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2"/>
  </p:notesMasterIdLst>
  <p:sldIdLst>
    <p:sldId id="256" r:id="rId5"/>
    <p:sldId id="258" r:id="rId6"/>
    <p:sldId id="259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25AF21-BB9B-42C6-9A30-D4CBFA21038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082E80B-4547-458B-ACC7-C766AFFB3B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is generally treated like renting. The lease payments are treated as operating expenses and the asset does not show on the balance sheet.</a:t>
          </a:r>
        </a:p>
      </dgm:t>
    </dgm:pt>
    <dgm:pt modelId="{DE992619-E383-495E-85A6-DC3474452460}" type="parTrans" cxnId="{6764A510-A2D8-4C88-9879-0D4D66E57307}">
      <dgm:prSet/>
      <dgm:spPr/>
      <dgm:t>
        <a:bodyPr/>
        <a:lstStyle/>
        <a:p>
          <a:endParaRPr lang="en-US"/>
        </a:p>
      </dgm:t>
    </dgm:pt>
    <dgm:pt modelId="{E433A251-169A-4F48-9790-F754E568FEB9}" type="sibTrans" cxnId="{6764A510-A2D8-4C88-9879-0D4D66E57307}">
      <dgm:prSet/>
      <dgm:spPr/>
      <dgm:t>
        <a:bodyPr/>
        <a:lstStyle/>
        <a:p>
          <a:endParaRPr lang="en-US"/>
        </a:p>
      </dgm:t>
    </dgm:pt>
    <dgm:pt modelId="{396C4200-08A5-45DC-AAEF-8E3251B920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 ownership of the asset remains with the lessor for the entire lease period.</a:t>
          </a:r>
        </a:p>
      </dgm:t>
    </dgm:pt>
    <dgm:pt modelId="{14A74BC9-5CE9-459C-9D67-C30729B29559}" type="parTrans" cxnId="{B786376C-B5BE-4A64-8E3F-B5EF35EB15A0}">
      <dgm:prSet/>
      <dgm:spPr/>
      <dgm:t>
        <a:bodyPr/>
        <a:lstStyle/>
        <a:p>
          <a:endParaRPr lang="en-US"/>
        </a:p>
      </dgm:t>
    </dgm:pt>
    <dgm:pt modelId="{A4014E45-AC82-4713-95A7-A013000690D5}" type="sibTrans" cxnId="{B786376C-B5BE-4A64-8E3F-B5EF35EB15A0}">
      <dgm:prSet/>
      <dgm:spPr/>
      <dgm:t>
        <a:bodyPr/>
        <a:lstStyle/>
        <a:p>
          <a:endParaRPr lang="en-US"/>
        </a:p>
      </dgm:t>
    </dgm:pt>
    <dgm:pt modelId="{C0963CB8-DA1C-49E2-BE99-B2C094E00E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lessor would need to take care and maintain the asset</a:t>
          </a:r>
        </a:p>
      </dgm:t>
    </dgm:pt>
    <dgm:pt modelId="{DD34CD32-12C8-47B9-85FB-3EA980644D47}" type="parTrans" cxnId="{554E1623-BE21-4E32-B1A5-B966D1682944}">
      <dgm:prSet/>
      <dgm:spPr/>
      <dgm:t>
        <a:bodyPr/>
        <a:lstStyle/>
        <a:p>
          <a:endParaRPr lang="en-US"/>
        </a:p>
      </dgm:t>
    </dgm:pt>
    <dgm:pt modelId="{E6302700-0A7D-42E0-974D-473DA4E2A96F}" type="sibTrans" cxnId="{554E1623-BE21-4E32-B1A5-B966D1682944}">
      <dgm:prSet/>
      <dgm:spPr/>
      <dgm:t>
        <a:bodyPr/>
        <a:lstStyle/>
        <a:p>
          <a:endParaRPr lang="en-US"/>
        </a:p>
      </dgm:t>
    </dgm:pt>
    <dgm:pt modelId="{2271DD3C-C3E0-4DC8-B6A5-0A53CC3A2A02}" type="pres">
      <dgm:prSet presAssocID="{3025AF21-BB9B-42C6-9A30-D4CBFA210386}" presName="root" presStyleCnt="0">
        <dgm:presLayoutVars>
          <dgm:dir/>
          <dgm:resizeHandles val="exact"/>
        </dgm:presLayoutVars>
      </dgm:prSet>
      <dgm:spPr/>
    </dgm:pt>
    <dgm:pt modelId="{19C0D4CB-0BC3-4715-B1C0-92AF57BD15AB}" type="pres">
      <dgm:prSet presAssocID="{5082E80B-4547-458B-ACC7-C766AFFB3B5E}" presName="compNode" presStyleCnt="0"/>
      <dgm:spPr/>
    </dgm:pt>
    <dgm:pt modelId="{35212CD3-A844-456F-9910-E51FF00A9F9E}" type="pres">
      <dgm:prSet presAssocID="{5082E80B-4547-458B-ACC7-C766AFFB3B5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224CD099-3F19-4E48-AC20-240FB64D35DA}" type="pres">
      <dgm:prSet presAssocID="{5082E80B-4547-458B-ACC7-C766AFFB3B5E}" presName="spaceRect" presStyleCnt="0"/>
      <dgm:spPr/>
    </dgm:pt>
    <dgm:pt modelId="{9BC90299-D1AF-4E02-9703-41925A1CE414}" type="pres">
      <dgm:prSet presAssocID="{5082E80B-4547-458B-ACC7-C766AFFB3B5E}" presName="textRect" presStyleLbl="revTx" presStyleIdx="0" presStyleCnt="3">
        <dgm:presLayoutVars>
          <dgm:chMax val="1"/>
          <dgm:chPref val="1"/>
        </dgm:presLayoutVars>
      </dgm:prSet>
      <dgm:spPr/>
    </dgm:pt>
    <dgm:pt modelId="{D559B64D-022D-4195-B479-0DA48E7D271E}" type="pres">
      <dgm:prSet presAssocID="{E433A251-169A-4F48-9790-F754E568FEB9}" presName="sibTrans" presStyleCnt="0"/>
      <dgm:spPr/>
    </dgm:pt>
    <dgm:pt modelId="{3A2899D1-FD26-4141-BAC5-63643BA88A7A}" type="pres">
      <dgm:prSet presAssocID="{396C4200-08A5-45DC-AAEF-8E3251B92090}" presName="compNode" presStyleCnt="0"/>
      <dgm:spPr/>
    </dgm:pt>
    <dgm:pt modelId="{AC380912-0D51-4481-818F-70568D386B0B}" type="pres">
      <dgm:prSet presAssocID="{396C4200-08A5-45DC-AAEF-8E3251B9209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6422FB7-9400-45D9-94DB-7B18A76AE114}" type="pres">
      <dgm:prSet presAssocID="{396C4200-08A5-45DC-AAEF-8E3251B92090}" presName="spaceRect" presStyleCnt="0"/>
      <dgm:spPr/>
    </dgm:pt>
    <dgm:pt modelId="{24598F6F-2D98-4B0B-A2CF-7142DFF7193F}" type="pres">
      <dgm:prSet presAssocID="{396C4200-08A5-45DC-AAEF-8E3251B92090}" presName="textRect" presStyleLbl="revTx" presStyleIdx="1" presStyleCnt="3">
        <dgm:presLayoutVars>
          <dgm:chMax val="1"/>
          <dgm:chPref val="1"/>
        </dgm:presLayoutVars>
      </dgm:prSet>
      <dgm:spPr/>
    </dgm:pt>
    <dgm:pt modelId="{F45E5296-3765-408C-B021-462577F5158E}" type="pres">
      <dgm:prSet presAssocID="{A4014E45-AC82-4713-95A7-A013000690D5}" presName="sibTrans" presStyleCnt="0"/>
      <dgm:spPr/>
    </dgm:pt>
    <dgm:pt modelId="{85FC7852-7596-450C-9A5E-1C6E4CDCE0BD}" type="pres">
      <dgm:prSet presAssocID="{C0963CB8-DA1C-49E2-BE99-B2C094E00EC4}" presName="compNode" presStyleCnt="0"/>
      <dgm:spPr/>
    </dgm:pt>
    <dgm:pt modelId="{5E892DCE-2266-406B-AC03-97C581CB8208}" type="pres">
      <dgm:prSet presAssocID="{C0963CB8-DA1C-49E2-BE99-B2C094E00EC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B19BFA82-9587-4C3A-82F7-DB5F121242B3}" type="pres">
      <dgm:prSet presAssocID="{C0963CB8-DA1C-49E2-BE99-B2C094E00EC4}" presName="spaceRect" presStyleCnt="0"/>
      <dgm:spPr/>
    </dgm:pt>
    <dgm:pt modelId="{77287F9E-5486-4F11-AFDA-E8518F6D86C4}" type="pres">
      <dgm:prSet presAssocID="{C0963CB8-DA1C-49E2-BE99-B2C094E00EC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7037008-2B79-4B4B-9033-57389541D386}" type="presOf" srcId="{5082E80B-4547-458B-ACC7-C766AFFB3B5E}" destId="{9BC90299-D1AF-4E02-9703-41925A1CE414}" srcOrd="0" destOrd="0" presId="urn:microsoft.com/office/officeart/2018/2/layout/IconLabelList"/>
    <dgm:cxn modelId="{6764A510-A2D8-4C88-9879-0D4D66E57307}" srcId="{3025AF21-BB9B-42C6-9A30-D4CBFA210386}" destId="{5082E80B-4547-458B-ACC7-C766AFFB3B5E}" srcOrd="0" destOrd="0" parTransId="{DE992619-E383-495E-85A6-DC3474452460}" sibTransId="{E433A251-169A-4F48-9790-F754E568FEB9}"/>
    <dgm:cxn modelId="{554E1623-BE21-4E32-B1A5-B966D1682944}" srcId="{3025AF21-BB9B-42C6-9A30-D4CBFA210386}" destId="{C0963CB8-DA1C-49E2-BE99-B2C094E00EC4}" srcOrd="2" destOrd="0" parTransId="{DD34CD32-12C8-47B9-85FB-3EA980644D47}" sibTransId="{E6302700-0A7D-42E0-974D-473DA4E2A96F}"/>
    <dgm:cxn modelId="{96C47833-8305-42FB-8EBA-9B973DA5D073}" type="presOf" srcId="{C0963CB8-DA1C-49E2-BE99-B2C094E00EC4}" destId="{77287F9E-5486-4F11-AFDA-E8518F6D86C4}" srcOrd="0" destOrd="0" presId="urn:microsoft.com/office/officeart/2018/2/layout/IconLabelList"/>
    <dgm:cxn modelId="{B786376C-B5BE-4A64-8E3F-B5EF35EB15A0}" srcId="{3025AF21-BB9B-42C6-9A30-D4CBFA210386}" destId="{396C4200-08A5-45DC-AAEF-8E3251B92090}" srcOrd="1" destOrd="0" parTransId="{14A74BC9-5CE9-459C-9D67-C30729B29559}" sibTransId="{A4014E45-AC82-4713-95A7-A013000690D5}"/>
    <dgm:cxn modelId="{C3C5799A-BBA6-4814-A3E3-2E9FD42E840C}" type="presOf" srcId="{3025AF21-BB9B-42C6-9A30-D4CBFA210386}" destId="{2271DD3C-C3E0-4DC8-B6A5-0A53CC3A2A02}" srcOrd="0" destOrd="0" presId="urn:microsoft.com/office/officeart/2018/2/layout/IconLabelList"/>
    <dgm:cxn modelId="{7B7502CE-D828-4947-9898-EF62DE5C3DAB}" type="presOf" srcId="{396C4200-08A5-45DC-AAEF-8E3251B92090}" destId="{24598F6F-2D98-4B0B-A2CF-7142DFF7193F}" srcOrd="0" destOrd="0" presId="urn:microsoft.com/office/officeart/2018/2/layout/IconLabelList"/>
    <dgm:cxn modelId="{A4FB87B4-E13B-4F88-B63A-B6245D8F53EF}" type="presParOf" srcId="{2271DD3C-C3E0-4DC8-B6A5-0A53CC3A2A02}" destId="{19C0D4CB-0BC3-4715-B1C0-92AF57BD15AB}" srcOrd="0" destOrd="0" presId="urn:microsoft.com/office/officeart/2018/2/layout/IconLabelList"/>
    <dgm:cxn modelId="{A23A73C2-3DE1-42C3-8995-ACF1B5882572}" type="presParOf" srcId="{19C0D4CB-0BC3-4715-B1C0-92AF57BD15AB}" destId="{35212CD3-A844-456F-9910-E51FF00A9F9E}" srcOrd="0" destOrd="0" presId="urn:microsoft.com/office/officeart/2018/2/layout/IconLabelList"/>
    <dgm:cxn modelId="{8A628D51-6634-4891-8AE1-5367E7870D3C}" type="presParOf" srcId="{19C0D4CB-0BC3-4715-B1C0-92AF57BD15AB}" destId="{224CD099-3F19-4E48-AC20-240FB64D35DA}" srcOrd="1" destOrd="0" presId="urn:microsoft.com/office/officeart/2018/2/layout/IconLabelList"/>
    <dgm:cxn modelId="{69E15120-D7D1-4B2D-A152-E36BB8E81B99}" type="presParOf" srcId="{19C0D4CB-0BC3-4715-B1C0-92AF57BD15AB}" destId="{9BC90299-D1AF-4E02-9703-41925A1CE414}" srcOrd="2" destOrd="0" presId="urn:microsoft.com/office/officeart/2018/2/layout/IconLabelList"/>
    <dgm:cxn modelId="{679C146C-09A4-4A25-9375-D8215565A4CA}" type="presParOf" srcId="{2271DD3C-C3E0-4DC8-B6A5-0A53CC3A2A02}" destId="{D559B64D-022D-4195-B479-0DA48E7D271E}" srcOrd="1" destOrd="0" presId="urn:microsoft.com/office/officeart/2018/2/layout/IconLabelList"/>
    <dgm:cxn modelId="{1A119CDC-F13C-4F66-976C-9A6DB76DB721}" type="presParOf" srcId="{2271DD3C-C3E0-4DC8-B6A5-0A53CC3A2A02}" destId="{3A2899D1-FD26-4141-BAC5-63643BA88A7A}" srcOrd="2" destOrd="0" presId="urn:microsoft.com/office/officeart/2018/2/layout/IconLabelList"/>
    <dgm:cxn modelId="{1818368E-0C6B-4FE1-929A-5B0EE9B0E1A5}" type="presParOf" srcId="{3A2899D1-FD26-4141-BAC5-63643BA88A7A}" destId="{AC380912-0D51-4481-818F-70568D386B0B}" srcOrd="0" destOrd="0" presId="urn:microsoft.com/office/officeart/2018/2/layout/IconLabelList"/>
    <dgm:cxn modelId="{ADCE566C-6738-49BE-8059-01A52E7BE47E}" type="presParOf" srcId="{3A2899D1-FD26-4141-BAC5-63643BA88A7A}" destId="{06422FB7-9400-45D9-94DB-7B18A76AE114}" srcOrd="1" destOrd="0" presId="urn:microsoft.com/office/officeart/2018/2/layout/IconLabelList"/>
    <dgm:cxn modelId="{1899E254-D271-4F4D-9CA4-FF2F41E1DCF9}" type="presParOf" srcId="{3A2899D1-FD26-4141-BAC5-63643BA88A7A}" destId="{24598F6F-2D98-4B0B-A2CF-7142DFF7193F}" srcOrd="2" destOrd="0" presId="urn:microsoft.com/office/officeart/2018/2/layout/IconLabelList"/>
    <dgm:cxn modelId="{37C4FB8B-54E7-4095-8E55-3A4925F7EB0C}" type="presParOf" srcId="{2271DD3C-C3E0-4DC8-B6A5-0A53CC3A2A02}" destId="{F45E5296-3765-408C-B021-462577F5158E}" srcOrd="3" destOrd="0" presId="urn:microsoft.com/office/officeart/2018/2/layout/IconLabelList"/>
    <dgm:cxn modelId="{6F90FAB2-A10A-4491-B8AF-CF6115D7C084}" type="presParOf" srcId="{2271DD3C-C3E0-4DC8-B6A5-0A53CC3A2A02}" destId="{85FC7852-7596-450C-9A5E-1C6E4CDCE0BD}" srcOrd="4" destOrd="0" presId="urn:microsoft.com/office/officeart/2018/2/layout/IconLabelList"/>
    <dgm:cxn modelId="{F44E5D7C-5D9F-48AA-B4E8-834C2DEF1F4D}" type="presParOf" srcId="{85FC7852-7596-450C-9A5E-1C6E4CDCE0BD}" destId="{5E892DCE-2266-406B-AC03-97C581CB8208}" srcOrd="0" destOrd="0" presId="urn:microsoft.com/office/officeart/2018/2/layout/IconLabelList"/>
    <dgm:cxn modelId="{362B09B3-A1AD-4A7F-834F-FC1EEA08A23B}" type="presParOf" srcId="{85FC7852-7596-450C-9A5E-1C6E4CDCE0BD}" destId="{B19BFA82-9587-4C3A-82F7-DB5F121242B3}" srcOrd="1" destOrd="0" presId="urn:microsoft.com/office/officeart/2018/2/layout/IconLabelList"/>
    <dgm:cxn modelId="{0B0F49EA-F9F2-4F08-BC0B-3B8EAEA7957D}" type="presParOf" srcId="{85FC7852-7596-450C-9A5E-1C6E4CDCE0BD}" destId="{77287F9E-5486-4F11-AFDA-E8518F6D86C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12CD3-A844-456F-9910-E51FF00A9F9E}">
      <dsp:nvSpPr>
        <dsp:cNvPr id="0" name=""/>
        <dsp:cNvSpPr/>
      </dsp:nvSpPr>
      <dsp:spPr>
        <a:xfrm>
          <a:off x="1307896" y="564390"/>
          <a:ext cx="1541974" cy="15419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90299-D1AF-4E02-9703-41925A1CE414}">
      <dsp:nvSpPr>
        <dsp:cNvPr id="0" name=""/>
        <dsp:cNvSpPr/>
      </dsp:nvSpPr>
      <dsp:spPr>
        <a:xfrm>
          <a:off x="365579" y="2505651"/>
          <a:ext cx="34266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It is generally treated like renting. The lease payments are treated as operating expenses and the asset does not show on the balance sheet.</a:t>
          </a:r>
        </a:p>
      </dsp:txBody>
      <dsp:txXfrm>
        <a:off x="365579" y="2505651"/>
        <a:ext cx="3426609" cy="720000"/>
      </dsp:txXfrm>
    </dsp:sp>
    <dsp:sp modelId="{AC380912-0D51-4481-818F-70568D386B0B}">
      <dsp:nvSpPr>
        <dsp:cNvPr id="0" name=""/>
        <dsp:cNvSpPr/>
      </dsp:nvSpPr>
      <dsp:spPr>
        <a:xfrm>
          <a:off x="5334162" y="564390"/>
          <a:ext cx="1541974" cy="15419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98F6F-2D98-4B0B-A2CF-7142DFF7193F}">
      <dsp:nvSpPr>
        <dsp:cNvPr id="0" name=""/>
        <dsp:cNvSpPr/>
      </dsp:nvSpPr>
      <dsp:spPr>
        <a:xfrm>
          <a:off x="4391845" y="2505651"/>
          <a:ext cx="34266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 ownership of the asset remains with the lessor for the entire lease period.</a:t>
          </a:r>
        </a:p>
      </dsp:txBody>
      <dsp:txXfrm>
        <a:off x="4391845" y="2505651"/>
        <a:ext cx="3426609" cy="720000"/>
      </dsp:txXfrm>
    </dsp:sp>
    <dsp:sp modelId="{5E892DCE-2266-406B-AC03-97C581CB8208}">
      <dsp:nvSpPr>
        <dsp:cNvPr id="0" name=""/>
        <dsp:cNvSpPr/>
      </dsp:nvSpPr>
      <dsp:spPr>
        <a:xfrm>
          <a:off x="9360428" y="564390"/>
          <a:ext cx="1541974" cy="15419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87F9E-5486-4F11-AFDA-E8518F6D86C4}">
      <dsp:nvSpPr>
        <dsp:cNvPr id="0" name=""/>
        <dsp:cNvSpPr/>
      </dsp:nvSpPr>
      <dsp:spPr>
        <a:xfrm>
          <a:off x="8418111" y="2505651"/>
          <a:ext cx="34266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lessor would need to take care and maintain the asset</a:t>
          </a:r>
        </a:p>
      </dsp:txBody>
      <dsp:txXfrm>
        <a:off x="8418111" y="2505651"/>
        <a:ext cx="342660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3C21-C3CB-4B8D-9033-56C1B3CE75FA}" type="datetimeFigureOut">
              <a:rPr lang="en-US" smtClean="0"/>
              <a:t>10/2/2019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32C3C-A191-48C2-A7E8-9C96AF841A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E9517-8E69-4FF1-9294-E1E54A394BAE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DEFFE-95A2-43FF-99D5-6E7D22FB0B88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F6ED-3CC4-4AFC-845E-EA395F55A80F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8A29-D8FB-46E0-94ED-76B45654629F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F942-E3E4-447D-BFAE-5B5B25F76F4C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C4CE-C594-4506-B364-99EFEEFBB023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8E48-174D-4FEB-9E49-805E25B6E4DE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8E718-7869-4C6F-963F-37646651C408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8F81-CFCC-4380-95A1-3EA40326D83F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D059-B916-4F7C-A4ED-4054F320AB5E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09DA-8BB6-47A9-8041-F86B534ABC44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D52A-4DB9-477E-8FA6-EFA1723225C0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5BC2-041D-4BFD-90E5-0281AA95C4F8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9882C83-E2E7-4E14-8989-44350B9DDE3D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6F7BD38-A805-4B2C-9BDF-D56E94387879}" type="datetime1">
              <a:rPr lang="en-US" smtClean="0"/>
              <a:t>10/2/2019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C7E44-4828-47E6-A083-C1E38998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effectLst/>
        </p:spPr>
        <p:txBody>
          <a:bodyPr anchor="ctr">
            <a:normAutofit/>
          </a:bodyPr>
          <a:lstStyle/>
          <a:p>
            <a:pPr algn="ctr"/>
            <a:r>
              <a:rPr lang="en-US" sz="2800" dirty="0"/>
              <a:t>A short brief of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617FD-A3DD-4B1B-A618-8B7F44A2D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anchor="ctr">
            <a:normAutofit/>
          </a:bodyPr>
          <a:lstStyle/>
          <a:p>
            <a:r>
              <a:rPr lang="en-US" sz="6600" dirty="0"/>
              <a:t>Operating Lease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6F3A214-5111-440D-BC07-F32D80D23CA5}"/>
              </a:ext>
            </a:extLst>
          </p:cNvPr>
          <p:cNvSpPr txBox="1">
            <a:spLocks/>
          </p:cNvSpPr>
          <p:nvPr/>
        </p:nvSpPr>
        <p:spPr>
          <a:xfrm>
            <a:off x="905173" y="5825083"/>
            <a:ext cx="1692253" cy="114852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Neny W. </a:t>
            </a:r>
          </a:p>
          <a:p>
            <a:pPr algn="ctr"/>
            <a:r>
              <a:rPr lang="en-US" sz="1600" dirty="0"/>
              <a:t>(2</a:t>
            </a:r>
            <a:r>
              <a:rPr lang="en-US" sz="1600" baseline="30000" dirty="0"/>
              <a:t>nd</a:t>
            </a:r>
            <a:r>
              <a:rPr lang="en-US" sz="1600" dirty="0"/>
              <a:t> Oct 2019)</a:t>
            </a:r>
          </a:p>
        </p:txBody>
      </p:sp>
    </p:spTree>
    <p:extLst>
      <p:ext uri="{BB962C8B-B14F-4D97-AF65-F5344CB8AC3E}">
        <p14:creationId xmlns:p14="http://schemas.microsoft.com/office/powerpoint/2010/main" val="405477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D2A0-0627-4AC0-8E22-29C8A5769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Operating Lease?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58FA6-05EE-4487-AAF2-A247FE8C0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946215"/>
          </a:xfrm>
        </p:spPr>
        <p:txBody>
          <a:bodyPr/>
          <a:lstStyle/>
          <a:p>
            <a:r>
              <a:rPr lang="en-US" dirty="0"/>
              <a:t>Operating lease is a type of lease in which the lessor purchases the asset and leases it to the lessee for a limited and small period of time. </a:t>
            </a:r>
          </a:p>
        </p:txBody>
      </p:sp>
      <p:graphicFrame>
        <p:nvGraphicFramePr>
          <p:cNvPr id="4" name="Content Placeholder 2" descr="SmartArt icon graphic placeholder">
            <a:extLst>
              <a:ext uri="{FF2B5EF4-FFF2-40B4-BE49-F238E27FC236}">
                <a16:creationId xmlns:a16="http://schemas.microsoft.com/office/drawing/2014/main" id="{7D7081F4-2DDC-4A7C-BF0B-8A3C283525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8290788"/>
              </p:ext>
            </p:extLst>
          </p:nvPr>
        </p:nvGraphicFramePr>
        <p:xfrm>
          <a:off x="-18300" y="2955852"/>
          <a:ext cx="12210300" cy="3790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84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C3BC-7632-41EC-9AA5-6EEFF224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Finance Lease vs Operating Lease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63B67AB-741F-40F6-B6BD-947405DE2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3101717"/>
              </p:ext>
            </p:extLst>
          </p:nvPr>
        </p:nvGraphicFramePr>
        <p:xfrm>
          <a:off x="212651" y="2222500"/>
          <a:ext cx="11780875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9716">
                  <a:extLst>
                    <a:ext uri="{9D8B030D-6E8A-4147-A177-3AD203B41FA5}">
                      <a16:colId xmlns:a16="http://schemas.microsoft.com/office/drawing/2014/main" val="441058313"/>
                    </a:ext>
                  </a:extLst>
                </a:gridCol>
                <a:gridCol w="4614201">
                  <a:extLst>
                    <a:ext uri="{9D8B030D-6E8A-4147-A177-3AD203B41FA5}">
                      <a16:colId xmlns:a16="http://schemas.microsoft.com/office/drawing/2014/main" val="3440519190"/>
                    </a:ext>
                  </a:extLst>
                </a:gridCol>
                <a:gridCol w="3926958">
                  <a:extLst>
                    <a:ext uri="{9D8B030D-6E8A-4147-A177-3AD203B41FA5}">
                      <a16:colId xmlns:a16="http://schemas.microsoft.com/office/drawing/2014/main" val="1590542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FINANCE 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OPERATING 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38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commercial contract in which the lessor lets the lessee to use an asset in lieu of periodical payments for usually long period.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commercial contract where the lessor allows the lessee to use an asset in lieu of periodical payments for a small period of time.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47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WHAT IS ALL ABOUT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Financial lease is a long term concept.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Financial lease is a short term concept.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9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TRANSFERABILITY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ownership is transferred to the lessee.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ownership remains with the lessor.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758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TERM OF 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a contract for long term.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a contract for short term.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538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NATURE OF CONTRACT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contract is called loan agreement/contract.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contract is called rental agreement/contract.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752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579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C3BC-7632-41EC-9AA5-6EEFF224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Finance Lease vs Operating Lease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63B67AB-741F-40F6-B6BD-947405DE2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950335"/>
              </p:ext>
            </p:extLst>
          </p:nvPr>
        </p:nvGraphicFramePr>
        <p:xfrm>
          <a:off x="212651" y="2222500"/>
          <a:ext cx="11780875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9716">
                  <a:extLst>
                    <a:ext uri="{9D8B030D-6E8A-4147-A177-3AD203B41FA5}">
                      <a16:colId xmlns:a16="http://schemas.microsoft.com/office/drawing/2014/main" val="441058313"/>
                    </a:ext>
                  </a:extLst>
                </a:gridCol>
                <a:gridCol w="4614201">
                  <a:extLst>
                    <a:ext uri="{9D8B030D-6E8A-4147-A177-3AD203B41FA5}">
                      <a16:colId xmlns:a16="http://schemas.microsoft.com/office/drawing/2014/main" val="3440519190"/>
                    </a:ext>
                  </a:extLst>
                </a:gridCol>
                <a:gridCol w="3926958">
                  <a:extLst>
                    <a:ext uri="{9D8B030D-6E8A-4147-A177-3AD203B41FA5}">
                      <a16:colId xmlns:a16="http://schemas.microsoft.com/office/drawing/2014/main" val="1590542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FINANCE 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OPERATING 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38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Lessee would need to take care and maintain the asset.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Lessor would need to take care and maintain the asset.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47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RISK OF OBSOLESCENCE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lies on the part of the lessee.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lies on the part of the lessor.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092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CANCELLATION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lies on the part of the lessee.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lies on the part of the lessor.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758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TAX EXPENSES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expenses for the asset such as depreciation, financing are allowed for tax deduction to lessee.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 the lease rent is allowed to be deducted from the tax.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538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PURCHASING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financial lease, the lessee is given an option to purchase the asset he has taken on lease.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operating lease, the lessee is not given any such option.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752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61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CBE64-1036-410E-ABD6-CFCE1E10A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916" y="292137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Business</a:t>
            </a:r>
            <a:br>
              <a:rPr lang="en-US" sz="4400" dirty="0"/>
            </a:br>
            <a:r>
              <a:rPr lang="en-US" sz="4400" dirty="0"/>
              <a:t>Process (1)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860EA-BF92-41F5-99BE-A3204A507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215" y="1877681"/>
            <a:ext cx="8920968" cy="457200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2099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482E52-60FD-44E9-BC65-DDB2315B9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2" y="1489820"/>
            <a:ext cx="10159996" cy="502920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A48384D6-4FFE-406B-9348-D700ABF9C6DB}"/>
              </a:ext>
            </a:extLst>
          </p:cNvPr>
          <p:cNvSpPr txBox="1">
            <a:spLocks/>
          </p:cNvSpPr>
          <p:nvPr/>
        </p:nvSpPr>
        <p:spPr>
          <a:xfrm>
            <a:off x="8151391" y="-3175"/>
            <a:ext cx="3444211" cy="424113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/>
              <a:t>Business</a:t>
            </a:r>
            <a:br>
              <a:rPr lang="en-US" sz="4400" dirty="0"/>
            </a:br>
            <a:r>
              <a:rPr lang="en-US" sz="4400" dirty="0"/>
              <a:t>Process (2)</a:t>
            </a:r>
          </a:p>
        </p:txBody>
      </p:sp>
    </p:spTree>
    <p:extLst>
      <p:ext uri="{BB962C8B-B14F-4D97-AF65-F5344CB8AC3E}">
        <p14:creationId xmlns:p14="http://schemas.microsoft.com/office/powerpoint/2010/main" val="2050719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AD576-88CF-44ED-9EA8-9DC74BC9E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Business</a:t>
            </a:r>
            <a:br>
              <a:rPr lang="en-US" sz="4400" dirty="0"/>
            </a:br>
            <a:r>
              <a:rPr lang="en-US" sz="4400" dirty="0"/>
              <a:t>Process (3)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8C8D73-2704-48A0-8512-A447BC8B0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901" y="1800225"/>
            <a:ext cx="7315203" cy="274320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23584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F9CB5CC580EC46B5860198FEB9E710" ma:contentTypeVersion="9" ma:contentTypeDescription="Create a new document." ma:contentTypeScope="" ma:versionID="9b91388b48bcd9a49e5c6bbe11f5107a">
  <xsd:schema xmlns:xsd="http://www.w3.org/2001/XMLSchema" xmlns:xs="http://www.w3.org/2001/XMLSchema" xmlns:p="http://schemas.microsoft.com/office/2006/metadata/properties" xmlns:ns2="bf9b6120-988b-41be-8da6-61dea16cb493" targetNamespace="http://schemas.microsoft.com/office/2006/metadata/properties" ma:root="true" ma:fieldsID="99f067a43816ef2ddba10c3d75903eac" ns2:_="">
    <xsd:import namespace="bf9b6120-988b-41be-8da6-61dea16cb4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9b6120-988b-41be-8da6-61dea16cb4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bf9b6120-988b-41be-8da6-61dea16cb493" xsi:nil="true"/>
  </documentManagement>
</p:properties>
</file>

<file path=customXml/itemProps1.xml><?xml version="1.0" encoding="utf-8"?>
<ds:datastoreItem xmlns:ds="http://schemas.openxmlformats.org/officeDocument/2006/customXml" ds:itemID="{98E1B1C1-322C-4917-AAC7-3A00E553EF23}"/>
</file>

<file path=customXml/itemProps2.xml><?xml version="1.0" encoding="utf-8"?>
<ds:datastoreItem xmlns:ds="http://schemas.openxmlformats.org/officeDocument/2006/customXml" ds:itemID="{A2F4A21B-80B9-40F1-8308-E0B7F0FE0B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E96646-423E-4354-94C2-1A28227BF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Quotable design</Template>
  <TotalTime>0</TotalTime>
  <Words>363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Century Gothic</vt:lpstr>
      <vt:lpstr>Wingdings 2</vt:lpstr>
      <vt:lpstr>Quotable</vt:lpstr>
      <vt:lpstr>Operating Lease</vt:lpstr>
      <vt:lpstr>What is Operating Lease?</vt:lpstr>
      <vt:lpstr>Finance Lease vs Operating Lease</vt:lpstr>
      <vt:lpstr>Finance Lease vs Operating Lease</vt:lpstr>
      <vt:lpstr>Business Process (1)</vt:lpstr>
      <vt:lpstr>PowerPoint Presentation</vt:lpstr>
      <vt:lpstr>Business Process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2019-09-19T03:04:13Z</dcterms:created>
  <dcterms:modified xsi:type="dcterms:W3CDTF">2019-10-02T11:32:02Z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0x010100C2F9CB5CC580EC46B5860198FEB9E710</vt:lpwstr>
  </property>
</Properties>
</file>