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540" r:id="rId2"/>
    <p:sldId id="541" r:id="rId3"/>
    <p:sldId id="735" r:id="rId4"/>
    <p:sldId id="736" r:id="rId5"/>
    <p:sldId id="737" r:id="rId6"/>
    <p:sldId id="738" r:id="rId7"/>
    <p:sldId id="739" r:id="rId8"/>
    <p:sldId id="740" r:id="rId9"/>
    <p:sldId id="741" r:id="rId10"/>
    <p:sldId id="742" r:id="rId11"/>
    <p:sldId id="743" r:id="rId12"/>
    <p:sldId id="744" r:id="rId13"/>
    <p:sldId id="745" r:id="rId14"/>
    <p:sldId id="746" r:id="rId15"/>
    <p:sldId id="747" r:id="rId16"/>
    <p:sldId id="748" r:id="rId17"/>
    <p:sldId id="749" r:id="rId18"/>
    <p:sldId id="750" r:id="rId19"/>
    <p:sldId id="751" r:id="rId20"/>
  </p:sldIdLst>
  <p:sldSz cx="9906000" cy="6858000" type="A4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CCFF"/>
    <a:srgbClr val="0000FF"/>
    <a:srgbClr val="333399"/>
    <a:srgbClr val="FF9900"/>
    <a:srgbClr val="0066FF"/>
    <a:srgbClr val="FFFFCC"/>
    <a:srgbClr val="9900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074" autoAdjust="0"/>
    <p:restoredTop sz="98864" autoAdjust="0"/>
  </p:normalViewPr>
  <p:slideViewPr>
    <p:cSldViewPr>
      <p:cViewPr>
        <p:scale>
          <a:sx n="100" d="100"/>
          <a:sy n="100" d="100"/>
        </p:scale>
        <p:origin x="-402" y="78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42" y="-96"/>
      </p:cViewPr>
      <p:guideLst>
        <p:guide orient="horz" pos="3024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1774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t" anchorCtr="0" compatLnSpc="1">
            <a:prstTxWarp prst="textNoShape">
              <a:avLst/>
            </a:prstTxWarp>
          </a:bodyPr>
          <a:lstStyle>
            <a:lvl1pPr defTabSz="914076">
              <a:defRPr sz="1200" b="0">
                <a:latin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2"/>
            <a:ext cx="3170139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t" anchorCtr="0" compatLnSpc="1">
            <a:prstTxWarp prst="textNoShape">
              <a:avLst/>
            </a:prstTxWarp>
          </a:bodyPr>
          <a:lstStyle>
            <a:lvl1pPr algn="r" defTabSz="914076">
              <a:defRPr sz="1200" b="0">
                <a:latin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3"/>
            <a:ext cx="3171774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b" anchorCtr="0" compatLnSpc="1">
            <a:prstTxWarp prst="textNoShape">
              <a:avLst/>
            </a:prstTxWarp>
          </a:bodyPr>
          <a:lstStyle>
            <a:lvl1pPr defTabSz="914076">
              <a:defRPr sz="1200" b="0">
                <a:latin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3"/>
            <a:ext cx="3170139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b" anchorCtr="0" compatLnSpc="1">
            <a:prstTxWarp prst="textNoShape">
              <a:avLst/>
            </a:prstTxWarp>
          </a:bodyPr>
          <a:lstStyle>
            <a:lvl1pPr algn="r" defTabSz="914076">
              <a:defRPr sz="1200" b="0">
                <a:latin typeface="Arial" pitchFamily="34" charset="0"/>
              </a:defRPr>
            </a:lvl1pPr>
          </a:lstStyle>
          <a:p>
            <a:fld id="{D3BD9EFE-1E38-486D-8011-517C662FC3CA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1774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t" anchorCtr="0" compatLnSpc="1">
            <a:prstTxWarp prst="textNoShape">
              <a:avLst/>
            </a:prstTxWarp>
          </a:bodyPr>
          <a:lstStyle>
            <a:lvl1pPr defTabSz="914076">
              <a:defRPr sz="1200" b="0">
                <a:latin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2"/>
            <a:ext cx="3170139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t" anchorCtr="0" compatLnSpc="1">
            <a:prstTxWarp prst="textNoShape">
              <a:avLst/>
            </a:prstTxWarp>
          </a:bodyPr>
          <a:lstStyle>
            <a:lvl1pPr algn="r" defTabSz="914076">
              <a:defRPr sz="1200" b="0">
                <a:latin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7275" y="719138"/>
            <a:ext cx="520223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58598"/>
            <a:ext cx="5852814" cy="432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3"/>
            <a:ext cx="3171774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b" anchorCtr="0" compatLnSpc="1">
            <a:prstTxWarp prst="textNoShape">
              <a:avLst/>
            </a:prstTxWarp>
          </a:bodyPr>
          <a:lstStyle>
            <a:lvl1pPr defTabSz="914076">
              <a:defRPr sz="1200" b="0">
                <a:latin typeface="Aria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3"/>
            <a:ext cx="3170139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49" tIns="45924" rIns="91849" bIns="45924" numCol="1" anchor="b" anchorCtr="0" compatLnSpc="1">
            <a:prstTxWarp prst="textNoShape">
              <a:avLst/>
            </a:prstTxWarp>
          </a:bodyPr>
          <a:lstStyle>
            <a:lvl1pPr algn="r" defTabSz="914076">
              <a:defRPr sz="1200" b="0">
                <a:latin typeface="Arial" pitchFamily="34" charset="0"/>
              </a:defRPr>
            </a:lvl1pPr>
          </a:lstStyle>
          <a:p>
            <a:fld id="{CDDEBF01-E047-4C81-9439-96ACE967B37C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68288" y="228600"/>
            <a:ext cx="9485312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  <a:alpha val="6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0800000" scaled="1"/>
            <a:tileRect/>
          </a:gra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4000" b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 flipH="1">
            <a:off x="357188" y="6400800"/>
            <a:ext cx="5876925" cy="1588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 flipH="1">
            <a:off x="357188" y="6248400"/>
            <a:ext cx="4113212" cy="1588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7" name="Line 13"/>
          <p:cNvSpPr>
            <a:spLocks noChangeShapeType="1"/>
          </p:cNvSpPr>
          <p:nvPr userDrawn="1"/>
        </p:nvSpPr>
        <p:spPr bwMode="auto">
          <a:xfrm flipH="1">
            <a:off x="357188" y="6096000"/>
            <a:ext cx="2733675" cy="1588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268288" y="4572000"/>
            <a:ext cx="2709862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Calibri" pitchFamily="34" charset="0"/>
                <a:cs typeface="Arial" charset="0"/>
              </a:rPr>
              <a:t>KTB Annex Building 4</a:t>
            </a:r>
            <a:r>
              <a:rPr lang="en-US" sz="1600" i="1" baseline="30000" dirty="0">
                <a:latin typeface="Calibri" pitchFamily="34" charset="0"/>
                <a:cs typeface="Arial" charset="0"/>
              </a:rPr>
              <a:t>th</a:t>
            </a:r>
            <a:r>
              <a:rPr lang="en-US" sz="1600" i="1" dirty="0">
                <a:latin typeface="Calibri" pitchFamily="34" charset="0"/>
                <a:cs typeface="Arial" charset="0"/>
              </a:rPr>
              <a:t> Floor</a:t>
            </a:r>
          </a:p>
          <a:p>
            <a:pPr>
              <a:defRPr/>
            </a:pPr>
            <a:r>
              <a:rPr lang="en-US" sz="1600" b="0" i="1" dirty="0" err="1">
                <a:latin typeface="Calibri" pitchFamily="34" charset="0"/>
                <a:cs typeface="Arial" charset="0"/>
              </a:rPr>
              <a:t>Jalan</a:t>
            </a:r>
            <a:r>
              <a:rPr lang="en-US" sz="1600" b="0" i="1" dirty="0">
                <a:latin typeface="Calibri" pitchFamily="34" charset="0"/>
                <a:cs typeface="Arial" charset="0"/>
              </a:rPr>
              <a:t> </a:t>
            </a:r>
            <a:r>
              <a:rPr lang="en-US" sz="1600" b="0" i="1" dirty="0" err="1">
                <a:latin typeface="Calibri" pitchFamily="34" charset="0"/>
                <a:cs typeface="Arial" charset="0"/>
              </a:rPr>
              <a:t>Jenderal</a:t>
            </a:r>
            <a:r>
              <a:rPr lang="en-US" sz="1600" b="0" i="1" dirty="0">
                <a:latin typeface="Calibri" pitchFamily="34" charset="0"/>
                <a:cs typeface="Arial" charset="0"/>
              </a:rPr>
              <a:t> A. </a:t>
            </a:r>
            <a:r>
              <a:rPr lang="en-US" sz="1600" b="0" i="1" dirty="0" err="1">
                <a:latin typeface="Calibri" pitchFamily="34" charset="0"/>
                <a:cs typeface="Arial" charset="0"/>
              </a:rPr>
              <a:t>Yani</a:t>
            </a:r>
            <a:r>
              <a:rPr lang="en-US" sz="1600" b="0" i="1" dirty="0">
                <a:latin typeface="Calibri" pitchFamily="34" charset="0"/>
                <a:cs typeface="Arial" charset="0"/>
              </a:rPr>
              <a:t> </a:t>
            </a:r>
            <a:r>
              <a:rPr lang="en-US" sz="1600" b="0" i="1" dirty="0" err="1">
                <a:latin typeface="Calibri" pitchFamily="34" charset="0"/>
                <a:cs typeface="Arial" charset="0"/>
              </a:rPr>
              <a:t>Pulomas</a:t>
            </a:r>
            <a:endParaRPr lang="en-US" sz="1600" b="0" i="1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600" b="0" i="1" dirty="0">
                <a:latin typeface="Calibri" pitchFamily="34" charset="0"/>
                <a:cs typeface="Arial" charset="0"/>
              </a:rPr>
              <a:t>Jakarta, 13210</a:t>
            </a:r>
          </a:p>
          <a:p>
            <a:pPr>
              <a:defRPr/>
            </a:pPr>
            <a:r>
              <a:rPr lang="en-US" sz="1400" b="0" i="1" dirty="0">
                <a:latin typeface="Calibri" pitchFamily="34" charset="0"/>
                <a:cs typeface="Arial" charset="0"/>
              </a:rPr>
              <a:t>E-mail : support@bsi.co.id</a:t>
            </a:r>
          </a:p>
          <a:p>
            <a:pPr>
              <a:defRPr/>
            </a:pPr>
            <a:r>
              <a:rPr lang="en-US" sz="1400" b="0" i="1" dirty="0">
                <a:latin typeface="Calibri" pitchFamily="34" charset="0"/>
                <a:cs typeface="Arial" charset="0"/>
              </a:rPr>
              <a:t>Homepage : www.bsi.co.id</a:t>
            </a:r>
          </a:p>
        </p:txBody>
      </p:sp>
      <p:pic>
        <p:nvPicPr>
          <p:cNvPr id="9" name="Picture 52" descr="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288" y="1981200"/>
            <a:ext cx="4227512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2" descr="Skala_logo_BSI_A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5650" y="5624513"/>
            <a:ext cx="128905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6"/>
          <p:cNvSpPr txBox="1">
            <a:spLocks noGrp="1"/>
          </p:cNvSpPr>
          <p:nvPr userDrawn="1"/>
        </p:nvSpPr>
        <p:spPr bwMode="auto">
          <a:xfrm>
            <a:off x="3886200" y="6553200"/>
            <a:ext cx="314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latin typeface="Calibri" pitchFamily="34" charset="0"/>
                <a:ea typeface="ＭＳ Ｐゴシック" charset="-128"/>
                <a:cs typeface="Arial" charset="0"/>
              </a:rPr>
              <a:t>Confidential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750" y="1371600"/>
            <a:ext cx="87503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6600"/>
            <a:ext cx="7677150" cy="1600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altLang="ja-JP"/>
              <a:t>Click to edit Master subtitle style</a:t>
            </a:r>
          </a:p>
        </p:txBody>
      </p:sp>
      <p:pic>
        <p:nvPicPr>
          <p:cNvPr id="13" name="Picture 8" descr="cid:image006.jpg@01D04B94.6512FA9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5744287"/>
            <a:ext cx="1838325" cy="73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685800"/>
            <a:ext cx="2352675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" y="685800"/>
            <a:ext cx="6905625" cy="54403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22238"/>
            <a:ext cx="955675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0650" y="990600"/>
            <a:ext cx="955675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219200"/>
            <a:ext cx="4505325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7925" y="1219200"/>
            <a:ext cx="4505325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52400" y="152400"/>
            <a:ext cx="9525000" cy="457200"/>
          </a:xfrm>
          <a:prstGeom prst="rect">
            <a:avLst/>
          </a:prstGeom>
          <a:gradFill flip="none" rotWithShape="1">
            <a:gsLst>
              <a:gs pos="4000">
                <a:srgbClr val="0000FF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4000" b="0">
              <a:latin typeface="Calibri" pitchFamily="34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122238"/>
            <a:ext cx="95567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50" y="990600"/>
            <a:ext cx="95567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4101" name="Picture 29" descr="Skala_logo_BSI_A4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037638" y="139700"/>
            <a:ext cx="652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" name="Footer Placeholder 6"/>
          <p:cNvSpPr txBox="1">
            <a:spLocks noGrp="1"/>
          </p:cNvSpPr>
          <p:nvPr userDrawn="1"/>
        </p:nvSpPr>
        <p:spPr bwMode="auto">
          <a:xfrm>
            <a:off x="3505200" y="6553200"/>
            <a:ext cx="3130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latin typeface="Calibri" pitchFamily="34" charset="0"/>
                <a:ea typeface="ＭＳ Ｐゴシック" charset="-128"/>
                <a:cs typeface="Arial" charset="0"/>
              </a:rPr>
              <a:t>Confidential</a:t>
            </a:r>
          </a:p>
        </p:txBody>
      </p:sp>
      <p:sp>
        <p:nvSpPr>
          <p:cNvPr id="3098" name="Text Box 26"/>
          <p:cNvSpPr txBox="1">
            <a:spLocks noChangeArrowheads="1"/>
          </p:cNvSpPr>
          <p:nvPr userDrawn="1"/>
        </p:nvSpPr>
        <p:spPr bwMode="auto">
          <a:xfrm>
            <a:off x="8656638" y="6502400"/>
            <a:ext cx="10648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Calibri" pitchFamily="34" charset="0"/>
                <a:cs typeface="Arial" charset="0"/>
              </a:rPr>
              <a:t>Page </a:t>
            </a:r>
            <a:fld id="{9A558455-A05F-47EB-96A1-C521D0F30C6A}" type="slidenum">
              <a:rPr lang="en-US" sz="1200">
                <a:latin typeface="Calibri" pitchFamily="34" charset="0"/>
                <a:cs typeface="Arial" charset="0"/>
              </a:rPr>
              <a:pPr>
                <a:defRPr/>
              </a:pPr>
              <a:t>‹#›</a:t>
            </a:fld>
            <a:r>
              <a:rPr lang="en-US" sz="1200" dirty="0">
                <a:latin typeface="Calibri" pitchFamily="34" charset="0"/>
                <a:cs typeface="Arial" charset="0"/>
              </a:rPr>
              <a:t> </a:t>
            </a:r>
            <a:r>
              <a:rPr lang="id-ID" sz="1200" dirty="0">
                <a:latin typeface="Calibri" pitchFamily="34" charset="0"/>
                <a:cs typeface="Arial" charset="0"/>
              </a:rPr>
              <a:t>of </a:t>
            </a:r>
            <a:r>
              <a:rPr lang="en-US" sz="1200" dirty="0" smtClean="0">
                <a:latin typeface="Calibri" pitchFamily="34" charset="0"/>
                <a:cs typeface="Arial" charset="0"/>
              </a:rPr>
              <a:t>27</a:t>
            </a:r>
            <a:endParaRPr lang="en-US" sz="1200" dirty="0">
              <a:latin typeface="Calibri" pitchFamily="34" charset="0"/>
              <a:cs typeface="Arial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 flipH="1">
            <a:off x="128588" y="6513513"/>
            <a:ext cx="9548812" cy="1587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>
              <a:defRPr/>
            </a:pPr>
            <a:endParaRPr 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1" r:id="rId1"/>
    <p:sldLayoutId id="2147485009" r:id="rId2"/>
    <p:sldLayoutId id="2147485010" r:id="rId3"/>
    <p:sldLayoutId id="2147485011" r:id="rId4"/>
    <p:sldLayoutId id="2147485012" r:id="rId5"/>
    <p:sldLayoutId id="2147485013" r:id="rId6"/>
    <p:sldLayoutId id="2147485014" r:id="rId7"/>
    <p:sldLayoutId id="2147485015" r:id="rId8"/>
    <p:sldLayoutId id="2147485016" r:id="rId9"/>
    <p:sldLayoutId id="2147485017" r:id="rId10"/>
    <p:sldLayoutId id="2147485018" r:id="rId11"/>
    <p:sldLayoutId id="2147485019" r:id="rId12"/>
    <p:sldLayoutId id="2147485020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33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66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66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66F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366F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366F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366F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366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  <a:cs typeface="Times New Roman" pitchFamily="18" charset="0"/>
              </a:rPr>
              <a:t>TRAINING SYSTEM</a:t>
            </a:r>
            <a:endParaRPr lang="en-US" dirty="0">
              <a:solidFill>
                <a:srgbClr val="FFFF00"/>
              </a:solidFill>
              <a:latin typeface="Calibri" pitchFamily="34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  <a:cs typeface="Times New Roman" pitchFamily="18" charset="0"/>
              </a:rPr>
              <a:t>OPERATING LEASE SUPPORT SYSTEM – PHASE 1</a:t>
            </a:r>
            <a:endParaRPr lang="en-US" sz="2400" dirty="0">
              <a:solidFill>
                <a:srgbClr val="FFFF00"/>
              </a:solidFill>
              <a:latin typeface="Calibri" pitchFamily="34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2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DSF Conference Room, 7 Aug 2015</a:t>
            </a:r>
            <a:endParaRPr lang="en-US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800600" y="1981200"/>
            <a:ext cx="5105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dirty="0" smtClean="0">
                <a:latin typeface="Calibri" pitchFamily="34" charset="0"/>
              </a:rPr>
              <a:t>Participant   : </a:t>
            </a:r>
          </a:p>
          <a:p>
            <a:r>
              <a:rPr lang="en-US" sz="1800" dirty="0" smtClean="0">
                <a:latin typeface="Calibri" pitchFamily="34" charset="0"/>
              </a:rPr>
              <a:t>PT</a:t>
            </a:r>
            <a:r>
              <a:rPr lang="en-US" sz="1800" dirty="0">
                <a:latin typeface="Calibri" pitchFamily="34" charset="0"/>
              </a:rPr>
              <a:t>. DIPO STAR </a:t>
            </a:r>
            <a:r>
              <a:rPr lang="en-US" sz="1800" dirty="0" smtClean="0">
                <a:latin typeface="Calibri" pitchFamily="34" charset="0"/>
              </a:rPr>
              <a:t>FINANCE – NBD Dept.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16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Calibri" pitchFamily="34" charset="0"/>
              </a:rPr>
              <a:t>Trainer:  </a:t>
            </a: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Calibri" pitchFamily="34" charset="0"/>
              </a:rPr>
              <a:t>BSI Team</a:t>
            </a:r>
            <a:endParaRPr lang="en-US" sz="1600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b="0" i="1" dirty="0" smtClean="0">
                <a:latin typeface="Calibri" pitchFamily="34" charset="0"/>
              </a:rPr>
              <a:t>Supported by Mr. Abdul </a:t>
            </a:r>
            <a:r>
              <a:rPr lang="en-US" sz="1600" b="0" i="1" dirty="0" err="1" smtClean="0">
                <a:latin typeface="Calibri" pitchFamily="34" charset="0"/>
              </a:rPr>
              <a:t>Somad</a:t>
            </a:r>
            <a:r>
              <a:rPr lang="en-US" sz="1600" b="0" i="1" dirty="0" smtClean="0">
                <a:latin typeface="Calibri" pitchFamily="34" charset="0"/>
              </a:rPr>
              <a:t> (DSF – NBD Dept.)</a:t>
            </a:r>
            <a:endParaRPr lang="en-US" sz="1600" b="0" i="1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500" b="0" i="1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b="0" i="1" dirty="0" smtClean="0">
                <a:latin typeface="Calibri" pitchFamily="34" charset="0"/>
              </a:rPr>
              <a:t>            </a:t>
            </a:r>
            <a:endParaRPr lang="en-US" sz="1600" b="0" i="1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endParaRPr lang="en-US" sz="1600" u="sng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/>
              <a:t>                 </a:t>
            </a:r>
            <a:r>
              <a:rPr lang="en-US" sz="1600" u="sng" dirty="0"/>
              <a:t>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Process Flow 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3.1.4 Calculation of Sale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9189038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Process Flow 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3.1.5 Preparing Quotation of Sale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8908237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Process Flow 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3.2 Maintenance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061305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Process Flow 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3.2.1 Recording Maintenance Unit History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8661971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Process Flow 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3.3 Collection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515100" cy="420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Process Flow 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3.3.1 Recording Billing and Payment History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605838" cy="454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Process Flow 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3.4 Maintenance Master Data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8020973" cy="460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Process Flow 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3.4.1 Maintenance Customer Information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4437"/>
            <a:ext cx="8986589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Process Flow 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3.4.2 Maintenance Supplier Information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9174037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Process Flow 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3.4.3 Maintenance Product Information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899497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 txBox="1">
            <a:spLocks noGrp="1"/>
          </p:cNvSpPr>
          <p:nvPr/>
        </p:nvSpPr>
        <p:spPr bwMode="auto">
          <a:xfrm>
            <a:off x="152400" y="136525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</a:rPr>
              <a:t>Jadwal Training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228600" y="685800"/>
            <a:ext cx="9448800" cy="5715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609600" indent="-609600">
              <a:lnSpc>
                <a:spcPct val="130000"/>
              </a:lnSpc>
              <a:spcBef>
                <a:spcPct val="20000"/>
              </a:spcBef>
              <a:tabLst>
                <a:tab pos="796925" algn="l"/>
                <a:tab pos="1031875" algn="l"/>
              </a:tabLst>
            </a:pP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Jam 08.00 – 10.00 WIB : Pengenalan Aplisasi Operating Lease (OLSS)</a:t>
            </a:r>
          </a:p>
          <a:p>
            <a:pPr marL="1971675" indent="-180975">
              <a:lnSpc>
                <a:spcPct val="13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Pengenalan Umum Aplikasi OLSS</a:t>
            </a:r>
            <a:endParaRPr lang="en-GB" altLang="ja-JP" sz="1400" dirty="0" smtClean="0">
              <a:solidFill>
                <a:schemeClr val="tx1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  <a:p>
            <a:pPr marL="1971675" indent="-180975">
              <a:lnSpc>
                <a:spcPct val="13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Modul Yang Tersedia di Aplikasi OLSS</a:t>
            </a:r>
            <a:endParaRPr lang="en-GB" altLang="ja-JP" sz="1400" dirty="0" smtClean="0">
              <a:solidFill>
                <a:schemeClr val="tx1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  <a:p>
            <a:pPr marL="1971675" indent="-180975">
              <a:lnSpc>
                <a:spcPct val="13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</a:t>
            </a:r>
            <a:r>
              <a:rPr lang="en-GB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Pro</a:t>
            </a: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ses Penggunaan Aplikasi OLSS</a:t>
            </a: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tabLst>
                <a:tab pos="796925" algn="l"/>
                <a:tab pos="1031875" algn="l"/>
              </a:tabLst>
            </a:pP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Jam 10.00 – 12.00 WIB : Simulasi Penggunaan Aplikasi Operating Lease (OLSS)</a:t>
            </a: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tabLst>
                <a:tab pos="796925" algn="l"/>
                <a:tab pos="1031875" algn="l"/>
              </a:tabLst>
            </a:pPr>
            <a:r>
              <a:rPr lang="id-ID" altLang="ja-JP" sz="1400" dirty="0"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Jam 13.00 – 17.00 WIB : Praktek Penggunaan Aplikasi Operating Lease (OLSS)</a:t>
            </a: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tabLst>
                <a:tab pos="796925" algn="l"/>
                <a:tab pos="1031875" algn="l"/>
              </a:tabLst>
            </a:pPr>
            <a:endParaRPr lang="en-US" altLang="ja-JP" sz="1400" dirty="0">
              <a:solidFill>
                <a:schemeClr val="tx1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7467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1.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Pengenalan Umum Aplikasi 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152400" y="8382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0" u="sng" dirty="0" smtClean="0">
                <a:latin typeface="Calibri" pitchFamily="34" charset="0"/>
              </a:rPr>
              <a:t>Maksud dan Tujuan Pembuatan Aplikasi Operating Lease (OLSS):</a:t>
            </a:r>
          </a:p>
          <a:p>
            <a:r>
              <a:rPr lang="id-ID" sz="1400" b="0" dirty="0" smtClean="0">
                <a:latin typeface="Calibri" pitchFamily="34" charset="0"/>
              </a:rPr>
              <a:t>...........</a:t>
            </a:r>
            <a:endParaRPr lang="id-ID" sz="1400" b="0" dirty="0">
              <a:latin typeface="Calibri" pitchFamily="34" charset="0"/>
            </a:endParaRPr>
          </a:p>
        </p:txBody>
      </p:sp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152400" y="16764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0" u="sng" dirty="0" smtClean="0">
                <a:latin typeface="Calibri" pitchFamily="34" charset="0"/>
              </a:rPr>
              <a:t>Gambaran Pengembangan Aplikasi Operating Lease (OLSS):</a:t>
            </a:r>
          </a:p>
          <a:p>
            <a:r>
              <a:rPr lang="id-ID" sz="1400" b="0" dirty="0" smtClean="0">
                <a:latin typeface="Calibri" pitchFamily="34" charset="0"/>
              </a:rPr>
              <a:t>...........</a:t>
            </a:r>
            <a:endParaRPr lang="id-ID" sz="1400" b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88392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2.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Modul Yang Tersedia di Aplikasi 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Footer Placeholder 4"/>
          <p:cNvSpPr txBox="1">
            <a:spLocks noGrp="1"/>
          </p:cNvSpPr>
          <p:nvPr/>
        </p:nvSpPr>
        <p:spPr bwMode="auto">
          <a:xfrm>
            <a:off x="1066800" y="1063625"/>
            <a:ext cx="7772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id-ID" altLang="ja-JP" sz="2000" dirty="0" smtClean="0">
                <a:latin typeface="Calibri" pitchFamily="34" charset="0"/>
                <a:ea typeface="MS PGothic" pitchFamily="34" charset="-128"/>
                <a:cs typeface="Times New Roman" pitchFamily="18" charset="0"/>
              </a:rPr>
              <a:t>Modul Pada Aplikasi Operating Lease Phase 1</a:t>
            </a:r>
            <a:endParaRPr lang="en-US" altLang="ja-JP" sz="2000" dirty="0"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9160451" cy="394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0" dirty="0" smtClean="0">
                <a:latin typeface="Calibri" pitchFamily="34" charset="0"/>
              </a:rPr>
              <a:t>Deskripsi Modul</a:t>
            </a:r>
            <a:endParaRPr lang="id-ID" sz="1400" b="0" dirty="0">
              <a:latin typeface="Calibri" pitchFamily="34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152400" y="152400"/>
            <a:ext cx="647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2.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Modul Yang Tersedia di Aplikasi 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6019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</a:t>
            </a:r>
            <a:r>
              <a:rPr lang="id-ID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Alur Proses Pada Aplikasi Operating Lease (OLSS)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3.1 </a:t>
            </a:r>
            <a:r>
              <a:rPr lang="id-ID" sz="1400" b="0" dirty="0" smtClean="0">
                <a:latin typeface="Calibri" pitchFamily="34" charset="0"/>
              </a:rPr>
              <a:t>Modul </a:t>
            </a:r>
            <a:r>
              <a:rPr lang="en-US" sz="1400" b="0" dirty="0" smtClean="0">
                <a:latin typeface="Calibri" pitchFamily="34" charset="0"/>
              </a:rPr>
              <a:t>Marketing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1295400"/>
            <a:ext cx="863278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Process Flow 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3.1.1 </a:t>
            </a:r>
            <a:r>
              <a:rPr lang="id-ID" sz="1400" b="0" dirty="0" smtClean="0">
                <a:latin typeface="Calibri" pitchFamily="34" charset="0"/>
              </a:rPr>
              <a:t>Modul Marketing: Menu </a:t>
            </a:r>
            <a:r>
              <a:rPr lang="en-US" sz="1400" b="0" dirty="0" smtClean="0">
                <a:latin typeface="Calibri" pitchFamily="34" charset="0"/>
              </a:rPr>
              <a:t>Calculation of Operating Lease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488736" cy="467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Process Flow 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3.1.2 Create Internal Proposal of Operating Lease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8449967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 txBox="1">
            <a:spLocks noGrp="1"/>
          </p:cNvSpPr>
          <p:nvPr/>
        </p:nvSpPr>
        <p:spPr bwMode="auto">
          <a:xfrm>
            <a:off x="152400" y="152400"/>
            <a:ext cx="449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ja-JP" sz="2000" dirty="0" smtClean="0">
                <a:solidFill>
                  <a:srgbClr val="FFFF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3. Process Flow </a:t>
            </a:r>
            <a:endParaRPr lang="en-US" altLang="ja-JP" sz="2000" dirty="0">
              <a:solidFill>
                <a:srgbClr val="FFFF00"/>
              </a:solidFill>
              <a:latin typeface="Calibri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152400" y="6096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3.1.3 Preparing Quotation of Operating Lease</a:t>
            </a:r>
            <a:endParaRPr lang="id-ID" sz="1400" b="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8481676" cy="462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. Berlian Sistem Informasi">
  <a:themeElements>
    <a:clrScheme name="PT. Berlian Sistem Informas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. Berlian Sistem Informasi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. Berlian Sistem Informa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. Berlian Sistem Informas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. Berlian Sistem Informas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. Berlian Sistem Informas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. Berlian Sistem Informas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. Berlian Sistem Informas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. Berlian Sistem Informas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. Berlian Sistem Informas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. Berlian Sistem Informas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. Berlian Sistem Informas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. Berlian Sistem Informas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. Berlian Sistem Informas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48894</TotalTime>
  <Words>295</Words>
  <Application>Microsoft Office PowerPoint</Application>
  <PresentationFormat>A4 Paper (210x297 mm)</PresentationFormat>
  <Paragraphs>59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PT. Berlian Sistem Informasi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PT. Berlian Sistem Informasi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 Proposal</dc:title>
  <dc:creator>Enda Juanda</dc:creator>
  <cp:lastModifiedBy>Abdul Somad Z</cp:lastModifiedBy>
  <cp:revision>2509</cp:revision>
  <dcterms:created xsi:type="dcterms:W3CDTF">2005-06-19T12:45:24Z</dcterms:created>
  <dcterms:modified xsi:type="dcterms:W3CDTF">2015-08-05T07:46:30Z</dcterms:modified>
</cp:coreProperties>
</file>