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20000" y="225720"/>
            <a:ext cx="8855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8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720000" y="1620000"/>
            <a:ext cx="864000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20000" y="3337920"/>
            <a:ext cx="864000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20000" y="225720"/>
            <a:ext cx="8855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8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720000" y="1620000"/>
            <a:ext cx="421596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47280" y="1620000"/>
            <a:ext cx="421596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720000" y="3337920"/>
            <a:ext cx="421596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47280" y="3337920"/>
            <a:ext cx="421596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20000" y="225720"/>
            <a:ext cx="8855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8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720000" y="1620000"/>
            <a:ext cx="278172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641040" y="1620000"/>
            <a:ext cx="278172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562440" y="1620000"/>
            <a:ext cx="278172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720000" y="3337920"/>
            <a:ext cx="278172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641040" y="3337920"/>
            <a:ext cx="278172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562440" y="3337920"/>
            <a:ext cx="278172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720000" y="225720"/>
            <a:ext cx="8855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8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720000" y="1620000"/>
            <a:ext cx="8640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20000" y="225720"/>
            <a:ext cx="8855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8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720000" y="1620000"/>
            <a:ext cx="8640000" cy="3288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20000" y="225720"/>
            <a:ext cx="8855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8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20000" y="1620000"/>
            <a:ext cx="4215960" cy="3288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47280" y="1620000"/>
            <a:ext cx="4215960" cy="3288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720000" y="225720"/>
            <a:ext cx="8855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800" spc="-1" strike="noStrike">
              <a:solidFill>
                <a:srgbClr val="333333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720000" y="225720"/>
            <a:ext cx="8855640" cy="439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20000" y="225720"/>
            <a:ext cx="8855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8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720000" y="1620000"/>
            <a:ext cx="421596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47280" y="1620000"/>
            <a:ext cx="4215960" cy="3288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720000" y="3337920"/>
            <a:ext cx="421596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20000" y="225720"/>
            <a:ext cx="8855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8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720000" y="1620000"/>
            <a:ext cx="8640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20000" y="225720"/>
            <a:ext cx="8855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8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720000" y="1620000"/>
            <a:ext cx="4215960" cy="3288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47280" y="1620000"/>
            <a:ext cx="421596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47280" y="3337920"/>
            <a:ext cx="421596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20000" y="225720"/>
            <a:ext cx="8855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8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720000" y="1620000"/>
            <a:ext cx="421596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47280" y="1620000"/>
            <a:ext cx="421596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720000" y="3337920"/>
            <a:ext cx="864000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20000" y="225720"/>
            <a:ext cx="8855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8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720000" y="1620000"/>
            <a:ext cx="864000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720000" y="3337920"/>
            <a:ext cx="864000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720000" y="225720"/>
            <a:ext cx="8855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8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720000" y="1620000"/>
            <a:ext cx="421596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47280" y="1620000"/>
            <a:ext cx="421596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720000" y="3337920"/>
            <a:ext cx="421596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47280" y="3337920"/>
            <a:ext cx="421596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720000" y="225720"/>
            <a:ext cx="8855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8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720000" y="1620000"/>
            <a:ext cx="278172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641040" y="1620000"/>
            <a:ext cx="278172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562440" y="1620000"/>
            <a:ext cx="278172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720000" y="3337920"/>
            <a:ext cx="278172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641040" y="3337920"/>
            <a:ext cx="278172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562440" y="3337920"/>
            <a:ext cx="278172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20000" y="225720"/>
            <a:ext cx="8855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8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720000" y="1620000"/>
            <a:ext cx="8640000" cy="3288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20000" y="225720"/>
            <a:ext cx="8855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8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720000" y="1620000"/>
            <a:ext cx="4215960" cy="3288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47280" y="1620000"/>
            <a:ext cx="4215960" cy="3288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20000" y="225720"/>
            <a:ext cx="8855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800" spc="-1" strike="noStrike">
              <a:solidFill>
                <a:srgbClr val="333333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720000" y="225720"/>
            <a:ext cx="8855640" cy="439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20000" y="225720"/>
            <a:ext cx="8855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8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720000" y="1620000"/>
            <a:ext cx="421596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47280" y="1620000"/>
            <a:ext cx="4215960" cy="3288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720000" y="3337920"/>
            <a:ext cx="421596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20000" y="225720"/>
            <a:ext cx="8855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8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720000" y="1620000"/>
            <a:ext cx="4215960" cy="3288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47280" y="1620000"/>
            <a:ext cx="421596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47280" y="3337920"/>
            <a:ext cx="421596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20000" y="225720"/>
            <a:ext cx="8855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8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720000" y="1620000"/>
            <a:ext cx="421596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47280" y="1620000"/>
            <a:ext cx="421596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720000" y="3337920"/>
            <a:ext cx="864000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92000" y="2754000"/>
            <a:ext cx="8568000" cy="108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r>
              <a:rPr b="1" lang="en-US" sz="3600" spc="-1" strike="noStrike">
                <a:solidFill>
                  <a:srgbClr val="333333"/>
                </a:solidFill>
                <a:latin typeface="arial"/>
              </a:rPr>
              <a:t>Click to edit the title text format</a:t>
            </a:r>
            <a:endParaRPr b="1" lang="en-US" sz="3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92000" y="3931920"/>
            <a:ext cx="8568000" cy="118872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pPr marL="432000" indent="-324000">
              <a:spcAft>
                <a:spcPts val="140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33333"/>
                </a:solidFill>
                <a:latin typeface="Noto Sans"/>
              </a:rPr>
              <a:t>Click to edit the outline text format</a:t>
            </a:r>
            <a:endParaRPr b="0" lang="en-US" sz="1800" spc="-1" strike="noStrike">
              <a:solidFill>
                <a:srgbClr val="333333"/>
              </a:solidFill>
              <a:latin typeface="Noto Sans"/>
            </a:endParaRPr>
          </a:p>
          <a:p>
            <a:pPr lvl="1" marL="864000" indent="-324000">
              <a:spcAft>
                <a:spcPts val="1120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333333"/>
                </a:solidFill>
                <a:latin typeface="Noto Sans"/>
              </a:rPr>
              <a:t>Second Outline Level</a:t>
            </a:r>
            <a:endParaRPr b="0" lang="en-US" sz="1800" spc="-1" strike="noStrike">
              <a:solidFill>
                <a:srgbClr val="333333"/>
              </a:solidFill>
              <a:latin typeface="Noto Sans"/>
            </a:endParaRPr>
          </a:p>
          <a:p>
            <a:pPr lvl="2" marL="1296000" indent="-288000">
              <a:spcAft>
                <a:spcPts val="839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33333"/>
                </a:solidFill>
                <a:latin typeface="Noto Sans"/>
              </a:rPr>
              <a:t>Third Outline Level</a:t>
            </a:r>
            <a:endParaRPr b="0" lang="en-US" sz="1800" spc="-1" strike="noStrike">
              <a:solidFill>
                <a:srgbClr val="333333"/>
              </a:solidFill>
              <a:latin typeface="Noto Sans"/>
            </a:endParaRPr>
          </a:p>
          <a:p>
            <a:pPr lvl="3" marL="1728000" indent="-216000">
              <a:spcAft>
                <a:spcPts val="556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333333"/>
                </a:solidFill>
                <a:latin typeface="Noto Sans"/>
              </a:rPr>
              <a:t>Fourth Outline Level</a:t>
            </a:r>
            <a:endParaRPr b="0" lang="en-US" sz="1800" spc="-1" strike="noStrike">
              <a:solidFill>
                <a:srgbClr val="333333"/>
              </a:solidFill>
              <a:latin typeface="Noto Sans"/>
            </a:endParaRPr>
          </a:p>
          <a:p>
            <a:pPr lvl="4" marL="2160000" indent="-216000">
              <a:spcAft>
                <a:spcPts val="27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33333"/>
                </a:solidFill>
                <a:latin typeface="Noto Sans"/>
              </a:rPr>
              <a:t>Fifth Outline Level</a:t>
            </a:r>
            <a:endParaRPr b="0" lang="en-US" sz="1800" spc="-1" strike="noStrike">
              <a:solidFill>
                <a:srgbClr val="333333"/>
              </a:solidFill>
              <a:latin typeface="Noto Sans"/>
            </a:endParaRPr>
          </a:p>
          <a:p>
            <a:pPr lvl="5" marL="2592000" indent="-216000">
              <a:spcAft>
                <a:spcPts val="27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33333"/>
                </a:solidFill>
                <a:latin typeface="Noto Sans"/>
              </a:rPr>
              <a:t>Sixth Outline Level</a:t>
            </a:r>
            <a:endParaRPr b="0" lang="en-US" sz="1800" spc="-1" strike="noStrike">
              <a:solidFill>
                <a:srgbClr val="333333"/>
              </a:solidFill>
              <a:latin typeface="Noto Sans"/>
            </a:endParaRPr>
          </a:p>
          <a:p>
            <a:pPr lvl="6" marL="3024000" indent="-216000">
              <a:spcAft>
                <a:spcPts val="27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33333"/>
                </a:solidFill>
                <a:latin typeface="Noto Sans"/>
              </a:rPr>
              <a:t>Seventh Outline Level</a:t>
            </a:r>
            <a:endParaRPr b="0" lang="en-US" sz="1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303520"/>
            <a:ext cx="2348280" cy="252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Noto Sans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303520"/>
            <a:ext cx="3195000" cy="252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Noto Sans"/>
            </a:endParaRPr>
          </a:p>
        </p:txBody>
      </p:sp>
      <p:sp>
        <p:nvSpPr>
          <p:cNvPr id="4" name="CustomShape 5"/>
          <p:cNvSpPr/>
          <p:nvPr/>
        </p:nvSpPr>
        <p:spPr>
          <a:xfrm>
            <a:off x="0" y="2916000"/>
            <a:ext cx="504000" cy="810000"/>
          </a:xfrm>
          <a:prstGeom prst="rect">
            <a:avLst/>
          </a:prstGeom>
          <a:solidFill>
            <a:srgbClr val="5b277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720000" y="225720"/>
            <a:ext cx="8855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333333"/>
                </a:solidFill>
                <a:latin typeface="arial"/>
              </a:rPr>
              <a:t>Click to edit the title text format</a:t>
            </a:r>
            <a:endParaRPr b="1" lang="en-US" sz="28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20000" y="1620000"/>
            <a:ext cx="8640000" cy="3288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Click to edit the outline text format</a:t>
            </a:r>
            <a:endParaRPr b="0" lang="en-US" sz="1600" spc="-1" strike="noStrike">
              <a:solidFill>
                <a:srgbClr val="333333"/>
              </a:solidFill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Second Outline Level</a:t>
            </a:r>
            <a:endParaRPr b="0" lang="en-US" sz="1600" spc="-1" strike="noStrike">
              <a:solidFill>
                <a:srgbClr val="333333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Third Outline Level</a:t>
            </a:r>
            <a:endParaRPr b="0" lang="en-US" sz="1600" spc="-1" strike="noStrike">
              <a:solidFill>
                <a:srgbClr val="333333"/>
              </a:solidFill>
              <a:latin typeface="arial"/>
            </a:endParaRPr>
          </a:p>
          <a:p>
            <a:pPr lvl="3" marL="1728000" indent="-216000">
              <a:spcAft>
                <a:spcPts val="425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Fourth Outline Level</a:t>
            </a:r>
            <a:endParaRPr b="0" lang="en-US" sz="1600" spc="-1" strike="noStrike">
              <a:solidFill>
                <a:srgbClr val="333333"/>
              </a:solidFill>
              <a:latin typeface="arial"/>
            </a:endParaRPr>
          </a:p>
          <a:p>
            <a:pPr lvl="4" marL="2160000" indent="-216000">
              <a:spcAft>
                <a:spcPts val="21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Fifth Outline Level</a:t>
            </a:r>
            <a:endParaRPr b="0" lang="en-US" sz="1600" spc="-1" strike="noStrike">
              <a:solidFill>
                <a:srgbClr val="333333"/>
              </a:solidFill>
              <a:latin typeface="arial"/>
            </a:endParaRPr>
          </a:p>
          <a:p>
            <a:pPr lvl="5" marL="2592000" indent="-216000">
              <a:spcAft>
                <a:spcPts val="21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Sixth Outline Level</a:t>
            </a:r>
            <a:endParaRPr b="0" lang="en-US" sz="1600" spc="-1" strike="noStrike">
              <a:solidFill>
                <a:srgbClr val="333333"/>
              </a:solidFill>
              <a:latin typeface="arial"/>
            </a:endParaRPr>
          </a:p>
          <a:p>
            <a:pPr lvl="6" marL="3024000" indent="-216000">
              <a:spcAft>
                <a:spcPts val="21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Seventh Outline Level</a:t>
            </a:r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04000" y="5303520"/>
            <a:ext cx="2348280" cy="252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000" spc="-1" strike="noStrike">
                <a:latin typeface="arial"/>
              </a:rPr>
              <a:t>&lt;date/time&gt;</a:t>
            </a:r>
            <a:endParaRPr b="0" lang="en-US" sz="1000" spc="-1" strike="noStrike">
              <a:latin typeface="Noto Sans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/>
          </p:nvPr>
        </p:nvSpPr>
        <p:spPr>
          <a:xfrm>
            <a:off x="7227360" y="5303520"/>
            <a:ext cx="2099520" cy="252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672E6AE0-E1A5-497D-8F32-F04F0E0072A8}" type="slidenum">
              <a:rPr b="0" lang="en-US" sz="1000" spc="-1" strike="noStrike">
                <a:latin typeface="arial"/>
              </a:rPr>
              <a:t>&lt;number&gt;</a:t>
            </a:fld>
            <a:r>
              <a:rPr b="0" lang="en-US" sz="1000" spc="-1" strike="noStrike">
                <a:latin typeface="arial"/>
              </a:rPr>
              <a:t> / </a:t>
            </a:r>
            <a:fld id="{E3192ACA-BC40-4A37-A747-524EAF4E9CCA}" type="slidecount">
              <a:rPr b="0" lang="en-US" sz="1000" spc="-1" strike="noStrike">
                <a:latin typeface="arial"/>
              </a:rPr>
              <a:t>23</a:t>
            </a:fld>
            <a:endParaRPr b="0" lang="en-US" sz="1000" spc="-1" strike="noStrike">
              <a:latin typeface="Noto Sans"/>
            </a:endParaRPr>
          </a:p>
        </p:txBody>
      </p:sp>
      <p:sp>
        <p:nvSpPr>
          <p:cNvPr id="45" name="CustomShape 5"/>
          <p:cNvSpPr/>
          <p:nvPr/>
        </p:nvSpPr>
        <p:spPr>
          <a:xfrm>
            <a:off x="0" y="216000"/>
            <a:ext cx="504000" cy="810000"/>
          </a:xfrm>
          <a:prstGeom prst="rect">
            <a:avLst/>
          </a:prstGeom>
          <a:solidFill>
            <a:srgbClr val="3465a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github.com/aryoda/tryCatchLog/blob/feature/71_indiv_settings_per_condition_type/NEWS.md" TargetMode="External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hyperlink" Target="https://github.com/aryoda/R_shiny_post_mortem_analysis_training" TargetMode="External"/><Relationship Id="rId2" Type="http://schemas.openxmlformats.org/officeDocument/2006/relationships/hyperlink" Target="https://github.com/aryoda/tryCatchLog" TargetMode="External"/><Relationship Id="rId3" Type="http://schemas.openxmlformats.org/officeDocument/2006/relationships/hyperlink" Target="https://debruine.github.io/shinyintro" TargetMode="External"/><Relationship Id="rId4" Type="http://schemas.openxmlformats.org/officeDocument/2006/relationships/hyperlink" Target="https://shiny.rstudio.com/articles/debugging.html" TargetMode="External"/><Relationship Id="rId5" Type="http://schemas.openxmlformats.org/officeDocument/2006/relationships/hyperlink" Target="https://shiny.rstudio.com/reference/shiny/latest/shinyoptions" TargetMode="External"/><Relationship Id="rId6" Type="http://schemas.openxmlformats.org/officeDocument/2006/relationships/hyperlink" Target="https://stackoverflow.com/questions/31920286/effectively-debugging-shiny-apps" TargetMode="External"/><Relationship Id="rId7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792000" y="2670840"/>
            <a:ext cx="8568000" cy="1245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r>
              <a:rPr b="1" lang="en-US" sz="3600" spc="-1" strike="noStrike">
                <a:solidFill>
                  <a:srgbClr val="333333"/>
                </a:solidFill>
                <a:latin typeface="arial"/>
              </a:rPr>
              <a:t>R Shiny: Bug hunting</a:t>
            </a:r>
            <a:endParaRPr b="1" lang="en-US" sz="3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792000" y="3749040"/>
            <a:ext cx="8169120" cy="1669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2400" spc="-1" strike="noStrike">
                <a:latin typeface="arial"/>
              </a:rPr>
              <a:t>Logging, error handling and post-mortem analysis</a:t>
            </a:r>
            <a:endParaRPr b="0" lang="en-US" sz="2400" spc="-1" strike="noStrike">
              <a:latin typeface="Noto Sans"/>
            </a:endParaRPr>
          </a:p>
          <a:p>
            <a:endParaRPr b="0" lang="en-US" sz="2400" spc="-1" strike="noStrike">
              <a:latin typeface="Noto Sans"/>
            </a:endParaRPr>
          </a:p>
          <a:p>
            <a:r>
              <a:rPr b="0" lang="en-US" sz="1600" spc="-1" strike="noStrike">
                <a:latin typeface="arial"/>
              </a:rPr>
              <a:t>Feb 15, 2023 by J. A. (last updated Feb 24, 2023)</a:t>
            </a:r>
            <a:endParaRPr b="0" lang="en-US" sz="1600" spc="-1" strike="noStrike">
              <a:latin typeface="Noto Sans"/>
            </a:endParaRPr>
          </a:p>
          <a:p>
            <a:endParaRPr b="0" lang="en-US" sz="1600" spc="-1" strike="noStrike">
              <a:latin typeface="Noto Sans"/>
            </a:endParaRPr>
          </a:p>
          <a:p>
            <a:r>
              <a:rPr b="0" lang="en-US" sz="1600" spc="-1" strike="noStrike">
                <a:latin typeface="arial"/>
              </a:rPr>
              <a:t>License: GPL3 (https://www.gnu.org/licenses/gpl-3.0.en.html)</a:t>
            </a:r>
            <a:endParaRPr b="0" lang="en-US" sz="1600" spc="-1" strike="noStrike">
              <a:latin typeface="Noto Sans"/>
            </a:endParaRPr>
          </a:p>
          <a:p>
            <a:pPr algn="r"/>
            <a:endParaRPr b="0" lang="en-US" sz="1600" spc="-1" strike="noStrike">
              <a:latin typeface="Noto Sans"/>
            </a:endParaRPr>
          </a:p>
          <a:p>
            <a:r>
              <a:rPr b="0" lang="en-US" sz="1000" spc="-1" strike="noStrike">
                <a:latin typeface="arial"/>
              </a:rPr>
              <a:t>Source and author see: https://github.com/aryoda/R_shiny_post_mortem_analysis_training</a:t>
            </a:r>
            <a:endParaRPr b="0" lang="en-US" sz="1000" spc="-1" strike="noStrike">
              <a:latin typeface="Noto Sans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8489160" y="4699440"/>
            <a:ext cx="1294920" cy="647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720000" y="225720"/>
            <a:ext cx="8855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333333"/>
                </a:solidFill>
                <a:latin typeface="arial"/>
              </a:rPr>
              <a:t>Little detour: Which logging framework shall I use?</a:t>
            </a:r>
            <a:endParaRPr b="1" lang="en-US" sz="28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720000" y="1620000"/>
            <a:ext cx="8640000" cy="3500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r>
              <a:rPr b="0" lang="en-US" sz="1400" spc="-1" strike="noStrike">
                <a:solidFill>
                  <a:srgbClr val="333333"/>
                </a:solidFill>
                <a:latin typeface="arial"/>
              </a:rPr>
              <a:t>CRAN download statistics (of the last 30 days as of Feb 14, 2023) to indicate the </a:t>
            </a:r>
            <a:r>
              <a:rPr b="1" lang="en-US" sz="1400" spc="-1" strike="noStrike">
                <a:solidFill>
                  <a:srgbClr val="333333"/>
                </a:solidFill>
                <a:latin typeface="arial"/>
              </a:rPr>
              <a:t>popularity</a:t>
            </a:r>
            <a:r>
              <a:rPr b="1" lang="en-US" sz="1400" spc="-1" strike="noStrike" baseline="33000">
                <a:solidFill>
                  <a:srgbClr val="333333"/>
                </a:solidFill>
                <a:latin typeface="arial"/>
              </a:rPr>
              <a:t>*</a:t>
            </a:r>
            <a:r>
              <a:rPr b="0" lang="en-US" sz="1400" spc="-1" strike="noStrike">
                <a:solidFill>
                  <a:srgbClr val="333333"/>
                </a:solidFill>
                <a:latin typeface="arial"/>
              </a:rPr>
              <a:t>:</a:t>
            </a:r>
            <a:endParaRPr b="0" lang="en-US" sz="1400" spc="-1" strike="noStrike">
              <a:solidFill>
                <a:srgbClr val="333333"/>
              </a:solidFill>
              <a:latin typeface="arial"/>
            </a:endParaRPr>
          </a:p>
          <a:p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  </a:t>
            </a:r>
            <a:r>
              <a:rPr b="0" lang="en-US" sz="1200" spc="-1" strike="noStrike">
                <a:solidFill>
                  <a:srgbClr val="333333"/>
                </a:solidFill>
                <a:latin typeface="Courier New"/>
              </a:rPr>
              <a:t>        </a:t>
            </a:r>
            <a:r>
              <a:rPr b="0" lang="en-US" sz="1200" spc="-1" strike="noStrike">
                <a:solidFill>
                  <a:srgbClr val="333333"/>
                </a:solidFill>
                <a:latin typeface="Courier New"/>
              </a:rPr>
              <a:t>package  N downloads</a:t>
            </a:r>
            <a:endParaRPr b="0" lang="en-US" sz="1200" spc="-1" strike="noStrike">
              <a:solidFill>
                <a:srgbClr val="333333"/>
              </a:solidFill>
              <a:latin typeface="arial"/>
            </a:endParaRPr>
          </a:p>
          <a:p>
            <a:r>
              <a:rPr b="0" i="1" lang="en-US" sz="1200" spc="-1" strike="noStrike">
                <a:solidFill>
                  <a:srgbClr val="808080"/>
                </a:solidFill>
                <a:latin typeface="Courier New"/>
              </a:rPr>
              <a:t>[1:         </a:t>
            </a:r>
            <a:r>
              <a:rPr b="0" i="1" lang="en-US" sz="1200" spc="-1" strike="noStrike">
                <a:solidFill>
                  <a:srgbClr val="808080"/>
                </a:solidFill>
                <a:latin typeface="Courier New"/>
              </a:rPr>
              <a:t>plogr</a:t>
            </a:r>
            <a:r>
              <a:rPr b="0" i="1" lang="en-US" sz="1200" spc="-1" strike="noStrike">
                <a:solidFill>
                  <a:srgbClr val="808080"/>
                </a:solidFill>
                <a:latin typeface="Courier New"/>
              </a:rPr>
              <a:t> 30     90222]  → header-only C++ logging library (not for “plain” R)</a:t>
            </a:r>
            <a:endParaRPr b="0" lang="en-US" sz="1200" spc="-1" strike="noStrike">
              <a:solidFill>
                <a:srgbClr val="333333"/>
              </a:solidFill>
              <a:latin typeface="arial"/>
            </a:endParaRPr>
          </a:p>
          <a:p>
            <a:r>
              <a:rPr b="0" lang="en-US" sz="1200" spc="-1" strike="noStrike">
                <a:solidFill>
                  <a:srgbClr val="333333"/>
                </a:solidFill>
                <a:latin typeface="Courier New"/>
              </a:rPr>
              <a:t> </a:t>
            </a:r>
            <a:r>
              <a:rPr b="0" lang="en-US" sz="1200" spc="-1" strike="noStrike">
                <a:solidFill>
                  <a:srgbClr val="333333"/>
                </a:solidFill>
                <a:latin typeface="Courier New"/>
              </a:rPr>
              <a:t>2: </a:t>
            </a:r>
            <a:r>
              <a:rPr b="1" lang="en-US" sz="1200" spc="-1" strike="noStrike">
                <a:solidFill>
                  <a:srgbClr val="333333"/>
                </a:solidFill>
                <a:latin typeface="Courier New"/>
              </a:rPr>
              <a:t>futile.logger</a:t>
            </a:r>
            <a:r>
              <a:rPr b="0" lang="en-US" sz="1200" spc="-1" strike="noStrike">
                <a:solidFill>
                  <a:srgbClr val="333333"/>
                </a:solidFill>
                <a:latin typeface="Courier New"/>
              </a:rPr>
              <a:t> 30     72081</a:t>
            </a:r>
            <a:endParaRPr b="0" lang="en-US" sz="1200" spc="-1" strike="noStrike">
              <a:solidFill>
                <a:srgbClr val="333333"/>
              </a:solidFill>
              <a:latin typeface="arial"/>
            </a:endParaRPr>
          </a:p>
          <a:p>
            <a:r>
              <a:rPr b="0" lang="en-US" sz="1200" spc="-1" strike="noStrike">
                <a:solidFill>
                  <a:srgbClr val="333333"/>
                </a:solidFill>
                <a:latin typeface="Courier New"/>
              </a:rPr>
              <a:t> </a:t>
            </a:r>
            <a:r>
              <a:rPr b="0" lang="en-US" sz="1200" spc="-1" strike="noStrike">
                <a:solidFill>
                  <a:srgbClr val="333333"/>
                </a:solidFill>
                <a:latin typeface="Courier New"/>
              </a:rPr>
              <a:t>3:        </a:t>
            </a:r>
            <a:r>
              <a:rPr b="1" lang="en-US" sz="1200" spc="-1" strike="noStrike">
                <a:solidFill>
                  <a:srgbClr val="333333"/>
                </a:solidFill>
                <a:latin typeface="Courier New"/>
              </a:rPr>
              <a:t>logger</a:t>
            </a:r>
            <a:r>
              <a:rPr b="0" lang="en-US" sz="1200" spc="-1" strike="noStrike">
                <a:solidFill>
                  <a:srgbClr val="333333"/>
                </a:solidFill>
                <a:latin typeface="Courier New"/>
              </a:rPr>
              <a:t> 30     22173</a:t>
            </a:r>
            <a:endParaRPr b="0" lang="en-US" sz="1200" spc="-1" strike="noStrike">
              <a:solidFill>
                <a:srgbClr val="333333"/>
              </a:solidFill>
              <a:latin typeface="arial"/>
            </a:endParaRPr>
          </a:p>
          <a:p>
            <a:r>
              <a:rPr b="0" lang="en-US" sz="1200" spc="-1" strike="noStrike">
                <a:solidFill>
                  <a:srgbClr val="333333"/>
                </a:solidFill>
                <a:latin typeface="Courier New"/>
              </a:rPr>
              <a:t> </a:t>
            </a:r>
            <a:r>
              <a:rPr b="0" lang="en-US" sz="1200" spc="-1" strike="noStrike">
                <a:solidFill>
                  <a:srgbClr val="333333"/>
                </a:solidFill>
                <a:latin typeface="Courier New"/>
              </a:rPr>
              <a:t>4:           </a:t>
            </a:r>
            <a:r>
              <a:rPr b="1" lang="en-US" sz="1200" spc="-1" strike="noStrike">
                <a:solidFill>
                  <a:srgbClr val="333333"/>
                </a:solidFill>
                <a:latin typeface="Courier New"/>
              </a:rPr>
              <a:t>lgr</a:t>
            </a:r>
            <a:r>
              <a:rPr b="0" lang="en-US" sz="1200" spc="-1" strike="noStrike">
                <a:solidFill>
                  <a:srgbClr val="333333"/>
                </a:solidFill>
                <a:latin typeface="Courier New"/>
              </a:rPr>
              <a:t> 30     12827</a:t>
            </a:r>
            <a:endParaRPr b="0" lang="en-US" sz="1200" spc="-1" strike="noStrike">
              <a:solidFill>
                <a:srgbClr val="333333"/>
              </a:solidFill>
              <a:latin typeface="arial"/>
            </a:endParaRPr>
          </a:p>
          <a:p>
            <a:r>
              <a:rPr b="0" lang="en-US" sz="1200" spc="-1" strike="noStrike">
                <a:solidFill>
                  <a:srgbClr val="333333"/>
                </a:solidFill>
                <a:latin typeface="Courier New"/>
              </a:rPr>
              <a:t> </a:t>
            </a:r>
            <a:r>
              <a:rPr b="0" lang="en-US" sz="1200" spc="-1" strike="noStrike">
                <a:solidFill>
                  <a:srgbClr val="333333"/>
                </a:solidFill>
                <a:latin typeface="Courier New"/>
              </a:rPr>
              <a:t>5:       </a:t>
            </a:r>
            <a:r>
              <a:rPr b="1" lang="en-US" sz="1200" spc="-1" strike="noStrike">
                <a:solidFill>
                  <a:srgbClr val="333333"/>
                </a:solidFill>
                <a:latin typeface="Courier New"/>
              </a:rPr>
              <a:t>logging</a:t>
            </a:r>
            <a:r>
              <a:rPr b="0" lang="en-US" sz="1200" spc="-1" strike="noStrike">
                <a:solidFill>
                  <a:srgbClr val="333333"/>
                </a:solidFill>
                <a:latin typeface="Courier New"/>
              </a:rPr>
              <a:t> 30     12707</a:t>
            </a:r>
            <a:endParaRPr b="0" lang="en-US" sz="1200" spc="-1" strike="noStrike">
              <a:solidFill>
                <a:srgbClr val="333333"/>
              </a:solidFill>
              <a:latin typeface="arial"/>
            </a:endParaRPr>
          </a:p>
          <a:p>
            <a:r>
              <a:rPr b="0" lang="en-US" sz="1200" spc="-1" strike="noStrike">
                <a:solidFill>
                  <a:srgbClr val="333333"/>
                </a:solidFill>
                <a:latin typeface="Courier New"/>
              </a:rPr>
              <a:t> </a:t>
            </a:r>
            <a:r>
              <a:rPr b="0" lang="en-US" sz="1200" spc="-1" strike="noStrike">
                <a:solidFill>
                  <a:srgbClr val="333333"/>
                </a:solidFill>
                <a:latin typeface="Courier New"/>
              </a:rPr>
              <a:t>6:       debugme 30      8654</a:t>
            </a:r>
            <a:endParaRPr b="0" lang="en-US" sz="1200" spc="-1" strike="noStrike">
              <a:solidFill>
                <a:srgbClr val="333333"/>
              </a:solidFill>
              <a:latin typeface="arial"/>
            </a:endParaRPr>
          </a:p>
          <a:p>
            <a:r>
              <a:rPr b="0" lang="en-US" sz="1200" spc="-1" strike="noStrike">
                <a:solidFill>
                  <a:srgbClr val="333333"/>
                </a:solidFill>
                <a:latin typeface="Courier New"/>
              </a:rPr>
              <a:t> </a:t>
            </a:r>
            <a:r>
              <a:rPr b="0" lang="en-US" sz="1200" spc="-1" strike="noStrike">
                <a:solidFill>
                  <a:srgbClr val="333333"/>
                </a:solidFill>
                <a:latin typeface="Courier New"/>
              </a:rPr>
              <a:t>7:         log4r 30      8025</a:t>
            </a:r>
            <a:endParaRPr b="0" lang="en-US" sz="1200" spc="-1" strike="noStrike">
              <a:solidFill>
                <a:srgbClr val="333333"/>
              </a:solidFill>
              <a:latin typeface="arial"/>
            </a:endParaRPr>
          </a:p>
          <a:p>
            <a:r>
              <a:rPr b="0" lang="en-US" sz="1200" spc="-1" strike="noStrike">
                <a:solidFill>
                  <a:srgbClr val="333333"/>
                </a:solidFill>
                <a:latin typeface="Courier New"/>
              </a:rPr>
              <a:t> </a:t>
            </a:r>
            <a:r>
              <a:rPr b="0" lang="en-US" sz="1200" spc="-1" strike="noStrike">
                <a:solidFill>
                  <a:srgbClr val="333333"/>
                </a:solidFill>
                <a:latin typeface="Courier New"/>
              </a:rPr>
              <a:t>8:          logr 30      1434</a:t>
            </a:r>
            <a:endParaRPr b="0" lang="en-US" sz="1200" spc="-1" strike="noStrike">
              <a:solidFill>
                <a:srgbClr val="333333"/>
              </a:solidFill>
              <a:latin typeface="arial"/>
            </a:endParaRPr>
          </a:p>
          <a:p>
            <a:r>
              <a:rPr b="0" lang="en-US" sz="1200" spc="-1" strike="noStrike">
                <a:solidFill>
                  <a:srgbClr val="333333"/>
                </a:solidFill>
                <a:latin typeface="Courier New"/>
              </a:rPr>
              <a:t> </a:t>
            </a:r>
            <a:r>
              <a:rPr b="0" lang="en-US" sz="1200" spc="-1" strike="noStrike">
                <a:solidFill>
                  <a:srgbClr val="333333"/>
                </a:solidFill>
                <a:latin typeface="Courier New"/>
              </a:rPr>
              <a:t>9:        loggit 30       693</a:t>
            </a:r>
            <a:endParaRPr b="0" lang="en-US" sz="1200" spc="-1" strike="noStrike">
              <a:solidFill>
                <a:srgbClr val="333333"/>
              </a:solidFill>
              <a:latin typeface="arial"/>
            </a:endParaRPr>
          </a:p>
          <a:p>
            <a:endParaRPr b="0" lang="en-US" sz="1200" spc="-1" strike="noStrike">
              <a:solidFill>
                <a:srgbClr val="333333"/>
              </a:solidFill>
              <a:latin typeface="arial"/>
            </a:endParaRPr>
          </a:p>
          <a:p>
            <a:r>
              <a:rPr b="0" lang="en-US" sz="1400" spc="-1" strike="noStrike">
                <a:solidFill>
                  <a:srgbClr val="333333"/>
                </a:solidFill>
                <a:latin typeface="arial"/>
              </a:rPr>
              <a:t>The upcoming </a:t>
            </a:r>
            <a:r>
              <a:rPr b="0" lang="en-US" sz="1400" spc="-1" strike="noStrike">
                <a:solidFill>
                  <a:srgbClr val="333333"/>
                </a:solidFill>
                <a:latin typeface="Courier New"/>
              </a:rPr>
              <a:t>tryCatchLog</a:t>
            </a:r>
            <a:r>
              <a:rPr b="0" lang="en-US" sz="1400" spc="-1" strike="noStrike">
                <a:solidFill>
                  <a:srgbClr val="333333"/>
                </a:solidFill>
                <a:latin typeface="arial"/>
              </a:rPr>
              <a:t> release will support all major logging frameworks (not only </a:t>
            </a:r>
            <a:r>
              <a:rPr b="0" lang="en-US" sz="1400" spc="-1" strike="noStrike">
                <a:solidFill>
                  <a:srgbClr val="333333"/>
                </a:solidFill>
                <a:latin typeface="Courier New"/>
              </a:rPr>
              <a:t>futile.logger</a:t>
            </a:r>
            <a:r>
              <a:rPr b="0" lang="en-US" sz="1400" spc="-1" strike="noStrike">
                <a:solidFill>
                  <a:srgbClr val="333333"/>
                </a:solidFill>
                <a:latin typeface="arial"/>
              </a:rPr>
              <a:t>): </a:t>
            </a:r>
            <a:r>
              <a:rPr b="0" lang="en-US" sz="1400" spc="-1" strike="noStrike">
                <a:solidFill>
                  <a:srgbClr val="333333"/>
                </a:solidFill>
                <a:latin typeface="arial"/>
                <a:hlinkClick r:id="rId1"/>
              </a:rPr>
              <a:t>https://github.com/aryoda/tryCatchLog/blob/feature/71_indiv_settings_per_condition_type/NEWS.md</a:t>
            </a:r>
            <a:endParaRPr b="0" lang="en-US" sz="1400" spc="-1" strike="noStrike">
              <a:solidFill>
                <a:srgbClr val="333333"/>
              </a:solidFill>
              <a:latin typeface="arial"/>
            </a:endParaRPr>
          </a:p>
          <a:p>
            <a:r>
              <a:rPr b="0" i="1" lang="en-US" sz="1000" spc="-1" strike="noStrike">
                <a:solidFill>
                  <a:srgbClr val="333333"/>
                </a:solidFill>
                <a:latin typeface="arial"/>
              </a:rPr>
              <a:t>*) see: https://github.com/aryoda/tryCatchLog/issues/42</a:t>
            </a:r>
            <a:endParaRPr b="0" lang="en-US" sz="1000" spc="-1" strike="noStrike">
              <a:solidFill>
                <a:srgbClr val="333333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720000" y="225720"/>
            <a:ext cx="9155520" cy="803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333333"/>
                </a:solidFill>
                <a:latin typeface="arial"/>
              </a:rPr>
              <a:t>4) Shiny app with handled conditions</a:t>
            </a:r>
            <a:endParaRPr b="1" lang="en-US" sz="28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584640" y="1097280"/>
            <a:ext cx="5084640" cy="29260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# File: app.R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000" spc="-1" strike="noStrike">
                <a:latin typeface="Courier New"/>
              </a:rPr>
              <a:t>[... unchanged code omitted...]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server &lt;- function(input, output)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</a:t>
            </a:r>
            <a:r>
              <a:rPr b="0" lang="en-US" sz="1000" spc="-1" strike="noStrike">
                <a:latin typeface="Courier New"/>
              </a:rPr>
              <a:t>library(futile.logger)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</a:t>
            </a:r>
            <a:r>
              <a:rPr b="0" lang="en-US" sz="1000" spc="-1" strike="noStrike">
                <a:latin typeface="Courier New"/>
              </a:rPr>
              <a:t>output$distPlot</a:t>
            </a:r>
            <a:r>
              <a:rPr b="0" lang="en-US" sz="1000" spc="-1" strike="noStrike">
                <a:latin typeface="Courier New"/>
              </a:rPr>
              <a:t> &lt;- renderPlot({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</a:t>
            </a:r>
            <a:r>
              <a:rPr b="0" lang="en-US" sz="1000" spc="-1" strike="noStrike">
                <a:latin typeface="Courier New"/>
              </a:rPr>
              <a:t>flog.info("Begin of renderPlot (bins=%i)", input$bins)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</a:t>
            </a:r>
            <a:r>
              <a:rPr b="0" lang="en-US" sz="1000" spc="-1" strike="noStrike">
                <a:latin typeface="Courier New"/>
              </a:rPr>
              <a:t># generate bins based on input$bins from ui.R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</a:t>
            </a:r>
            <a:r>
              <a:rPr b="0" lang="en-US" sz="1000" spc="-1" strike="noStrike">
                <a:latin typeface="Courier New"/>
              </a:rPr>
              <a:t>x    &lt;- faithful[, 2]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</a:t>
            </a:r>
            <a:r>
              <a:rPr b="0" lang="en-US" sz="1000" spc="-1" strike="noStrike">
                <a:latin typeface="Courier New"/>
              </a:rPr>
              <a:t>bins &lt;- seq(min(x), max(x), length.out = </a:t>
            </a:r>
            <a:r>
              <a:rPr b="0" lang="en-US" sz="1000" spc="-1" strike="noStrike">
                <a:latin typeface="Courier New"/>
              </a:rPr>
              <a:t>input$bins</a:t>
            </a:r>
            <a:r>
              <a:rPr b="0" lang="en-US" sz="1000" spc="-1" strike="noStrike">
                <a:latin typeface="Courier New"/>
              </a:rPr>
              <a:t> + 1)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</a:t>
            </a:r>
            <a:r>
              <a:rPr b="0" lang="en-US" sz="1000" spc="-1" strike="noStrike">
                <a:latin typeface="Courier New"/>
              </a:rPr>
              <a:t># some fancy logic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</a:t>
            </a:r>
            <a:r>
              <a:rPr b="0" lang="en-US" sz="1000" spc="-1" strike="noStrike">
                <a:latin typeface="Courier New"/>
              </a:rPr>
              <a:t> </a:t>
            </a:r>
            <a:r>
              <a:rPr b="0" lang="en-US" sz="1000" spc="-1" strike="noStrike">
                <a:latin typeface="Courier New"/>
              </a:rPr>
              <a:t>source("script_with_error_and_try.R", local = TRUE)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</a:t>
            </a:r>
            <a:r>
              <a:rPr b="0" lang="en-US" sz="1000" spc="-1" strike="noStrike">
                <a:latin typeface="Courier New"/>
              </a:rPr>
              <a:t># draw the histogram with the specified number of bins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</a:t>
            </a:r>
            <a:r>
              <a:rPr b="0" lang="en-US" sz="1000" spc="-1" strike="noStrike">
                <a:latin typeface="Courier New"/>
              </a:rPr>
              <a:t>hist(x, breaks = bins, col = 'darkgray', </a:t>
            </a:r>
            <a:r>
              <a:rPr b="0" i="1" lang="en-US" sz="1000" spc="-1" strike="noStrike">
                <a:latin typeface="Courier New"/>
              </a:rPr>
              <a:t>[...]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</a:t>
            </a:r>
            <a:r>
              <a:rPr b="0" lang="en-US" sz="1000" spc="-1" strike="noStrike">
                <a:latin typeface="Courier New"/>
              </a:rPr>
              <a:t>flog.info("End of renderPlot")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</a:t>
            </a:r>
            <a:r>
              <a:rPr b="0" i="1" lang="en-US" sz="1000" spc="-1" strike="noStrike">
                <a:latin typeface="Courier New"/>
              </a:rPr>
              <a:t>[...]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</p:txBody>
      </p:sp>
      <p:sp>
        <p:nvSpPr>
          <p:cNvPr id="121" name="TextShape 3"/>
          <p:cNvSpPr txBox="1"/>
          <p:nvPr/>
        </p:nvSpPr>
        <p:spPr>
          <a:xfrm>
            <a:off x="584640" y="4023360"/>
            <a:ext cx="5084640" cy="1172160"/>
          </a:xfrm>
          <a:prstGeom prst="rect">
            <a:avLst/>
          </a:prstGeom>
          <a:solidFill>
            <a:srgbClr val="eeeeee"/>
          </a:solidFill>
          <a:ln>
            <a:solidFill>
              <a:srgbClr val="000000"/>
            </a:solidFill>
          </a:ln>
        </p:spPr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# File: </a:t>
            </a:r>
            <a:r>
              <a:rPr b="1" lang="en-US" sz="1000" spc="-1" strike="noStrike">
                <a:latin typeface="Courier New"/>
              </a:rPr>
              <a:t>script_with_error_and_try.R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highlight>
                  <a:srgbClr val="ffff00"/>
                </a:highlight>
                <a:latin typeface="Courier New"/>
              </a:rPr>
              <a:t>try</a:t>
            </a:r>
            <a:r>
              <a:rPr b="0" lang="en-US" sz="1000" spc="-1" strike="noStrike">
                <a:latin typeface="Courier New"/>
              </a:rPr>
              <a:t>({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</a:t>
            </a:r>
            <a:r>
              <a:rPr b="0" lang="en-US" sz="1000" spc="-1" strike="noStrike">
                <a:latin typeface="Courier New"/>
              </a:rPr>
              <a:t>if (input$bins &gt; 40)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</a:t>
            </a:r>
            <a:r>
              <a:rPr b="0" lang="en-US" sz="1000" spc="-1" strike="noStrike">
                <a:latin typeface="Courier New"/>
              </a:rPr>
              <a:t>stop("Too many bins!")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</a:t>
            </a:r>
            <a:r>
              <a:rPr b="0" lang="en-US" sz="1000" spc="-1" strike="noStrike">
                <a:latin typeface="Courier New"/>
              </a:rPr>
              <a:t>}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</a:t>
            </a:r>
            <a:r>
              <a:rPr b="0" lang="en-US" sz="1000" spc="-1" strike="noStrike">
                <a:latin typeface="Courier New"/>
              </a:rPr>
              <a:t>print(log(-1))  # just provoke a warning for demo purposes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</a:t>
            </a:r>
            <a:r>
              <a:rPr b="0" lang="en-US" sz="1000" spc="-1" strike="noStrike">
                <a:latin typeface="Courier New"/>
              </a:rPr>
              <a:t>})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6309360" y="1061280"/>
            <a:ext cx="2834640" cy="2390040"/>
          </a:xfrm>
          <a:prstGeom prst="rect">
            <a:avLst/>
          </a:prstGeom>
          <a:ln>
            <a:noFill/>
          </a:ln>
        </p:spPr>
      </p:pic>
      <p:sp>
        <p:nvSpPr>
          <p:cNvPr id="123" name="TextShape 4"/>
          <p:cNvSpPr txBox="1"/>
          <p:nvPr/>
        </p:nvSpPr>
        <p:spPr>
          <a:xfrm>
            <a:off x="5669280" y="3474720"/>
            <a:ext cx="3931920" cy="17208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&gt; shiny::runApp()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INFO [2023-02-14 01:02:54] Begin of renderPlot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                           </a:t>
            </a:r>
            <a:r>
              <a:rPr b="1" lang="en-US" sz="1000" spc="-1" strike="noStrike">
                <a:latin typeface="Courier New"/>
              </a:rPr>
              <a:t>(bins=30)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Warning in log(-1) : NaNs produced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[1] NaN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INFO [2023-02-14 01:02:54] End of renderPlot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INFO [2023-02-14 01:02:54] Begin of renderPlot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                           </a:t>
            </a:r>
            <a:r>
              <a:rPr b="1" lang="en-US" sz="1000" spc="-1" strike="noStrike">
                <a:latin typeface="Courier New"/>
              </a:rPr>
              <a:t>(bins=43)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highlight>
                  <a:srgbClr val="ffff00"/>
                </a:highlight>
                <a:latin typeface="Courier New"/>
              </a:rPr>
              <a:t>Error in try({ : Too many bins!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highlight>
                  <a:srgbClr val="ffff00"/>
                </a:highlight>
                <a:latin typeface="Courier New"/>
              </a:rPr>
              <a:t>INFO [2023-02-14 01:02:54] End of renderPlot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720000" y="225720"/>
            <a:ext cx="9155520" cy="803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333333"/>
                </a:solidFill>
                <a:latin typeface="arial"/>
              </a:rPr>
              <a:t>5) Shiny app with tryCatch handler to print call stack</a:t>
            </a:r>
            <a:endParaRPr b="1" lang="en-US" sz="28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584640" y="1097280"/>
            <a:ext cx="5084640" cy="19202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# File: app.R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000" spc="-1" strike="noStrike">
                <a:latin typeface="Courier New"/>
              </a:rPr>
              <a:t>[... unchanged code omitted...]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server &lt;- function(input, output)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</a:t>
            </a:r>
            <a:r>
              <a:rPr b="0" lang="en-US" sz="1000" spc="-1" strike="noStrike">
                <a:latin typeface="Courier New"/>
              </a:rPr>
              <a:t>library(futile.logger)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</a:t>
            </a:r>
            <a:r>
              <a:rPr b="0" lang="en-US" sz="1000" spc="-1" strike="noStrike">
                <a:latin typeface="Courier New"/>
              </a:rPr>
              <a:t>output$distPlot</a:t>
            </a:r>
            <a:r>
              <a:rPr b="0" lang="en-US" sz="1000" spc="-1" strike="noStrike">
                <a:latin typeface="Courier New"/>
              </a:rPr>
              <a:t> &lt;- renderPlot({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</a:t>
            </a:r>
            <a:r>
              <a:rPr b="0" lang="en-US" sz="1000" spc="-1" strike="noStrike">
                <a:latin typeface="Courier New"/>
              </a:rPr>
              <a:t>flog.info("Begin of renderPlot (bins=%i)", input$bins)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</a:t>
            </a:r>
            <a:r>
              <a:rPr b="0" lang="en-US" sz="1000" spc="-1" strike="noStrike">
                <a:latin typeface="Courier New"/>
              </a:rPr>
              <a:t># generate bins based on input$bins from ui.R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</a:t>
            </a:r>
            <a:r>
              <a:rPr b="0" lang="en-US" sz="1000" spc="-1" strike="noStrike">
                <a:latin typeface="Courier New"/>
              </a:rPr>
              <a:t>x    &lt;- faithful[, 2]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</a:t>
            </a:r>
            <a:r>
              <a:rPr b="0" lang="en-US" sz="1000" spc="-1" strike="noStrike">
                <a:latin typeface="Courier New"/>
              </a:rPr>
              <a:t>bins &lt;- seq(min(x), max(x), length.out = </a:t>
            </a:r>
            <a:r>
              <a:rPr b="0" lang="en-US" sz="1000" spc="-1" strike="noStrike">
                <a:latin typeface="Courier New"/>
              </a:rPr>
              <a:t>input$bins</a:t>
            </a:r>
            <a:r>
              <a:rPr b="0" lang="en-US" sz="1000" spc="-1" strike="noStrike">
                <a:latin typeface="Courier New"/>
              </a:rPr>
              <a:t> + 1)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</a:t>
            </a:r>
            <a:r>
              <a:rPr b="0" i="1" lang="en-US" sz="1000" spc="-1" strike="noStrike">
                <a:latin typeface="Courier New"/>
              </a:rPr>
              <a:t>[...]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</p:txBody>
      </p:sp>
      <p:sp>
        <p:nvSpPr>
          <p:cNvPr id="126" name="TextShape 3"/>
          <p:cNvSpPr txBox="1"/>
          <p:nvPr/>
        </p:nvSpPr>
        <p:spPr>
          <a:xfrm>
            <a:off x="584640" y="3017520"/>
            <a:ext cx="5084640" cy="2178000"/>
          </a:xfrm>
          <a:prstGeom prst="rect">
            <a:avLst/>
          </a:prstGeom>
          <a:solidFill>
            <a:srgbClr val="eeeeee"/>
          </a:solidFill>
          <a:ln>
            <a:solidFill>
              <a:srgbClr val="000000"/>
            </a:solidFill>
          </a:ln>
        </p:spPr>
        <p:txBody>
          <a:bodyPr lIns="90000" rIns="90000" tIns="45000" bIns="45000">
            <a:normAutofit fontScale="94000"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# File: script_with_error_and_tryCatch_and_callstack.R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highlight>
                  <a:srgbClr val="ffff00"/>
                </a:highlight>
                <a:latin typeface="Courier New"/>
              </a:rPr>
              <a:t>tryCatch</a:t>
            </a:r>
            <a:r>
              <a:rPr b="0" lang="en-US" sz="1000" spc="-1" strike="noStrike">
                <a:latin typeface="Courier New"/>
              </a:rPr>
              <a:t>(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</a:t>
            </a:r>
            <a:r>
              <a:rPr b="0" lang="en-US" sz="1000" spc="-1" strike="noStrike">
                <a:latin typeface="Courier New"/>
              </a:rPr>
              <a:t>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</a:t>
            </a:r>
            <a:r>
              <a:rPr b="0" lang="en-US" sz="1000" spc="-1" strike="noStrike">
                <a:latin typeface="Courier New"/>
              </a:rPr>
              <a:t>if (input$bins &gt; 40)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</a:t>
            </a:r>
            <a:r>
              <a:rPr b="0" lang="en-US" sz="1000" spc="-1" strike="noStrike">
                <a:latin typeface="Courier New"/>
              </a:rPr>
              <a:t>stop("Too many bins!")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</a:t>
            </a:r>
            <a:r>
              <a:rPr b="0" lang="en-US" sz="1000" spc="-1" strike="noStrike">
                <a:latin typeface="Courier New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</a:t>
            </a:r>
            <a:r>
              <a:rPr b="0" lang="en-US" sz="1000" spc="-1" strike="noStrike">
                <a:latin typeface="Courier New"/>
              </a:rPr>
              <a:t>print(log(-1))  # just provoke a warning for demo purposes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</a:t>
            </a:r>
            <a:r>
              <a:rPr b="0" lang="en-US" sz="1000" spc="-1" strike="noStrike">
                <a:latin typeface="Courier New"/>
              </a:rPr>
              <a:t>} </a:t>
            </a:r>
            <a:r>
              <a:rPr b="0" lang="en-US" sz="1000" spc="-1" strike="noStrike">
                <a:highlight>
                  <a:srgbClr val="ffff00"/>
                </a:highlight>
                <a:latin typeface="Courier New"/>
              </a:rPr>
              <a:t>, error = function(e)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highlight>
                  <a:srgbClr val="ffff00"/>
                </a:highlight>
                <a:latin typeface="Courier New"/>
              </a:rPr>
              <a:t>        </a:t>
            </a:r>
            <a:r>
              <a:rPr b="0" lang="en-US" sz="1000" spc="-1" strike="noStrike">
                <a:highlight>
                  <a:srgbClr val="ffff00"/>
                </a:highlight>
                <a:latin typeface="Courier New"/>
              </a:rPr>
              <a:t>stack.trace &lt;- paste(as.character(limitedLabels(tail(sys.calls(), 100))), collapse = "\n")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highlight>
                  <a:srgbClr val="ffff00"/>
                </a:highlight>
                <a:latin typeface="Courier New"/>
              </a:rPr>
              <a:t>        </a:t>
            </a:r>
            <a:r>
              <a:rPr b="0" lang="en-US" sz="1000" spc="-1" strike="noStrike">
                <a:highlight>
                  <a:srgbClr val="ffff00"/>
                </a:highlight>
                <a:latin typeface="Courier New"/>
              </a:rPr>
              <a:t>cat("Error occured: ", e$message, "\n")  # error message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highlight>
                  <a:srgbClr val="ffff00"/>
                </a:highlight>
                <a:latin typeface="Courier New"/>
              </a:rPr>
              <a:t>        </a:t>
            </a:r>
            <a:r>
              <a:rPr b="0" lang="en-US" sz="1000" spc="-1" strike="noStrike">
                <a:highlight>
                  <a:srgbClr val="ffff00"/>
                </a:highlight>
                <a:latin typeface="Courier New"/>
              </a:rPr>
              <a:t>cat(stack.trace, "\n")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</a:t>
            </a:r>
            <a:r>
              <a:rPr b="0" lang="en-US" sz="1000" spc="-1" strike="noStrike">
                <a:latin typeface="Courier New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6309360" y="1061280"/>
            <a:ext cx="2834640" cy="2390040"/>
          </a:xfrm>
          <a:prstGeom prst="rect">
            <a:avLst/>
          </a:prstGeom>
          <a:ln>
            <a:noFill/>
          </a:ln>
        </p:spPr>
      </p:pic>
      <p:sp>
        <p:nvSpPr>
          <p:cNvPr id="128" name="TextShape 4"/>
          <p:cNvSpPr txBox="1"/>
          <p:nvPr/>
        </p:nvSpPr>
        <p:spPr>
          <a:xfrm>
            <a:off x="5669280" y="3474720"/>
            <a:ext cx="3931920" cy="17208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>
            <a:normAutofit fontScale="91000"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&gt; shiny::runApp()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...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highlight>
                  <a:srgbClr val="ffff00"/>
                </a:highlight>
                <a:latin typeface="Courier New"/>
              </a:rPr>
              <a:t>Error occured:  Too many bins!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domain$wrapSync(expr)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withCallingHandlers(expr, error = doCaptureStack)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...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highlight>
                  <a:srgbClr val="ffff00"/>
                </a:highlight>
                <a:latin typeface="Courier New"/>
              </a:rPr>
              <a:t>app.R#60: source("script_with_error_and_tryCatch...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...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eval(ei, envir)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highlight>
                  <a:srgbClr val="ffff00"/>
                </a:highlight>
                <a:latin typeface="Courier New"/>
              </a:rPr>
              <a:t>script_with_error_and_tryCatch_and_callstack.R#1:</a:t>
            </a:r>
            <a:r>
              <a:rPr b="1" lang="en-US" sz="1000" spc="-1" strike="noStrike">
                <a:latin typeface="Courier New"/>
              </a:rPr>
              <a:t> tryCatch({ if (input$bins &gt; 40) {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720000" y="225720"/>
            <a:ext cx="9155520" cy="803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333333"/>
                </a:solidFill>
                <a:latin typeface="arial"/>
              </a:rPr>
              <a:t>6) Shiny app with tryCatchLog handler</a:t>
            </a:r>
            <a:endParaRPr b="1" lang="en-US" sz="28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584640" y="1097280"/>
            <a:ext cx="5084640" cy="19202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# File: app.R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000" spc="-1" strike="noStrike">
                <a:latin typeface="Courier New"/>
              </a:rPr>
              <a:t>[... unchanged code omitted...]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server &lt;- function(input, output)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</a:t>
            </a:r>
            <a:r>
              <a:rPr b="0" lang="en-US" sz="1000" spc="-1" strike="noStrike">
                <a:latin typeface="Courier New"/>
              </a:rPr>
              <a:t>library(futile.logger)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</a:t>
            </a:r>
            <a:r>
              <a:rPr b="0" lang="en-US" sz="1000" spc="-1" strike="noStrike">
                <a:latin typeface="Courier New"/>
              </a:rPr>
              <a:t>output$distPlot</a:t>
            </a:r>
            <a:r>
              <a:rPr b="0" lang="en-US" sz="1000" spc="-1" strike="noStrike">
                <a:latin typeface="Courier New"/>
              </a:rPr>
              <a:t> &lt;- renderPlot({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</a:t>
            </a:r>
            <a:r>
              <a:rPr b="0" lang="en-US" sz="1000" spc="-1" strike="noStrike">
                <a:latin typeface="Courier New"/>
              </a:rPr>
              <a:t>flog.info("Begin of renderPlot (bins=%i)", input$bins)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</a:t>
            </a:r>
            <a:r>
              <a:rPr b="0" lang="en-US" sz="1000" spc="-1" strike="noStrike">
                <a:latin typeface="Courier New"/>
              </a:rPr>
              <a:t># generate bins based on input$bins from ui.R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</a:t>
            </a:r>
            <a:r>
              <a:rPr b="0" lang="en-US" sz="1000" spc="-1" strike="noStrike">
                <a:latin typeface="Courier New"/>
              </a:rPr>
              <a:t>x    &lt;- faithful[, 2]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</a:t>
            </a:r>
            <a:r>
              <a:rPr b="0" lang="en-US" sz="1000" spc="-1" strike="noStrike">
                <a:latin typeface="Courier New"/>
              </a:rPr>
              <a:t>bins &lt;- seq(min(x), max(x), length.out = </a:t>
            </a:r>
            <a:r>
              <a:rPr b="0" lang="en-US" sz="1000" spc="-1" strike="noStrike">
                <a:latin typeface="Courier New"/>
              </a:rPr>
              <a:t>input$bins</a:t>
            </a:r>
            <a:r>
              <a:rPr b="0" lang="en-US" sz="1000" spc="-1" strike="noStrike">
                <a:latin typeface="Courier New"/>
              </a:rPr>
              <a:t> + 1)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</a:t>
            </a:r>
            <a:r>
              <a:rPr b="0" i="1" lang="en-US" sz="1000" spc="-1" strike="noStrike">
                <a:latin typeface="Courier New"/>
              </a:rPr>
              <a:t>[...]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</p:txBody>
      </p:sp>
      <p:sp>
        <p:nvSpPr>
          <p:cNvPr id="131" name="TextShape 3"/>
          <p:cNvSpPr txBox="1"/>
          <p:nvPr/>
        </p:nvSpPr>
        <p:spPr>
          <a:xfrm>
            <a:off x="584640" y="3017520"/>
            <a:ext cx="5084640" cy="2178000"/>
          </a:xfrm>
          <a:prstGeom prst="rect">
            <a:avLst/>
          </a:prstGeom>
          <a:solidFill>
            <a:srgbClr val="eeeeee"/>
          </a:solidFill>
          <a:ln>
            <a:solidFill>
              <a:srgbClr val="000000"/>
            </a:solidFill>
          </a:ln>
        </p:spPr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# File: script_with_error_and_tryLog.R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highlight>
                  <a:srgbClr val="ffff00"/>
                </a:highlight>
                <a:latin typeface="Courier New"/>
              </a:rPr>
              <a:t>library(tryCatchLog)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highlight>
                  <a:srgbClr val="ffff00"/>
                </a:highlight>
                <a:latin typeface="Courier New"/>
              </a:rPr>
              <a:t>options(keep.source = TRUE)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options(tryCatchLog.include.full.call.stack = FALSE)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highlight>
                  <a:srgbClr val="ffff00"/>
                </a:highlight>
                <a:latin typeface="Courier New"/>
              </a:rPr>
              <a:t>tryLog</a:t>
            </a:r>
            <a:r>
              <a:rPr b="0" lang="en-US" sz="1000" spc="-1" strike="noStrike">
                <a:latin typeface="Courier New"/>
              </a:rPr>
              <a:t>(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</a:t>
            </a:r>
            <a:r>
              <a:rPr b="0" lang="en-US" sz="1000" spc="-1" strike="noStrike">
                <a:latin typeface="Courier New"/>
              </a:rPr>
              <a:t>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</a:t>
            </a:r>
            <a:r>
              <a:rPr b="0" lang="en-US" sz="1000" spc="-1" strike="noStrike">
                <a:latin typeface="Courier New"/>
              </a:rPr>
              <a:t>if (input$bins &gt; 40)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</a:t>
            </a:r>
            <a:r>
              <a:rPr b="0" lang="en-US" sz="1000" spc="-1" strike="noStrike">
                <a:latin typeface="Courier New"/>
              </a:rPr>
              <a:t>stop("Too many bins!")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</a:t>
            </a:r>
            <a:r>
              <a:rPr b="0" lang="en-US" sz="1000" spc="-1" strike="noStrike">
                <a:latin typeface="Courier New"/>
              </a:rPr>
              <a:t>} 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</a:t>
            </a:r>
            <a:r>
              <a:rPr b="0" lang="en-US" sz="1000" spc="-1" strike="noStrike">
                <a:latin typeface="Courier New"/>
              </a:rPr>
              <a:t>print(log(-1))  # just provoke a warning for demo purposes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</a:t>
            </a:r>
            <a:r>
              <a:rPr b="0" lang="en-US" sz="1000" spc="-1" strike="noStrike">
                <a:latin typeface="Courier New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)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6309360" y="1061280"/>
            <a:ext cx="2834640" cy="2390040"/>
          </a:xfrm>
          <a:prstGeom prst="rect">
            <a:avLst/>
          </a:prstGeom>
          <a:ln>
            <a:noFill/>
          </a:ln>
        </p:spPr>
      </p:pic>
      <p:sp>
        <p:nvSpPr>
          <p:cNvPr id="133" name="TextShape 4"/>
          <p:cNvSpPr txBox="1"/>
          <p:nvPr/>
        </p:nvSpPr>
        <p:spPr>
          <a:xfrm>
            <a:off x="5669280" y="3474720"/>
            <a:ext cx="3931920" cy="17208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>
            <a:normAutofit fontScale="73000"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&gt; shiny::runApp()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...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highlight>
                  <a:srgbClr val="ffff00"/>
                </a:highlight>
                <a:latin typeface="Courier New"/>
              </a:rPr>
              <a:t>ERROR [2023-02-14 02:22:24] Too many bins!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highlight>
                  <a:srgbClr val="ffff00"/>
                </a:highlight>
                <a:latin typeface="Courier New"/>
              </a:rPr>
              <a:t>Compact call stack: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  </a:t>
            </a:r>
            <a:r>
              <a:rPr b="1" lang="en-US" sz="1000" spc="-1" strike="noStrike">
                <a:latin typeface="Courier New"/>
              </a:rPr>
              <a:t>1 shiny::runApp()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  </a:t>
            </a:r>
            <a:r>
              <a:rPr b="1" lang="en-US" sz="1000" spc="-1" strike="noStrike">
                <a:highlight>
                  <a:srgbClr val="ffff00"/>
                </a:highlight>
                <a:latin typeface="Courier New"/>
              </a:rPr>
              <a:t>2 app.R#57: </a:t>
            </a:r>
            <a:r>
              <a:rPr b="1" lang="en-US" sz="1000" spc="-1" strike="noStrike">
                <a:latin typeface="Courier New"/>
              </a:rPr>
              <a:t>source("script_with_error_and_tryLog.R"...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  </a:t>
            </a:r>
            <a:r>
              <a:rPr b="1" lang="en-US" sz="1000" spc="-1" strike="noStrike">
                <a:latin typeface="Courier New"/>
              </a:rPr>
              <a:t>3 script_with_error_and_tryLog.R#9: tryLog({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  </a:t>
            </a:r>
            <a:r>
              <a:rPr b="1" lang="en-US" sz="1000" spc="-1" strike="noStrike">
                <a:latin typeface="Courier New"/>
              </a:rPr>
              <a:t>4 tryLog.R#57: tryCatchLog(expr = expr, ...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  </a:t>
            </a:r>
            <a:r>
              <a:rPr b="1" lang="en-US" sz="1000" spc="-1" strike="noStrike">
                <a:latin typeface="Courier New"/>
              </a:rPr>
              <a:t>5 tryCatchLog.R#476: tryCatch(...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  </a:t>
            </a:r>
            <a:r>
              <a:rPr b="1" lang="en-US" sz="1000" spc="-1" strike="noStrike">
                <a:latin typeface="Courier New"/>
              </a:rPr>
              <a:t>6 tryCatchLog.R#476: withCallingHandlers(expr,...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  </a:t>
            </a:r>
            <a:r>
              <a:rPr b="1" lang="en-US" sz="1000" spc="-1" strike="noStrike">
                <a:highlight>
                  <a:srgbClr val="ffff00"/>
                </a:highlight>
                <a:latin typeface="Courier New"/>
              </a:rPr>
              <a:t>7 script_with_error_and_tryLog.R#12: stop("Too many bins!")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720000" y="225720"/>
            <a:ext cx="9155520" cy="803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333333"/>
                </a:solidFill>
                <a:latin typeface="arial"/>
              </a:rPr>
              <a:t>7) Intro into dumps and post-mortem debugging</a:t>
            </a:r>
            <a:endParaRPr b="1" lang="en-US" sz="28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584640" y="1097280"/>
            <a:ext cx="4078800" cy="29260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>
            <a:normAutofit fontScale="97000"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# File: dump_frames_intro.R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library(tryCatchLog)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x.global &lt;- 99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f &lt;- function(x)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</a:t>
            </a:r>
            <a:r>
              <a:rPr b="0" lang="en-US" sz="1000" spc="-1" strike="noStrike">
                <a:latin typeface="Courier New"/>
              </a:rPr>
              <a:t>value &lt;- x + 1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</a:t>
            </a:r>
            <a:r>
              <a:rPr b="0" lang="en-US" sz="1000" spc="-1" strike="noStrike">
                <a:latin typeface="Courier New"/>
              </a:rPr>
              <a:t>ff(value)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ff &lt;- function(y)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</a:t>
            </a:r>
            <a:r>
              <a:rPr b="0" lang="en-US" sz="1000" spc="-1" strike="noStrike">
                <a:latin typeface="Courier New"/>
              </a:rPr>
              <a:t>fff(y + 2)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fff &lt;- function(z)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</a:t>
            </a:r>
            <a:r>
              <a:rPr b="0" lang="en-US" sz="1000" spc="-1" strike="noStrike">
                <a:latin typeface="Courier New"/>
              </a:rPr>
              <a:t>print(paste("z =", z))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</a:t>
            </a:r>
            <a:r>
              <a:rPr b="0" lang="en-US" sz="1000" spc="-1" strike="noStrike">
                <a:latin typeface="Courier New"/>
              </a:rPr>
              <a:t>if(z &gt; 4) </a:t>
            </a:r>
            <a:r>
              <a:rPr b="0" lang="en-US" sz="1000" spc="-1" strike="noStrike">
                <a:highlight>
                  <a:srgbClr val="ffb66c"/>
                </a:highlight>
                <a:latin typeface="Courier New"/>
              </a:rPr>
              <a:t>stop("z is too big\n")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highlight>
                  <a:srgbClr val="ffff00"/>
                </a:highlight>
                <a:latin typeface="Courier New"/>
              </a:rPr>
              <a:t>tryLog</a:t>
            </a:r>
            <a:r>
              <a:rPr b="0" lang="en-US" sz="1000" spc="-1" strike="noStrike">
                <a:latin typeface="Courier New"/>
              </a:rPr>
              <a:t>(f(2), </a:t>
            </a:r>
            <a:r>
              <a:rPr b="0" lang="en-US" sz="1000" spc="-1" strike="noStrike">
                <a:highlight>
                  <a:srgbClr val="ffff00"/>
                </a:highlight>
                <a:latin typeface="Courier New"/>
              </a:rPr>
              <a:t>write.error.dump.file = T</a:t>
            </a:r>
            <a:r>
              <a:rPr b="0" lang="en-US" sz="1000" spc="-1" strike="noStrike">
                <a:latin typeface="Courier New"/>
              </a:rPr>
              <a:t>, [...]</a:t>
            </a:r>
            <a:r>
              <a:rPr b="0" lang="en-US" sz="1000" spc="-1" strike="noStrike">
                <a:latin typeface="Courier New"/>
              </a:rPr>
              <a:t>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36" name="TextShape 3"/>
          <p:cNvSpPr txBox="1"/>
          <p:nvPr/>
        </p:nvSpPr>
        <p:spPr>
          <a:xfrm>
            <a:off x="584640" y="4023360"/>
            <a:ext cx="4078800" cy="1172160"/>
          </a:xfrm>
          <a:prstGeom prst="rect">
            <a:avLst/>
          </a:prstGeom>
          <a:solidFill>
            <a:srgbClr val="eeeeee"/>
          </a:solidFill>
          <a:ln>
            <a:solidFill>
              <a:srgbClr val="000000"/>
            </a:solidFill>
          </a:ln>
        </p:spPr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# File: post_mortem_analysis.R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# --- Reset workspace before debugging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# See `?dump.frames` and `?debugger` for details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highlight>
                  <a:srgbClr val="ffff00"/>
                </a:highlight>
                <a:latin typeface="Courier New"/>
              </a:rPr>
              <a:t>load("dump.rda")  # use an already prepared dump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highlight>
                  <a:srgbClr val="ffff00"/>
                </a:highlight>
                <a:latin typeface="Courier New"/>
              </a:rPr>
              <a:t>debugger()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37" name="TextShape 4"/>
          <p:cNvSpPr txBox="1"/>
          <p:nvPr/>
        </p:nvSpPr>
        <p:spPr>
          <a:xfrm>
            <a:off x="4663440" y="1097280"/>
            <a:ext cx="4937760" cy="40982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&gt; debugger()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highlight>
                  <a:srgbClr val="ffb66c"/>
                </a:highlight>
                <a:latin typeface="Courier New"/>
              </a:rPr>
              <a:t>Message:  z is too big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highlight>
                  <a:srgbClr val="ffff00"/>
                </a:highlight>
                <a:latin typeface="Courier New"/>
              </a:rPr>
              <a:t>Available environments had calls: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1: source("dump_frames_intro.R")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2: withVisible(eval(ei, envir))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3: eval(ei, envir)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4: eval(ei, envir)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highlight>
                  <a:srgbClr val="ffff00"/>
                </a:highlight>
                <a:latin typeface="Courier New"/>
              </a:rPr>
              <a:t>5: dump_frames_intro.R#25: tryLog(f(2),</a:t>
            </a:r>
            <a:r>
              <a:rPr b="1" lang="en-US" sz="1000" spc="-1" strike="noStrike">
                <a:latin typeface="Courier New"/>
              </a:rPr>
              <a:t> ...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6: tryLog.R#57: tryCatchLog(expr = expr, ...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7: tryCatchLog.R#476: tryCatch(withCallingHandlers(expr, ...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8: tryCatchList(expr, classes, parentenv, handlers)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9: tryCatchOne(expr, names, parentenv, handlers[[1]])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10: doTryCatch(return(expr), name, parentenv, handler)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11: tryCatchLog.R#476: withCallingHandlers(expr, ...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12: tryLog.R#57: f(2)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highlight>
                  <a:srgbClr val="ffff00"/>
                </a:highlight>
                <a:latin typeface="Courier New"/>
              </a:rPr>
              <a:t>13: dump_frames_intro.R#9: ff(value)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highlight>
                  <a:srgbClr val="ffff00"/>
                </a:highlight>
                <a:latin typeface="Courier New"/>
              </a:rPr>
              <a:t>14: dump_frames_intro.R#13: fff(y + 2)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highlight>
                  <a:srgbClr val="ffff00"/>
                </a:highlight>
                <a:latin typeface="Courier New"/>
              </a:rPr>
              <a:t>15: dump_frames_intro.R#18: stop("z is too big\n")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16: .handleSimpleError(function (c)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    </a:t>
            </a:r>
            <a:r>
              <a:rPr b="1" lang="en-US" sz="1000" spc="-1" strike="noStrike">
                <a:latin typeface="Courier New"/>
              </a:rPr>
              <a:t>write.to.log &lt;- TRUE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    </a:t>
            </a:r>
            <a:r>
              <a:rPr b="1" lang="en-US" sz="1000" spc="-1" strike="noStrike">
                <a:latin typeface="Courier New"/>
              </a:rPr>
              <a:t>log.as.severity &lt;- NA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    </a:t>
            </a:r>
            <a:r>
              <a:rPr b="1" lang="en-US" sz="1000" spc="-1" strike="noStrike">
                <a:latin typeface="Courier New"/>
              </a:rPr>
              <a:t>config.check.result &lt;- is.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17: h(simpleError(msg, call))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highlight>
                  <a:srgbClr val="ffff00"/>
                </a:highlight>
                <a:latin typeface="Courier New"/>
              </a:rPr>
              <a:t>Enter an environment number, or 0 to exit 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highlight>
                  <a:srgbClr val="ffff00"/>
                </a:highlight>
                <a:latin typeface="Courier New"/>
              </a:rPr>
              <a:t>Selection: 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720000" y="225720"/>
            <a:ext cx="9155520" cy="803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333333"/>
                </a:solidFill>
                <a:latin typeface="arial"/>
              </a:rPr>
              <a:t>Post-mortem debugging: Inspect variables</a:t>
            </a:r>
            <a:endParaRPr b="1" lang="en-US" sz="28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584640" y="1097280"/>
            <a:ext cx="4078800" cy="29260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>
            <a:normAutofit fontScale="97000"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# File: dump_frames_intro.R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library(tryCatchLog)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highlight>
                  <a:srgbClr val="ffff00"/>
                </a:highlight>
                <a:latin typeface="Courier New"/>
              </a:rPr>
              <a:t>x.global &lt;- 99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f &lt;- function(x)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</a:t>
            </a:r>
            <a:r>
              <a:rPr b="0" lang="en-US" sz="1000" spc="-1" strike="noStrike">
                <a:latin typeface="Courier New"/>
              </a:rPr>
              <a:t>value &lt;- x + 1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</a:t>
            </a:r>
            <a:r>
              <a:rPr b="0" lang="en-US" sz="1000" spc="-1" strike="noStrike">
                <a:latin typeface="Courier New"/>
              </a:rPr>
              <a:t>ff(value)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ff &lt;- function(y)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</a:t>
            </a:r>
            <a:r>
              <a:rPr b="0" lang="en-US" sz="1000" spc="-1" strike="noStrike">
                <a:latin typeface="Courier New"/>
              </a:rPr>
              <a:t>fff(y + 2)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fff &lt;- function(z)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</a:t>
            </a:r>
            <a:r>
              <a:rPr b="0" lang="en-US" sz="1000" spc="-1" strike="noStrike">
                <a:latin typeface="Courier New"/>
              </a:rPr>
              <a:t>print(paste("z =", z))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</a:t>
            </a:r>
            <a:r>
              <a:rPr b="0" lang="en-US" sz="1000" spc="-1" strike="noStrike">
                <a:latin typeface="Courier New"/>
              </a:rPr>
              <a:t>if(z &gt; 4) stop("z is too big\n")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tryLog(f(2), write.error.dump.file = T, [...])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0" name="TextShape 3"/>
          <p:cNvSpPr txBox="1"/>
          <p:nvPr/>
        </p:nvSpPr>
        <p:spPr>
          <a:xfrm>
            <a:off x="584640" y="4023360"/>
            <a:ext cx="4078800" cy="1172160"/>
          </a:xfrm>
          <a:prstGeom prst="rect">
            <a:avLst/>
          </a:prstGeom>
          <a:solidFill>
            <a:srgbClr val="eeeeee"/>
          </a:solidFill>
          <a:ln>
            <a:solidFill>
              <a:srgbClr val="000000"/>
            </a:solidFill>
          </a:ln>
        </p:spPr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# File: post_mortem_analysis.R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# --- Reset workspace before debugging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# See `?dump.frames` and `?debugger` for details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load("dump.rda")  # use an already prepared dump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debugger()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1" name="TextShape 4"/>
          <p:cNvSpPr txBox="1"/>
          <p:nvPr/>
        </p:nvSpPr>
        <p:spPr>
          <a:xfrm>
            <a:off x="4663440" y="1097280"/>
            <a:ext cx="4937760" cy="40982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Enter an environment number, or 0 to exit 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Selection: </a:t>
            </a:r>
            <a:r>
              <a:rPr b="1" lang="en-US" sz="1000" spc="-1" strike="noStrike">
                <a:highlight>
                  <a:srgbClr val="ffff00"/>
                </a:highlight>
                <a:latin typeface="Courier New"/>
              </a:rPr>
              <a:t>4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Browsing in the environment with call: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   </a:t>
            </a:r>
            <a:r>
              <a:rPr b="1" lang="en-US" sz="1000" spc="-1" strike="noStrike">
                <a:latin typeface="Courier New"/>
              </a:rPr>
              <a:t>eval(ei, envir)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Called from: debugger.look(ind)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Browse[1]&gt; </a:t>
            </a:r>
            <a:r>
              <a:rPr b="1" lang="en-US" sz="1000" spc="-1" strike="noStrike">
                <a:highlight>
                  <a:srgbClr val="ffff00"/>
                </a:highlight>
                <a:latin typeface="Courier New"/>
              </a:rPr>
              <a:t>ls()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[1] "f"  "ff"  "fff"  "last.dump" "x.global"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Browse[1]&gt; </a:t>
            </a:r>
            <a:r>
              <a:rPr b="1" lang="en-US" sz="1000" spc="-1" strike="noStrike">
                <a:highlight>
                  <a:srgbClr val="ffff00"/>
                </a:highlight>
                <a:latin typeface="Courier New"/>
              </a:rPr>
              <a:t>x.global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[1] 99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Browse[1]&gt; </a:t>
            </a:r>
            <a:r>
              <a:rPr b="1" lang="en-US" sz="1000" spc="-1" strike="noStrike">
                <a:highlight>
                  <a:srgbClr val="ffff00"/>
                </a:highlight>
                <a:latin typeface="Courier New"/>
              </a:rPr>
              <a:t>x.global &lt;- 22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Browse[1]&gt; </a:t>
            </a:r>
            <a:r>
              <a:rPr b="1" lang="en-US" sz="1000" spc="-1" strike="noStrike">
                <a:highlight>
                  <a:srgbClr val="ffff00"/>
                </a:highlight>
                <a:latin typeface="Courier New"/>
              </a:rPr>
              <a:t>x.global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[1] 22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Browse[1]&gt;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Available environments had calls: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...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highlight>
                  <a:srgbClr val="dee6ef"/>
                </a:highlight>
                <a:latin typeface="Courier New"/>
              </a:rPr>
              <a:t>4: eval(ei, envir)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highlight>
                  <a:srgbClr val="ffff00"/>
                </a:highlight>
                <a:latin typeface="Courier New"/>
              </a:rPr>
              <a:t>5: dump_frames_intro.R#25: tryLog(f(2),</a:t>
            </a:r>
            <a:r>
              <a:rPr b="1" lang="en-US" sz="1000" spc="-1" strike="noStrike">
                <a:latin typeface="Courier New"/>
              </a:rPr>
              <a:t> ...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...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highlight>
                  <a:srgbClr val="ffff00"/>
                </a:highlight>
                <a:latin typeface="Courier New"/>
              </a:rPr>
              <a:t>13: dump_frames_intro.R#9: ff(value)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highlight>
                  <a:srgbClr val="ffff00"/>
                </a:highlight>
                <a:latin typeface="Courier New"/>
              </a:rPr>
              <a:t>14: dump_frames_intro.R#13: fff(y + 2)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highlight>
                  <a:srgbClr val="ffff00"/>
                </a:highlight>
                <a:latin typeface="Courier New"/>
              </a:rPr>
              <a:t>15: dump_frames_intro.R#18: stop("z is too big\n")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...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highlight>
                  <a:srgbClr val="ffff00"/>
                </a:highlight>
                <a:latin typeface="Courier New"/>
              </a:rPr>
              <a:t>Enter an environment number, or 0 to exit 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highlight>
                  <a:srgbClr val="ffff00"/>
                </a:highlight>
                <a:latin typeface="Courier New"/>
              </a:rPr>
              <a:t>Selection: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2" name="TextShape 5"/>
          <p:cNvSpPr txBox="1"/>
          <p:nvPr/>
        </p:nvSpPr>
        <p:spPr>
          <a:xfrm>
            <a:off x="7955280" y="1097280"/>
            <a:ext cx="1988280" cy="548640"/>
          </a:xfrm>
          <a:prstGeom prst="rect">
            <a:avLst/>
          </a:prstGeom>
          <a:solidFill>
            <a:srgbClr val="b4c7dc"/>
          </a:solidFill>
          <a:ln>
            <a:solidFill>
              <a:srgbClr val="000000"/>
            </a:solidFill>
          </a:ln>
        </p:spPr>
        <p:txBody>
          <a:bodyPr lIns="90000" rIns="90000" tIns="45000" bIns="45000">
            <a:noAutofit/>
          </a:bodyPr>
          <a:p>
            <a:r>
              <a:rPr b="1" lang="en-US" sz="1000" spc="-1" strike="noStrike">
                <a:latin typeface="arial"/>
              </a:rPr>
              <a:t>use the </a:t>
            </a:r>
            <a:r>
              <a:rPr b="1" lang="en-US" sz="1000" spc="-1" strike="noStrike">
                <a:highlight>
                  <a:srgbClr val="dee6ef"/>
                </a:highlight>
                <a:latin typeface="arial"/>
              </a:rPr>
              <a:t>parent call number</a:t>
            </a:r>
            <a:r>
              <a:rPr b="1" lang="en-US" sz="1000" spc="-1" strike="noStrike">
                <a:latin typeface="arial"/>
              </a:rPr>
              <a:t> (!)</a:t>
            </a:r>
            <a:br/>
            <a:r>
              <a:rPr b="1" lang="en-US" sz="1000" spc="-1" strike="noStrike">
                <a:latin typeface="arial"/>
              </a:rPr>
              <a:t>to look into variables visible</a:t>
            </a:r>
            <a:br/>
            <a:r>
              <a:rPr b="1" lang="en-US" sz="1000" spc="-1" strike="noStrike">
                <a:latin typeface="arial"/>
              </a:rPr>
              <a:t>at the call code location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3" name="TextShape 6"/>
          <p:cNvSpPr txBox="1"/>
          <p:nvPr/>
        </p:nvSpPr>
        <p:spPr>
          <a:xfrm>
            <a:off x="7955280" y="1737360"/>
            <a:ext cx="2000520" cy="232200"/>
          </a:xfrm>
          <a:prstGeom prst="rect">
            <a:avLst/>
          </a:prstGeom>
          <a:solidFill>
            <a:srgbClr val="b4c7dc"/>
          </a:solidFill>
          <a:ln>
            <a:solidFill>
              <a:srgbClr val="000000"/>
            </a:solidFill>
          </a:ln>
        </p:spPr>
        <p:txBody>
          <a:bodyPr lIns="90000" rIns="90000" tIns="45000" bIns="45000">
            <a:noAutofit/>
          </a:bodyPr>
          <a:p>
            <a:r>
              <a:rPr b="1" lang="en-US" sz="1000" spc="-1" strike="noStrike">
                <a:latin typeface="arial"/>
              </a:rPr>
              <a:t>list directly visible variables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4" name="TextShape 7"/>
          <p:cNvSpPr txBox="1"/>
          <p:nvPr/>
        </p:nvSpPr>
        <p:spPr>
          <a:xfrm>
            <a:off x="7955280" y="2145240"/>
            <a:ext cx="2000520" cy="232200"/>
          </a:xfrm>
          <a:prstGeom prst="rect">
            <a:avLst/>
          </a:prstGeom>
          <a:solidFill>
            <a:srgbClr val="b4c7dc"/>
          </a:solidFill>
          <a:ln>
            <a:solidFill>
              <a:srgbClr val="000000"/>
            </a:solidFill>
          </a:ln>
        </p:spPr>
        <p:txBody>
          <a:bodyPr lIns="90000" rIns="90000" tIns="45000" bIns="45000">
            <a:noAutofit/>
          </a:bodyPr>
          <a:p>
            <a:r>
              <a:rPr b="1" lang="en-US" sz="1000" spc="-1" strike="noStrike">
                <a:latin typeface="arial"/>
              </a:rPr>
              <a:t>show the value of a variable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5" name="TextShape 8"/>
          <p:cNvSpPr txBox="1"/>
          <p:nvPr/>
        </p:nvSpPr>
        <p:spPr>
          <a:xfrm>
            <a:off x="7955280" y="2455560"/>
            <a:ext cx="2000520" cy="232200"/>
          </a:xfrm>
          <a:prstGeom prst="rect">
            <a:avLst/>
          </a:prstGeom>
          <a:solidFill>
            <a:srgbClr val="b4c7dc"/>
          </a:solidFill>
          <a:ln>
            <a:solidFill>
              <a:srgbClr val="000000"/>
            </a:solidFill>
          </a:ln>
        </p:spPr>
        <p:txBody>
          <a:bodyPr lIns="90000" rIns="90000" tIns="45000" bIns="45000">
            <a:noAutofit/>
          </a:bodyPr>
          <a:p>
            <a:r>
              <a:rPr b="1" lang="en-US" sz="1000" spc="-1" strike="noStrike">
                <a:latin typeface="arial"/>
              </a:rPr>
              <a:t>change the value of a variable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6" name="TextShape 9"/>
          <p:cNvSpPr txBox="1"/>
          <p:nvPr/>
        </p:nvSpPr>
        <p:spPr>
          <a:xfrm>
            <a:off x="7955280" y="2779200"/>
            <a:ext cx="2011680" cy="515880"/>
          </a:xfrm>
          <a:prstGeom prst="rect">
            <a:avLst/>
          </a:prstGeom>
          <a:solidFill>
            <a:srgbClr val="b4c7dc"/>
          </a:solidFill>
          <a:ln>
            <a:solidFill>
              <a:srgbClr val="000000"/>
            </a:solidFill>
          </a:ln>
        </p:spPr>
        <p:txBody>
          <a:bodyPr lIns="90000" rIns="90000" tIns="45000" bIns="45000">
            <a:noAutofit/>
          </a:bodyPr>
          <a:p>
            <a:r>
              <a:rPr b="1" lang="en-US" sz="1000" spc="-1" strike="noStrike">
                <a:latin typeface="arial"/>
              </a:rPr>
              <a:t>press ENTER to leave the</a:t>
            </a:r>
            <a:br/>
            <a:r>
              <a:rPr b="1" lang="en-US" sz="1000" spc="-1" strike="noStrike">
                <a:latin typeface="arial"/>
              </a:rPr>
              <a:t>browser (“debugger”) and go</a:t>
            </a:r>
            <a:br/>
            <a:r>
              <a:rPr b="1" lang="en-US" sz="1000" spc="-1" strike="noStrike">
                <a:latin typeface="arial"/>
              </a:rPr>
              <a:t>back to the call selection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720000" y="225720"/>
            <a:ext cx="9155520" cy="803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333333"/>
                </a:solidFill>
                <a:latin typeface="arial"/>
              </a:rPr>
              <a:t>Post-mortem debugging: Hunt down the bug</a:t>
            </a:r>
            <a:endParaRPr b="1" lang="en-US" sz="28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584640" y="1097280"/>
            <a:ext cx="4078800" cy="29260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>
            <a:normAutofit fontScale="97000"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# File: dump_frames_intro.R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library(tryCatchLog)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x.global &lt;- 99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f &lt;- function(x)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</a:t>
            </a:r>
            <a:r>
              <a:rPr b="0" lang="en-US" sz="1000" spc="-1" strike="noStrike">
                <a:latin typeface="Courier New"/>
              </a:rPr>
              <a:t>value &lt;- x + 1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</a:t>
            </a:r>
            <a:r>
              <a:rPr b="0" lang="en-US" sz="1000" spc="-1" strike="noStrike">
                <a:latin typeface="Courier New"/>
              </a:rPr>
              <a:t>ff(value)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ff &lt;- function(y)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</a:t>
            </a:r>
            <a:r>
              <a:rPr b="0" lang="en-US" sz="1000" spc="-1" strike="noStrike">
                <a:latin typeface="Courier New"/>
              </a:rPr>
              <a:t>fff(y + 2)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fff &lt;- function(</a:t>
            </a:r>
            <a:r>
              <a:rPr b="0" lang="en-US" sz="1000" spc="-1" strike="noStrike">
                <a:highlight>
                  <a:srgbClr val="ffff00"/>
                </a:highlight>
                <a:latin typeface="Courier New"/>
              </a:rPr>
              <a:t>z</a:t>
            </a:r>
            <a:r>
              <a:rPr b="0" lang="en-US" sz="1000" spc="-1" strike="noStrike">
                <a:latin typeface="Courier New"/>
              </a:rPr>
              <a:t>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</a:t>
            </a:r>
            <a:r>
              <a:rPr b="0" lang="en-US" sz="1000" spc="-1" strike="noStrike">
                <a:latin typeface="Courier New"/>
              </a:rPr>
              <a:t>print(paste("z =", z))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</a:t>
            </a:r>
            <a:r>
              <a:rPr b="0" lang="en-US" sz="1000" spc="-1" strike="noStrike">
                <a:latin typeface="Courier New"/>
              </a:rPr>
              <a:t>if(</a:t>
            </a:r>
            <a:r>
              <a:rPr b="0" lang="en-US" sz="1000" spc="-1" strike="noStrike">
                <a:highlight>
                  <a:srgbClr val="ffff00"/>
                </a:highlight>
                <a:latin typeface="Courier New"/>
              </a:rPr>
              <a:t>z &gt; 4</a:t>
            </a:r>
            <a:r>
              <a:rPr b="0" lang="en-US" sz="1000" spc="-1" strike="noStrike">
                <a:latin typeface="Courier New"/>
              </a:rPr>
              <a:t>) stop("z is too big\n")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tryLog(f(2), write.error.dump.file = T, [...])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9" name="TextShape 3"/>
          <p:cNvSpPr txBox="1"/>
          <p:nvPr/>
        </p:nvSpPr>
        <p:spPr>
          <a:xfrm>
            <a:off x="584640" y="4023360"/>
            <a:ext cx="4078800" cy="1172160"/>
          </a:xfrm>
          <a:prstGeom prst="rect">
            <a:avLst/>
          </a:prstGeom>
          <a:solidFill>
            <a:srgbClr val="eeeeee"/>
          </a:solidFill>
          <a:ln>
            <a:solidFill>
              <a:srgbClr val="000000"/>
            </a:solidFill>
          </a:ln>
        </p:spPr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# File: post_mortem_analysis.R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# --- Reset workspace before debugging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# See `?dump.frames` and `?debugger` for details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load("dump.rda")  # use an already prepared dump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debugger()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0" name="TextShape 4"/>
          <p:cNvSpPr txBox="1"/>
          <p:nvPr/>
        </p:nvSpPr>
        <p:spPr>
          <a:xfrm>
            <a:off x="4663440" y="1097280"/>
            <a:ext cx="4937760" cy="40982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Available environments had calls: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...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4: eval(ei, envir)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5: dump_frames_intro.R#25: tryLog(f(2), ...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...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13: dump_frames_intro.R#9: ff(value)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14: dump_frames_intro.R#13: fff(y + 2)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highlight>
                  <a:srgbClr val="ffff00"/>
                </a:highlight>
                <a:latin typeface="Courier New"/>
              </a:rPr>
              <a:t>15: dump_frames_intro.R#18: stop("z is too big\n")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...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Enter an environment number, or 0 to exit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Selection: </a:t>
            </a:r>
            <a:r>
              <a:rPr b="1" lang="en-US" sz="1000" spc="-1" strike="noStrike">
                <a:highlight>
                  <a:srgbClr val="ffff00"/>
                </a:highlight>
                <a:latin typeface="Courier New"/>
              </a:rPr>
              <a:t>14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Browsing in the environment with call: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   </a:t>
            </a:r>
            <a:r>
              <a:rPr b="1" lang="en-US" sz="1000" spc="-1" strike="noStrike">
                <a:latin typeface="Courier New"/>
              </a:rPr>
              <a:t>dump_frames_intro.R#13: fff(y + 2)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Called from: debugger.look(ind)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Browse[1]&gt; </a:t>
            </a:r>
            <a:r>
              <a:rPr b="1" lang="en-US" sz="1000" spc="-1" strike="noStrike">
                <a:highlight>
                  <a:srgbClr val="ffff00"/>
                </a:highlight>
                <a:latin typeface="Courier New"/>
              </a:rPr>
              <a:t>ls()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[1] "z"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Browse[1]&gt; </a:t>
            </a:r>
            <a:r>
              <a:rPr b="1" lang="en-US" sz="1000" spc="-1" strike="noStrike">
                <a:highlight>
                  <a:srgbClr val="ffff00"/>
                </a:highlight>
                <a:latin typeface="Courier New"/>
              </a:rPr>
              <a:t>z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[1] 5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Browse[1]&gt; </a:t>
            </a:r>
            <a:r>
              <a:rPr b="1" lang="en-US" sz="1000" spc="-1" strike="noStrike">
                <a:highlight>
                  <a:srgbClr val="ffff00"/>
                </a:highlight>
                <a:latin typeface="Courier New"/>
              </a:rPr>
              <a:t>z &gt; 4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[1] TRUE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Browse[1]&gt;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1" name="TextShape 5"/>
          <p:cNvSpPr txBox="1"/>
          <p:nvPr/>
        </p:nvSpPr>
        <p:spPr>
          <a:xfrm>
            <a:off x="4754880" y="2651760"/>
            <a:ext cx="4754880" cy="424440"/>
          </a:xfrm>
          <a:prstGeom prst="rect">
            <a:avLst/>
          </a:prstGeom>
          <a:solidFill>
            <a:srgbClr val="b4c7dc"/>
          </a:solidFill>
          <a:ln>
            <a:solidFill>
              <a:srgbClr val="000000"/>
            </a:solidFill>
          </a:ln>
        </p:spPr>
        <p:txBody>
          <a:bodyPr lIns="90000" rIns="90000" tIns="45000" bIns="45000">
            <a:noAutofit/>
          </a:bodyPr>
          <a:p>
            <a:r>
              <a:rPr b="1" lang="en-US" sz="1000" spc="-1" strike="noStrike">
                <a:latin typeface="arial"/>
              </a:rPr>
              <a:t>Determine the frame causing the error by entering</a:t>
            </a:r>
            <a:br/>
            <a:r>
              <a:rPr b="1" lang="en-US" sz="1000" spc="-1" strike="noStrike">
                <a:latin typeface="arial"/>
              </a:rPr>
              <a:t>the call frame </a:t>
            </a:r>
            <a:r>
              <a:rPr b="1" lang="en-US" sz="1000" spc="-1" strike="noStrike">
                <a:highlight>
                  <a:srgbClr val="ffff00"/>
                </a:highlight>
                <a:latin typeface="arial"/>
              </a:rPr>
              <a:t>(call number minus one!)</a:t>
            </a:r>
            <a:r>
              <a:rPr b="1" lang="en-US" sz="1000" spc="-1" strike="noStrike">
                <a:latin typeface="arial"/>
              </a:rPr>
              <a:t> and checking the variables...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720000" y="225720"/>
            <a:ext cx="8855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333333"/>
                </a:solidFill>
                <a:latin typeface="arial"/>
              </a:rPr>
              <a:t>Little detour: Environment, frames and (en)closures</a:t>
            </a:r>
            <a:endParaRPr b="1" lang="en-US" sz="28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720000" y="1620000"/>
            <a:ext cx="8640000" cy="328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r>
              <a:rPr b="1" lang="en-US" sz="1600" spc="-1" strike="noStrike">
                <a:solidFill>
                  <a:srgbClr val="333333"/>
                </a:solidFill>
                <a:latin typeface="arial"/>
              </a:rPr>
              <a:t>See: ?environment:</a:t>
            </a:r>
            <a:endParaRPr b="0" lang="en-US" sz="1600" spc="-1" strike="noStrike">
              <a:solidFill>
                <a:srgbClr val="333333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"/>
            </a:pPr>
            <a:r>
              <a:rPr b="1" lang="en-US" sz="1600" spc="-1" strike="noStrike">
                <a:solidFill>
                  <a:srgbClr val="333333"/>
                </a:solidFill>
                <a:latin typeface="arial"/>
              </a:rPr>
              <a:t>Environments</a:t>
            </a:r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 consist of</a:t>
            </a:r>
            <a:br/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- a </a:t>
            </a:r>
            <a:r>
              <a:rPr b="1" lang="en-US" sz="1600" spc="-1" strike="noStrike">
                <a:solidFill>
                  <a:srgbClr val="333333"/>
                </a:solidFill>
                <a:latin typeface="arial"/>
              </a:rPr>
              <a:t>frame (</a:t>
            </a:r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collection of named objects)</a:t>
            </a:r>
            <a:br/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- and a pointer to an enclosing environment.</a:t>
            </a:r>
            <a:br/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Example:  </a:t>
            </a:r>
            <a:r>
              <a:rPr b="1" lang="en-US" sz="1600" spc="-1" strike="noStrike">
                <a:solidFill>
                  <a:srgbClr val="333333"/>
                </a:solidFill>
                <a:latin typeface="arial"/>
              </a:rPr>
              <a:t>F</a:t>
            </a:r>
            <a:r>
              <a:rPr b="1" lang="en-US" sz="1600" spc="-1" strike="noStrike">
                <a:solidFill>
                  <a:srgbClr val="333333"/>
                </a:solidFill>
                <a:latin typeface="arial"/>
              </a:rPr>
              <a:t>rame of variables local to a function call.</a:t>
            </a:r>
            <a:br/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I</a:t>
            </a:r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ts </a:t>
            </a:r>
            <a:r>
              <a:rPr b="1" lang="en-US" sz="1600" spc="-1" strike="noStrike">
                <a:solidFill>
                  <a:srgbClr val="333333"/>
                </a:solidFill>
                <a:latin typeface="arial"/>
              </a:rPr>
              <a:t>enclosure</a:t>
            </a:r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 is the environment where the function was defined.</a:t>
            </a:r>
            <a:endParaRPr b="0" lang="en-US" sz="1600" spc="-1" strike="noStrike">
              <a:solidFill>
                <a:srgbClr val="333333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"/>
            </a:pPr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The enclosing environment is distinguished from the </a:t>
            </a:r>
            <a:r>
              <a:rPr b="1" lang="en-US" sz="1600" spc="-1" strike="noStrike">
                <a:solidFill>
                  <a:srgbClr val="333333"/>
                </a:solidFill>
                <a:latin typeface="arial"/>
              </a:rPr>
              <a:t>parent frame</a:t>
            </a:r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: the latter (returned by </a:t>
            </a:r>
            <a:r>
              <a:rPr b="0" lang="en-US" sz="1600" spc="-1" strike="noStrike">
                <a:solidFill>
                  <a:srgbClr val="333333"/>
                </a:solidFill>
                <a:latin typeface="Courier New"/>
              </a:rPr>
              <a:t>parent.frame</a:t>
            </a:r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) refers to </a:t>
            </a:r>
            <a:r>
              <a:rPr b="1" lang="en-US" sz="1600" spc="-1" strike="noStrike">
                <a:solidFill>
                  <a:srgbClr val="333333"/>
                </a:solidFill>
                <a:latin typeface="arial"/>
              </a:rPr>
              <a:t>the environment of the caller of a function</a:t>
            </a:r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.</a:t>
            </a:r>
            <a:endParaRPr b="0" lang="en-US" sz="1600" spc="-1" strike="noStrike">
              <a:solidFill>
                <a:srgbClr val="333333"/>
              </a:solidFill>
              <a:latin typeface="arial"/>
            </a:endParaRPr>
          </a:p>
          <a:p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Since conf</a:t>
            </a:r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u</a:t>
            </a:r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sion is so easy, it is best never to use ‘parent’ in connection with an environment (despite the presence of the function parent.env).</a:t>
            </a:r>
            <a:endParaRPr b="0" lang="en-US" sz="1600" spc="-1" strike="noStrike">
              <a:solidFill>
                <a:srgbClr val="333333"/>
              </a:solidFill>
              <a:latin typeface="arial"/>
            </a:endParaRPr>
          </a:p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  <a:p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Confused? ;-)</a:t>
            </a:r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720000" y="225720"/>
            <a:ext cx="9155520" cy="803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333333"/>
                </a:solidFill>
                <a:latin typeface="arial"/>
              </a:rPr>
              <a:t>8) Post-mortem debugging of a shiny app</a:t>
            </a:r>
            <a:endParaRPr b="1" lang="en-US" sz="28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584640" y="1097280"/>
            <a:ext cx="4078800" cy="21031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# File: app.R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000" spc="-1" strike="noStrike">
                <a:latin typeface="Courier New"/>
              </a:rPr>
              <a:t>[...]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server &lt;- function(input, output)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</a:t>
            </a:r>
            <a:r>
              <a:rPr b="0" lang="en-US" sz="1000" spc="-1" strike="noStrike">
                <a:latin typeface="Courier New"/>
              </a:rPr>
              <a:t>library(futile.logger)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</a:t>
            </a:r>
            <a:r>
              <a:rPr b="0" lang="en-US" sz="1000" spc="-1" strike="noStrike">
                <a:latin typeface="Courier New"/>
              </a:rPr>
              <a:t>output$distPlot &lt;- renderPlot({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</a:t>
            </a:r>
            <a:r>
              <a:rPr b="0" lang="en-US" sz="1000" spc="-1" strike="noStrike">
                <a:latin typeface="Courier New"/>
              </a:rPr>
              <a:t>flog.info("Begin of renderPlot (bins=%i)",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          </a:t>
            </a:r>
            <a:r>
              <a:rPr b="0" lang="en-US" sz="1000" spc="-1" strike="noStrike">
                <a:latin typeface="Courier New"/>
              </a:rPr>
              <a:t>input$bins)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</a:t>
            </a:r>
            <a:r>
              <a:rPr b="0" lang="en-US" sz="1000" spc="-1" strike="noStrike">
                <a:latin typeface="Courier New"/>
              </a:rPr>
              <a:t># generate bins based on input$bins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</a:t>
            </a:r>
            <a:r>
              <a:rPr b="0" lang="en-US" sz="1000" spc="-1" strike="noStrike">
                <a:latin typeface="Courier New"/>
              </a:rPr>
              <a:t>x    &lt;- faithful[, 2]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</a:t>
            </a:r>
            <a:r>
              <a:rPr b="0" lang="en-US" sz="1000" spc="-1" strike="noStrike">
                <a:latin typeface="Courier New"/>
              </a:rPr>
              <a:t>bins &lt;- seq(min(x), max(x), length.out =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            </a:t>
            </a:r>
            <a:r>
              <a:rPr b="0" lang="en-US" sz="1000" spc="-1" strike="noStrike">
                <a:latin typeface="Courier New"/>
              </a:rPr>
              <a:t>input$bins + 1)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</a:t>
            </a:r>
            <a:r>
              <a:rPr b="0" i="1" lang="en-US" sz="1000" spc="-1" strike="noStrike">
                <a:latin typeface="Courier New"/>
              </a:rPr>
              <a:t>[...]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</p:txBody>
      </p:sp>
      <p:sp>
        <p:nvSpPr>
          <p:cNvPr id="156" name="TextShape 3"/>
          <p:cNvSpPr txBox="1"/>
          <p:nvPr/>
        </p:nvSpPr>
        <p:spPr>
          <a:xfrm>
            <a:off x="584640" y="3200400"/>
            <a:ext cx="4078800" cy="1995120"/>
          </a:xfrm>
          <a:prstGeom prst="rect">
            <a:avLst/>
          </a:prstGeom>
          <a:solidFill>
            <a:srgbClr val="eeeeee"/>
          </a:solidFill>
          <a:ln>
            <a:solidFill>
              <a:srgbClr val="000000"/>
            </a:solidFill>
          </a:ln>
        </p:spPr>
        <p:txBody>
          <a:bodyPr lIns="90000" rIns="90000" tIns="45000" bIns="45000">
            <a:normAutofit fontScale="91000"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# File: script_with_error_and_tryLog_and_dump_file.R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highlight>
                  <a:srgbClr val="ffff00"/>
                </a:highlight>
                <a:latin typeface="Courier New"/>
              </a:rPr>
              <a:t>library(tryCatchLog)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highlight>
                  <a:srgbClr val="ffff00"/>
                </a:highlight>
                <a:latin typeface="Courier New"/>
              </a:rPr>
              <a:t>options("tryCatchLog.write.error.dump.file" = TRUE)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options(tryCatchLog.include.full.call.stack = FALSE)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highlight>
                  <a:srgbClr val="ffff00"/>
                </a:highlight>
                <a:latin typeface="Courier New"/>
              </a:rPr>
              <a:t>tryLog</a:t>
            </a:r>
            <a:r>
              <a:rPr b="0" lang="en-US" sz="1000" spc="-1" strike="noStrike">
                <a:latin typeface="Courier New"/>
              </a:rPr>
              <a:t>(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  </a:t>
            </a:r>
            <a:r>
              <a:rPr b="0" lang="en-US" sz="1000" spc="-1" strike="noStrike">
                <a:latin typeface="Courier New"/>
              </a:rPr>
              <a:t>if (input$bins &gt; 40)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      </a:t>
            </a:r>
            <a:r>
              <a:rPr b="0" lang="en-US" sz="1000" spc="-1" strike="noStrike">
                <a:latin typeface="Courier New"/>
              </a:rPr>
              <a:t>stop("Too many bins!")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</a:t>
            </a:r>
            <a:r>
              <a:rPr b="0" lang="en-US" sz="1000" spc="-1" strike="noStrike">
                <a:latin typeface="Courier New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</a:t>
            </a:r>
            <a:r>
              <a:rPr b="0" lang="en-US" sz="1000" spc="-1" strike="noStrike">
                <a:latin typeface="Courier New"/>
              </a:rPr>
              <a:t>print(log(-1))  # just provoke a warning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})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7" name="TextShape 4"/>
          <p:cNvSpPr txBox="1"/>
          <p:nvPr/>
        </p:nvSpPr>
        <p:spPr>
          <a:xfrm>
            <a:off x="4663440" y="1097280"/>
            <a:ext cx="4937760" cy="40982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&gt; load("dump.rda")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&gt; debugger(last.dump)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166: func()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167: ..stacktraceon..(renderPlot())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168: renderPlot()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169: app.R#60: source("script_with_error_and_tryLog_and_dump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...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173: script_with_error_and_tryLog_and_dump_file.R#12: tryLog({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    </a:t>
            </a:r>
            <a:r>
              <a:rPr b="1" lang="en-US" sz="1000" spc="-1" strike="noStrike">
                <a:latin typeface="Courier New"/>
              </a:rPr>
              <a:t>if (input$bins &gt; 40)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        </a:t>
            </a:r>
            <a:r>
              <a:rPr b="1" lang="en-US" sz="1000" spc="-1" strike="noStrike">
                <a:latin typeface="Courier New"/>
              </a:rPr>
              <a:t>stop("Too many bins!")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174: tryLog.R#57: tryCatchLog(expr = expr...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...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180: script_with_error_and_tryLog_and_dump_file.R#15: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     </a:t>
            </a:r>
            <a:r>
              <a:rPr b="1" lang="en-US" sz="1000" spc="-1" strike="noStrike">
                <a:latin typeface="Courier New"/>
              </a:rPr>
              <a:t>stop("Too many bins!")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...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Enter an environment number, or 0 to exit 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Selection: </a:t>
            </a:r>
            <a:r>
              <a:rPr b="1" lang="en-US" sz="1000" spc="-1" strike="noStrike">
                <a:highlight>
                  <a:srgbClr val="ffff00"/>
                </a:highlight>
                <a:latin typeface="Courier New"/>
              </a:rPr>
              <a:t>172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Browsing in the environment with call: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   </a:t>
            </a:r>
            <a:r>
              <a:rPr b="1" lang="en-US" sz="1000" spc="-1" strike="noStrike">
                <a:latin typeface="Courier New"/>
              </a:rPr>
              <a:t>eval(ei, envir)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Called from: debugger.look(ind)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Browse[1]&gt; </a:t>
            </a:r>
            <a:r>
              <a:rPr b="1" lang="en-US" sz="1000" spc="-1" strike="noStrike">
                <a:highlight>
                  <a:srgbClr val="ffff00"/>
                </a:highlight>
                <a:latin typeface="Courier New"/>
              </a:rPr>
              <a:t>ls()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[1] </a:t>
            </a:r>
            <a:r>
              <a:rPr b="1" lang="en-US" sz="1000" spc="-1" strike="noStrike">
                <a:highlight>
                  <a:srgbClr val="ffff00"/>
                </a:highlight>
                <a:latin typeface="Courier New"/>
              </a:rPr>
              <a:t>"bins" "x"</a:t>
            </a:r>
            <a:r>
              <a:rPr b="1" lang="en-US" sz="1000" spc="-1" strike="noStrike">
                <a:latin typeface="Courier New"/>
              </a:rPr>
              <a:t> 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8" name="TextShape 5"/>
          <p:cNvSpPr txBox="1"/>
          <p:nvPr/>
        </p:nvSpPr>
        <p:spPr>
          <a:xfrm>
            <a:off x="4754880" y="4321080"/>
            <a:ext cx="4754880" cy="799560"/>
          </a:xfrm>
          <a:prstGeom prst="rect">
            <a:avLst/>
          </a:prstGeom>
          <a:solidFill>
            <a:srgbClr val="b4c7dc"/>
          </a:solidFill>
          <a:ln>
            <a:solidFill>
              <a:srgbClr val="000000"/>
            </a:solidFill>
          </a:ln>
        </p:spPr>
        <p:txBody>
          <a:bodyPr lIns="90000" rIns="90000" tIns="45000" bIns="45000">
            <a:noAutofit/>
          </a:bodyPr>
          <a:p>
            <a:r>
              <a:rPr b="1" lang="en-US" sz="1000" spc="-1" strike="noStrike">
                <a:latin typeface="arial"/>
              </a:rPr>
              <a:t>Oops, where is the “input” variable? =&gt; “input” is a “reactiveValues”</a:t>
            </a:r>
            <a:endParaRPr b="0" lang="en-US" sz="1000" spc="-1" strike="noStrike">
              <a:latin typeface="Arial"/>
            </a:endParaRPr>
          </a:p>
          <a:p>
            <a:r>
              <a:rPr b="1" lang="en-US" sz="1000" spc="-1" strike="noStrike">
                <a:latin typeface="arial"/>
              </a:rPr>
              <a:t>class (an “environment”) and shiny hides it quite well.</a:t>
            </a:r>
            <a:endParaRPr b="0" lang="en-US" sz="1000" spc="-1" strike="noStrike">
              <a:latin typeface="Arial"/>
            </a:endParaRPr>
          </a:p>
          <a:p>
            <a:endParaRPr b="0" lang="en-US" sz="1000" spc="-1" strike="noStrike">
              <a:latin typeface="Arial"/>
            </a:endParaRPr>
          </a:p>
          <a:p>
            <a:r>
              <a:rPr b="1" lang="en-US" sz="1000" spc="-1" strike="noStrike">
                <a:latin typeface="arial"/>
              </a:rPr>
              <a:t>Best practice: Always use a local variable to store the required</a:t>
            </a:r>
            <a:endParaRPr b="0" lang="en-US" sz="1000" spc="-1" strike="noStrike">
              <a:latin typeface="Arial"/>
            </a:endParaRPr>
          </a:p>
          <a:p>
            <a:r>
              <a:rPr b="1" lang="en-US" sz="1000" spc="-1" strike="noStrike">
                <a:latin typeface="arial"/>
              </a:rPr>
              <a:t>variables of “input” (or “output”) to ease post-mortem analysis!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720000" y="225720"/>
            <a:ext cx="8855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333333"/>
                </a:solidFill>
                <a:latin typeface="arial"/>
              </a:rPr>
              <a:t>When to use which approach to hunt bugs?</a:t>
            </a:r>
            <a:endParaRPr b="1" lang="en-US" sz="2800" spc="-1" strike="noStrike">
              <a:solidFill>
                <a:srgbClr val="333333"/>
              </a:solidFill>
              <a:latin typeface="arial"/>
            </a:endParaRPr>
          </a:p>
        </p:txBody>
      </p:sp>
      <p:graphicFrame>
        <p:nvGraphicFramePr>
          <p:cNvPr id="160" name="Table 2"/>
          <p:cNvGraphicFramePr/>
          <p:nvPr/>
        </p:nvGraphicFramePr>
        <p:xfrm>
          <a:off x="359640" y="1125720"/>
          <a:ext cx="9234720" cy="3801240"/>
        </p:xfrm>
        <a:graphic>
          <a:graphicData uri="http://schemas.openxmlformats.org/drawingml/2006/table">
            <a:tbl>
              <a:tblPr/>
              <a:tblGrid>
                <a:gridCol w="2054160"/>
                <a:gridCol w="2660400"/>
                <a:gridCol w="2208240"/>
                <a:gridCol w="2312280"/>
              </a:tblGrid>
              <a:tr h="3520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1" lang="en-US" sz="1000" spc="-1" strike="noStrike">
                          <a:latin typeface="arial"/>
                        </a:rPr>
                        <a:t>Logging</a:t>
                      </a:r>
                      <a:endParaRPr b="1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1" lang="en-US" sz="1000" spc="-1" strike="noStrike">
                          <a:latin typeface="arial"/>
                        </a:rPr>
                        <a:t>Debugging</a:t>
                      </a:r>
                      <a:endParaRPr b="1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1" lang="en-US" sz="1000" spc="-1" strike="noStrike">
                          <a:latin typeface="arial"/>
                        </a:rPr>
                        <a:t>Post-mortem analysis</a:t>
                      </a:r>
                      <a:endParaRPr b="1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7268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1" lang="en-US" sz="1000" spc="-1" strike="noStrike">
                          <a:latin typeface="arial"/>
                        </a:rPr>
                        <a:t>Preparation efforts</a:t>
                      </a:r>
                      <a:endParaRPr b="1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1" lang="en-US" sz="1000" spc="-1" strike="noStrike">
                          <a:latin typeface="arial"/>
                        </a:rPr>
                        <a:t>High:</a:t>
                      </a:r>
                      <a:r>
                        <a:rPr b="0" lang="en-US" sz="1000" spc="-1" strike="noStrike">
                          <a:latin typeface="arial"/>
                        </a:rPr>
                        <a:t> Logging functions must be added into code first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1" lang="en-US" sz="1000" spc="-1" strike="noStrike">
                          <a:latin typeface="arial"/>
                        </a:rPr>
                        <a:t>Low:</a:t>
                      </a:r>
                      <a:r>
                        <a:rPr b="0" lang="en-US" sz="1000" spc="-1" strike="noStrike">
                          <a:latin typeface="arial"/>
                        </a:rPr>
                        <a:t> No code changes required normally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1" lang="en-US" sz="1000" spc="-1" strike="noStrike">
                          <a:latin typeface="arial"/>
                        </a:rPr>
                        <a:t>Medium:</a:t>
                      </a:r>
                      <a:r>
                        <a:rPr b="0" lang="en-US" sz="1000" spc="-1" strike="noStrike">
                          <a:latin typeface="arial"/>
                        </a:rPr>
                        <a:t> Each reactive function requires at least one “error handler”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7268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1" lang="en-US" sz="1000" spc="-1" strike="noStrike">
                          <a:latin typeface="arial"/>
                        </a:rPr>
                        <a:t>Available during DEV vs when deployed on shiny server (e.g. PRD ;-)</a:t>
                      </a:r>
                      <a:endParaRPr b="1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000" spc="-1" strike="noStrike">
                          <a:latin typeface="arial"/>
                        </a:rPr>
                        <a:t>Local machine + server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000" spc="-1" strike="noStrike">
                          <a:latin typeface="arial"/>
                        </a:rPr>
                        <a:t>local machine only</a:t>
                      </a:r>
                      <a:br/>
                      <a:r>
                        <a:rPr b="0" lang="en-US" sz="1000" spc="-1" strike="noStrike">
                          <a:latin typeface="arial"/>
                        </a:rPr>
                        <a:t>(R does not support remote debugging of processes)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000" spc="-1" strike="noStrike">
                          <a:latin typeface="arial"/>
                        </a:rPr>
                        <a:t>Local machine + server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7268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1" lang="en-US" sz="1000" spc="-1" strike="noStrike">
                          <a:latin typeface="arial"/>
                        </a:rPr>
                        <a:t>Advantages</a:t>
                      </a:r>
                      <a:endParaRPr b="1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"/>
                      </a:pPr>
                      <a:r>
                        <a:rPr b="0" lang="en-US" sz="1000" spc="-1" strike="noStrike">
                          <a:latin typeface="arial"/>
                        </a:rPr>
                        <a:t>Logging granularity can be modified without changing code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"/>
                      </a:pPr>
                      <a:r>
                        <a:rPr b="0" lang="en-US" sz="1000" spc="-1" strike="noStrike">
                          <a:latin typeface="arial"/>
                        </a:rPr>
                        <a:t>Always active when something happens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"/>
                      </a:pPr>
                      <a:r>
                        <a:rPr b="0" lang="en-US" sz="1000" spc="-1" strike="noStrike">
                          <a:latin typeface="arial"/>
                        </a:rPr>
                        <a:t>step-by-step code execution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"/>
                      </a:pPr>
                      <a:r>
                        <a:rPr b="0" lang="en-US" sz="1000" spc="-1" strike="noStrike">
                          <a:latin typeface="arial"/>
                        </a:rPr>
                        <a:t>interactive examination of (large) data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"/>
                      </a:pPr>
                      <a:r>
                        <a:rPr b="0" lang="en-US" sz="1000" spc="-1" strike="noStrike">
                          <a:latin typeface="arial"/>
                        </a:rPr>
                        <a:t>no code changes required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"/>
                      </a:pPr>
                      <a:r>
                        <a:rPr b="0" lang="en-US" sz="1000" spc="-1" strike="noStrike">
                          <a:latin typeface="arial"/>
                        </a:rPr>
                        <a:t>Sporadic (non-reproducible) bugs can be analyzed (killer feature ;-)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"/>
                      </a:pPr>
                      <a:r>
                        <a:rPr b="0" lang="en-US" sz="1000" spc="-1" strike="noStrike">
                          <a:latin typeface="arial"/>
                        </a:rPr>
                        <a:t>Debugging is not possible (e.g. on a production remote machine)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"/>
                      </a:pPr>
                      <a:r>
                        <a:rPr b="0" lang="en-US" sz="1000" spc="-1" strike="noStrike">
                          <a:latin typeface="arial"/>
                        </a:rPr>
                        <a:t>Captures exact code location and call stack of an error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"/>
                      </a:pPr>
                      <a:r>
                        <a:rPr b="0" lang="en-US" sz="1000" spc="-1" strike="noStrike">
                          <a:latin typeface="arial"/>
                        </a:rPr>
                        <a:t>Allows interactive examination of (large) data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7268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1" lang="en-US" sz="1000" spc="-1" strike="noStrike">
                          <a:latin typeface="arial"/>
                        </a:rPr>
                        <a:t>Restrictions</a:t>
                      </a:r>
                      <a:endParaRPr b="1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"/>
                      </a:pPr>
                      <a:r>
                        <a:rPr b="0" lang="en-US" sz="1000" spc="-1" strike="noStrike">
                          <a:latin typeface="arial"/>
                        </a:rPr>
                        <a:t>Logging of larger data like data frames not practical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"/>
                      </a:pPr>
                      <a:r>
                        <a:rPr b="0" lang="en-US" sz="1000" spc="-1" strike="noStrike">
                          <a:latin typeface="arial"/>
                        </a:rPr>
                        <a:t>Code without logging calls is a black box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"/>
                      </a:pPr>
                      <a:r>
                        <a:rPr b="0" lang="en-US" sz="1000" spc="-1" strike="noStrike">
                          <a:latin typeface="arial"/>
                        </a:rPr>
                        <a:t>Requires code changes and possibly a roll-out if adding/modifying logging calls are required to hunt a bug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"/>
                      </a:pPr>
                      <a:r>
                        <a:rPr b="0" lang="en-US" sz="1000" spc="-1" strike="noStrike">
                          <a:latin typeface="arial"/>
                        </a:rPr>
                        <a:t>possible performance overhead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"/>
                      </a:pPr>
                      <a:r>
                        <a:rPr b="0" lang="en-US" sz="1000" spc="-1" strike="noStrike">
                          <a:latin typeface="arial"/>
                        </a:rPr>
                        <a:t>risk of introducing a bug (e.g. RTE) in a logging call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"/>
                      </a:pPr>
                      <a:r>
                        <a:rPr b="0" lang="en-US" sz="1000" spc="-1" strike="noStrike">
                          <a:latin typeface="arial"/>
                        </a:rPr>
                        <a:t>No remote debugging on the server (e.g. if a bug happens only on a certain infrastructure)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"/>
                      </a:pPr>
                      <a:r>
                        <a:rPr b="0" lang="en-US" sz="1000" spc="-1" strike="noStrike">
                          <a:latin typeface="arial"/>
                        </a:rPr>
                        <a:t>Non-reproducible bugs are difficult to discover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"/>
                      </a:pPr>
                      <a:r>
                        <a:rPr b="0" lang="en-US" sz="1000" spc="-1" strike="noStrike">
                          <a:latin typeface="arial"/>
                        </a:rPr>
                        <a:t>no (easy) step-by-step code execution (“debugging”)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"/>
                      </a:pPr>
                      <a:r>
                        <a:rPr b="0" lang="en-US" sz="1000" spc="-1" strike="noStrike">
                          <a:latin typeface="arial"/>
                        </a:rPr>
                        <a:t>memory dumps may flood the server HDD/SSD until it is full ;-)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"/>
                      </a:pPr>
                      <a:r>
                        <a:rPr b="0" lang="en-US" sz="1000" spc="-1" strike="noStrike">
                          <a:latin typeface="arial"/>
                        </a:rPr>
                        <a:t>“</a:t>
                      </a:r>
                      <a:r>
                        <a:rPr b="0" lang="en-US" sz="1000" spc="-1" strike="noStrike">
                          <a:latin typeface="arial"/>
                        </a:rPr>
                        <a:t>input” and “output” variables of the </a:t>
                      </a:r>
                      <a:r>
                        <a:rPr b="0" i="1" lang="en-US" sz="1000" spc="-1" strike="noStrike">
                          <a:latin typeface="arial"/>
                        </a:rPr>
                        <a:t>server()</a:t>
                      </a:r>
                      <a:r>
                        <a:rPr b="0" lang="en-US" sz="1000" spc="-1" strike="noStrike">
                          <a:latin typeface="arial"/>
                        </a:rPr>
                        <a:t> function are not visible (should therefor be stored in a local variable before using it)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720000" y="225720"/>
            <a:ext cx="8855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333333"/>
                </a:solidFill>
                <a:latin typeface="arial"/>
              </a:rPr>
              <a:t>What’s the problem?</a:t>
            </a:r>
            <a:endParaRPr b="1" lang="en-US" sz="28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720000" y="1620000"/>
            <a:ext cx="8640000" cy="328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Have you ever tried to</a:t>
            </a:r>
            <a:br/>
            <a:endParaRPr b="0" lang="en-US" sz="1600" spc="-1" strike="noStrike">
              <a:solidFill>
                <a:srgbClr val="333333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"/>
            </a:pPr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find out why your shiny app </a:t>
            </a:r>
            <a:r>
              <a:rPr b="1" lang="en-US" sz="1600" spc="-1" strike="noStrike">
                <a:solidFill>
                  <a:srgbClr val="333333"/>
                </a:solidFill>
                <a:latin typeface="arial"/>
              </a:rPr>
              <a:t>does not show correct results</a:t>
            </a:r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?</a:t>
            </a:r>
            <a:br/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 </a:t>
            </a:r>
            <a:endParaRPr b="0" lang="en-US" sz="1600" spc="-1" strike="noStrike">
              <a:solidFill>
                <a:srgbClr val="333333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"/>
            </a:pPr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find the </a:t>
            </a:r>
            <a:r>
              <a:rPr b="1" lang="en-US" sz="1600" spc="-1" strike="noStrike">
                <a:solidFill>
                  <a:srgbClr val="333333"/>
                </a:solidFill>
                <a:latin typeface="arial"/>
              </a:rPr>
              <a:t>reason of an error or warning</a:t>
            </a:r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 in your code?</a:t>
            </a:r>
            <a:br/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 </a:t>
            </a:r>
            <a:endParaRPr b="0" lang="en-US" sz="1600" spc="-1" strike="noStrike">
              <a:solidFill>
                <a:srgbClr val="333333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"/>
            </a:pPr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fix a bug that </a:t>
            </a:r>
            <a:r>
              <a:rPr b="1" lang="en-US" sz="1600" spc="-1" strike="noStrike">
                <a:solidFill>
                  <a:srgbClr val="333333"/>
                </a:solidFill>
                <a:latin typeface="arial"/>
              </a:rPr>
              <a:t>happens only in your production system (shiny server)</a:t>
            </a:r>
            <a:br/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but not on your DEV computer?</a:t>
            </a:r>
            <a:br/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 </a:t>
            </a:r>
            <a:endParaRPr b="0" lang="en-US" sz="1600" spc="-1" strike="noStrike">
              <a:solidFill>
                <a:srgbClr val="333333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"/>
            </a:pPr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fix a bug that does occur only randomly (= is </a:t>
            </a:r>
            <a:r>
              <a:rPr b="1" lang="en-US" sz="1600" spc="-1" strike="noStrike">
                <a:solidFill>
                  <a:srgbClr val="333333"/>
                </a:solidFill>
                <a:latin typeface="arial"/>
              </a:rPr>
              <a:t>not reproducible</a:t>
            </a:r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)?</a:t>
            </a:r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720000" y="225720"/>
            <a:ext cx="9155520" cy="803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333333"/>
                </a:solidFill>
                <a:latin typeface="arial"/>
              </a:rPr>
              <a:t>Summary: Steps to enable logging and post-mortem</a:t>
            </a:r>
            <a:endParaRPr b="1" lang="en-US" sz="28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4663440" y="1097280"/>
            <a:ext cx="5029200" cy="41148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>
            <a:normAutofit fontScale="94000"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# app.R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library(shiny)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library(tryCatchLog)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library(futile.logger)  # “flog”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flog.threshold(INFO) # or FATAL, ERROR, WARN, INFO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# flog.appender(appender.file("my_app.log"))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# Keep the file name and line numbers of sourced files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options(keep.source = TRUE)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# creates a dump file for each error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options(tryCatchLog.write.error.dump.file = TRUE)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# stack trace shall contain only code with known line numbers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options(tryCatchLog.include.full.call.stack = FALSE)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[…]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    </a:t>
            </a:r>
            <a:r>
              <a:rPr b="1" lang="en-US" sz="1000" spc="-1" strike="noStrike">
                <a:latin typeface="Courier New"/>
              </a:rPr>
              <a:t>output$distPlot &lt;- renderPlot({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        </a:t>
            </a:r>
            <a:r>
              <a:rPr b="1" lang="en-US" sz="1000" spc="-1" strike="noStrike">
                <a:latin typeface="Courier New"/>
              </a:rPr>
              <a:t>tryLog({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            </a:t>
            </a:r>
            <a:r>
              <a:rPr b="1" lang="en-US" sz="1000" spc="-1" strike="noStrike">
                <a:latin typeface="Courier New"/>
              </a:rPr>
              <a:t>flog.info("Begin of renderPlot (bins=%i)", input$bins)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            </a:t>
            </a:r>
            <a:r>
              <a:rPr b="1" lang="en-US" sz="1000" spc="-1" strike="noStrike">
                <a:latin typeface="Courier New"/>
              </a:rPr>
              <a:t>bins &lt;- input$bins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            </a:t>
            </a:r>
            <a:r>
              <a:rPr b="1" lang="en-US" sz="1000" spc="-1" strike="noStrike">
                <a:latin typeface="Courier New"/>
              </a:rPr>
              <a:t>[…]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            </a:t>
            </a:r>
            <a:r>
              <a:rPr b="1" lang="en-US" sz="1000" spc="-1" strike="noStrike">
                <a:latin typeface="Courier New"/>
              </a:rPr>
              <a:t>flog.info("End of renderPlot")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        </a:t>
            </a:r>
            <a:r>
              <a:rPr b="1" lang="en-US" sz="1000" spc="-1" strike="noStrike">
                <a:latin typeface="Courier New"/>
              </a:rPr>
              <a:t>})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    </a:t>
            </a:r>
            <a:r>
              <a:rPr b="1" lang="en-US" sz="1000" spc="-1" strike="noStrike">
                <a:latin typeface="Courier New"/>
              </a:rPr>
              <a:t>})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63" name="TextShape 3"/>
          <p:cNvSpPr txBox="1"/>
          <p:nvPr/>
        </p:nvSpPr>
        <p:spPr>
          <a:xfrm>
            <a:off x="640080" y="1097280"/>
            <a:ext cx="3840480" cy="4269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200" spc="-1" strike="noStrike">
                <a:latin typeface="Arial"/>
              </a:rPr>
              <a:t>Use the </a:t>
            </a:r>
            <a:r>
              <a:rPr b="1" lang="en-US" sz="1200" spc="-1" strike="noStrike">
                <a:latin typeface="Arial"/>
              </a:rPr>
              <a:t>packages</a:t>
            </a:r>
            <a:r>
              <a:rPr b="0" lang="en-US" sz="1200" spc="-1" strike="noStrike">
                <a:latin typeface="Arial"/>
              </a:rPr>
              <a:t> </a:t>
            </a:r>
            <a:r>
              <a:rPr b="0" lang="en-US" sz="1200" spc="-1" strike="noStrike">
                <a:latin typeface="Courier New"/>
              </a:rPr>
              <a:t>tryCatchLog</a:t>
            </a:r>
            <a:r>
              <a:rPr b="0" lang="en-US" sz="1200" spc="-1" strike="noStrike">
                <a:latin typeface="Arial"/>
              </a:rPr>
              <a:t> and a logging framework like </a:t>
            </a:r>
            <a:r>
              <a:rPr b="0" lang="en-US" sz="1200" spc="-1" strike="noStrike">
                <a:latin typeface="Courier New"/>
              </a:rPr>
              <a:t>futile.logger</a:t>
            </a:r>
            <a:br/>
            <a:r>
              <a:rPr b="0" lang="en-US" sz="1200" spc="-1" strike="noStrike">
                <a:latin typeface="Arial"/>
              </a:rPr>
              <a:t> </a:t>
            </a:r>
            <a:endParaRPr b="0" lang="en-US" sz="1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1" lang="en-US" sz="1200" spc="-1" strike="noStrike">
                <a:latin typeface="Arial"/>
              </a:rPr>
              <a:t>Set global options</a:t>
            </a:r>
            <a:r>
              <a:rPr b="0" lang="en-US" sz="1200" spc="-1" strike="noStrike">
                <a:latin typeface="Arial"/>
              </a:rPr>
              <a:t> for </a:t>
            </a:r>
            <a:r>
              <a:rPr b="0" lang="en-US" sz="1200" spc="-1" strike="noStrike">
                <a:latin typeface="Courier New"/>
              </a:rPr>
              <a:t>tryCatchLog</a:t>
            </a:r>
            <a:r>
              <a:rPr b="0" lang="en-US" sz="1200" spc="-1" strike="noStrike">
                <a:latin typeface="Arial"/>
              </a:rPr>
              <a:t> and your logging framework in your </a:t>
            </a:r>
            <a:r>
              <a:rPr b="0" lang="en-US" sz="1200" spc="-1" strike="noStrike">
                <a:latin typeface="Courier New"/>
              </a:rPr>
              <a:t>app.R</a:t>
            </a:r>
            <a:br/>
            <a:r>
              <a:rPr b="0" lang="en-US" sz="1200" spc="-1" strike="noStrike">
                <a:latin typeface="Courier New"/>
              </a:rPr>
              <a:t> </a:t>
            </a:r>
            <a:endParaRPr b="0" lang="en-US" sz="1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1" lang="en-US" sz="1200" spc="-1" strike="noStrike">
                <a:latin typeface="arial"/>
              </a:rPr>
              <a:t>Surround every reactive function with a </a:t>
            </a:r>
            <a:r>
              <a:rPr b="1" lang="en-US" sz="1200" spc="-1" strike="noStrike">
                <a:latin typeface="Courier New"/>
              </a:rPr>
              <a:t>tryLog()</a:t>
            </a:r>
            <a:r>
              <a:rPr b="0" lang="en-US" sz="1200" spc="-1" strike="noStrike">
                <a:latin typeface="arial"/>
              </a:rPr>
              <a:t> </a:t>
            </a:r>
            <a:r>
              <a:rPr b="1" lang="en-US" sz="1200" spc="-1" strike="noStrike">
                <a:latin typeface="arial"/>
              </a:rPr>
              <a:t>block</a:t>
            </a:r>
            <a:r>
              <a:rPr b="0" lang="en-US" sz="1200" spc="-1" strike="noStrike">
                <a:latin typeface="arial"/>
              </a:rPr>
              <a:t> (which also catches conditions in all called functions within the block)</a:t>
            </a:r>
            <a:br/>
            <a:r>
              <a:rPr b="0" lang="en-US" sz="1200" spc="-1" strike="noStrike">
                <a:latin typeface="arial"/>
              </a:rPr>
              <a:t> </a:t>
            </a:r>
            <a:endParaRPr b="0" lang="en-US" sz="1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i="1" lang="en-US" sz="1200" spc="-1" strike="noStrike">
                <a:latin typeface="arial"/>
              </a:rPr>
              <a:t>Optionally:</a:t>
            </a:r>
            <a:br/>
            <a:r>
              <a:rPr b="0" lang="en-US" sz="1200" spc="-1" strike="noStrike">
                <a:latin typeface="arial"/>
              </a:rPr>
              <a:t>Add </a:t>
            </a:r>
            <a:r>
              <a:rPr b="0" lang="en-US" sz="1200" spc="-1" strike="noStrike">
                <a:latin typeface="Courier New"/>
              </a:rPr>
              <a:t>try/tryCatch/tryLog/tryCatchLog</a:t>
            </a:r>
            <a:r>
              <a:rPr b="0" lang="en-US" sz="1200" spc="-1" strike="noStrike">
                <a:latin typeface="arial"/>
              </a:rPr>
              <a:t> condition handler arround every expression where you want to handle expected conditions in a special way (ignore, retry, graceful recovery…)</a:t>
            </a:r>
            <a:br/>
            <a:r>
              <a:rPr b="0" lang="en-US" sz="1200" spc="-1" strike="noStrike">
                <a:latin typeface="arial"/>
              </a:rPr>
              <a:t> </a:t>
            </a:r>
            <a:endParaRPr b="0" lang="en-US" sz="1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i="1" lang="en-US" sz="1200" spc="-1" strike="noStrike">
                <a:latin typeface="arial"/>
              </a:rPr>
              <a:t>Optionally: </a:t>
            </a:r>
            <a:r>
              <a:rPr b="1" lang="en-US" sz="1200" spc="-1" strike="noStrike">
                <a:latin typeface="arial"/>
              </a:rPr>
              <a:t>Add </a:t>
            </a:r>
            <a:r>
              <a:rPr b="1" lang="en-US" sz="1200" spc="-1" strike="noStrike">
                <a:latin typeface="arial"/>
              </a:rPr>
              <a:t>INFO or DEBUG severity logging</a:t>
            </a:r>
            <a:r>
              <a:rPr b="0" lang="en-US" sz="1200" spc="-1" strike="noStrike">
                <a:latin typeface="arial"/>
              </a:rPr>
              <a:t> output calls with relevant variables at the beginning and end of each of your functions (and other significant code locations)</a:t>
            </a:r>
            <a:br/>
            <a:r>
              <a:rPr b="0" lang="en-US" sz="1200" spc="-1" strike="noStrike">
                <a:latin typeface="arial"/>
              </a:rPr>
              <a:t> </a:t>
            </a:r>
            <a:endParaRPr b="0" lang="en-US" sz="1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1" lang="en-US" sz="1200" spc="-1" strike="noStrike">
                <a:latin typeface="arial"/>
              </a:rPr>
              <a:t>Store required </a:t>
            </a:r>
            <a:r>
              <a:rPr b="1" i="1" lang="en-US" sz="1200" spc="-1" strike="noStrike">
                <a:latin typeface="arial"/>
              </a:rPr>
              <a:t>input</a:t>
            </a:r>
            <a:r>
              <a:rPr b="1" lang="en-US" sz="1200" spc="-1" strike="noStrike">
                <a:latin typeface="arial"/>
              </a:rPr>
              <a:t> and </a:t>
            </a:r>
            <a:r>
              <a:rPr b="1" i="1" lang="en-US" sz="1200" spc="-1" strike="noStrike">
                <a:latin typeface="arial"/>
              </a:rPr>
              <a:t>output</a:t>
            </a:r>
            <a:r>
              <a:rPr b="1" lang="en-US" sz="1200" spc="-1" strike="noStrike">
                <a:latin typeface="arial"/>
              </a:rPr>
              <a:t> objects in local variables</a:t>
            </a:r>
            <a:r>
              <a:rPr b="0" lang="en-US" sz="1200" spc="-1" strike="noStrike">
                <a:latin typeface="arial"/>
              </a:rPr>
              <a:t> to make them visible in dump files for post-mortem analysis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720000" y="225720"/>
            <a:ext cx="8855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333333"/>
                </a:solidFill>
                <a:latin typeface="arial"/>
              </a:rPr>
              <a:t>Questions?</a:t>
            </a:r>
            <a:endParaRPr b="1" lang="en-US" sz="2800" spc="-1" strike="noStrike">
              <a:solidFill>
                <a:srgbClr val="333333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720000" y="225720"/>
            <a:ext cx="8855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333333"/>
                </a:solidFill>
                <a:latin typeface="arial"/>
              </a:rPr>
              <a:t>Links</a:t>
            </a:r>
            <a:endParaRPr b="1" lang="en-US" sz="28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720000" y="1280160"/>
            <a:ext cx="8640000" cy="3931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Slides:</a:t>
            </a:r>
            <a:br/>
            <a:r>
              <a:rPr b="0" lang="en-US" sz="1600" spc="-1" strike="noStrike">
                <a:solidFill>
                  <a:srgbClr val="333333"/>
                </a:solidFill>
                <a:latin typeface="arial"/>
                <a:hlinkClick r:id="rId1"/>
              </a:rPr>
              <a:t>https://github.com/aryoda/R_shiny_post_mortem_analysis_training</a:t>
            </a:r>
            <a:endParaRPr b="0" lang="en-US" sz="1600" spc="-1" strike="noStrike">
              <a:solidFill>
                <a:srgbClr val="333333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tryCatchLog package:</a:t>
            </a:r>
            <a:br/>
            <a:r>
              <a:rPr b="0" lang="en-US" sz="1600" spc="-1" strike="noStrike">
                <a:solidFill>
                  <a:srgbClr val="333333"/>
                </a:solidFill>
                <a:latin typeface="arial"/>
                <a:hlinkClick r:id="rId2"/>
              </a:rPr>
              <a:t>https://github.com/aryoda/tryCatchLog</a:t>
            </a:r>
            <a:endParaRPr b="0" lang="en-US" sz="1600" spc="-1" strike="noStrike">
              <a:solidFill>
                <a:srgbClr val="333333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Excellent shiny intro:</a:t>
            </a:r>
            <a:br/>
            <a:r>
              <a:rPr b="0" lang="en-US" sz="1600" spc="-1" strike="noStrike">
                <a:solidFill>
                  <a:srgbClr val="333333"/>
                </a:solidFill>
                <a:latin typeface="arial"/>
                <a:hlinkClick r:id="rId3"/>
              </a:rPr>
              <a:t>https://debruine.github.io/shinyintro</a:t>
            </a:r>
            <a:endParaRPr b="0" lang="en-US" sz="1600" spc="-1" strike="noStrike">
              <a:solidFill>
                <a:srgbClr val="333333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Debugging shiny applications (official doc):</a:t>
            </a:r>
            <a:br/>
            <a:r>
              <a:rPr b="0" lang="en-US" sz="1600" spc="-1" strike="noStrike">
                <a:solidFill>
                  <a:srgbClr val="333333"/>
                </a:solidFill>
                <a:latin typeface="arial"/>
                <a:hlinkClick r:id="rId4"/>
              </a:rPr>
              <a:t>https://shiny.rstudio.com/articles/debugging.html</a:t>
            </a:r>
            <a:endParaRPr b="0" lang="en-US" sz="1600" spc="-1" strike="noStrike">
              <a:solidFill>
                <a:srgbClr val="333333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List of shiny options:</a:t>
            </a:r>
            <a:br/>
            <a:r>
              <a:rPr b="0" lang="en-US" sz="1600" spc="-1" strike="noStrike">
                <a:solidFill>
                  <a:srgbClr val="333333"/>
                </a:solidFill>
                <a:latin typeface="arial"/>
                <a:hlinkClick r:id="rId5"/>
              </a:rPr>
              <a:t>https://shiny.rstudio.com/reference/shiny/latest/shinyoptions</a:t>
            </a:r>
            <a:endParaRPr b="0" lang="en-US" sz="1600" spc="-1" strike="noStrike">
              <a:solidFill>
                <a:srgbClr val="333333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Debugging hints:</a:t>
            </a:r>
            <a:br/>
            <a:r>
              <a:rPr b="0" lang="en-US" sz="1600" spc="-1" strike="noStrike">
                <a:solidFill>
                  <a:srgbClr val="333333"/>
                </a:solidFill>
                <a:latin typeface="arial"/>
                <a:hlinkClick r:id="rId6"/>
              </a:rPr>
              <a:t>https://stackoverflow.com/questions/31920286/effectively-debugging-shiny-apps</a:t>
            </a:r>
            <a:br/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https://stackoverflow.com/questions/32222935/find-source-of-warning-in-shiny-app</a:t>
            </a:r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720000" y="225720"/>
            <a:ext cx="8855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333333"/>
                </a:solidFill>
                <a:latin typeface="arial"/>
              </a:rPr>
              <a:t>Things not mentioned but worth to do it...</a:t>
            </a:r>
            <a:endParaRPr b="1" lang="en-US" sz="28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720000" y="1620000"/>
            <a:ext cx="8698320" cy="328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333333"/>
                </a:solidFill>
                <a:latin typeface="arial"/>
              </a:rPr>
              <a:t>Shiny Server trace output will be placed in a log file on the server under:</a:t>
            </a:r>
            <a:br/>
            <a:r>
              <a:rPr b="0" lang="en-US" sz="1400" spc="-1" strike="noStrike">
                <a:solidFill>
                  <a:srgbClr val="333333"/>
                </a:solidFill>
                <a:latin typeface="arial"/>
              </a:rPr>
              <a:t>   </a:t>
            </a:r>
            <a:r>
              <a:rPr b="0" lang="en-US" sz="1400" spc="-1" strike="noStrike">
                <a:solidFill>
                  <a:srgbClr val="333333"/>
                </a:solidFill>
                <a:latin typeface="Courier New"/>
              </a:rPr>
              <a:t> /var/log/shiny-server/*.log</a:t>
            </a:r>
            <a:endParaRPr b="0" lang="en-US" sz="1400" spc="-1" strike="noStrike">
              <a:solidFill>
                <a:srgbClr val="333333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333333"/>
                </a:solidFill>
                <a:latin typeface="Courier New"/>
              </a:rPr>
              <a:t>options(shiny.fullstacktrace = TRUE)  # see also shiny-internal calls!</a:t>
            </a:r>
            <a:endParaRPr b="0" lang="en-US" sz="1400" spc="-1" strike="noStrike">
              <a:solidFill>
                <a:srgbClr val="333333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333333"/>
                </a:solidFill>
                <a:latin typeface="Courier New"/>
              </a:rPr>
              <a:t>...</a:t>
            </a:r>
            <a:endParaRPr b="0" lang="en-US" sz="1400" spc="-1" strike="noStrike">
              <a:solidFill>
                <a:srgbClr val="333333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720000" y="225720"/>
            <a:ext cx="8855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333333"/>
                </a:solidFill>
                <a:latin typeface="arial"/>
              </a:rPr>
              <a:t>Ways to solve the bug hunting challenge...</a:t>
            </a:r>
            <a:endParaRPr b="1" lang="en-US" sz="28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720000" y="1620000"/>
            <a:ext cx="8789760" cy="328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r>
              <a:rPr b="1" lang="en-US" sz="1600" spc="-1" strike="noStrike">
                <a:latin typeface="arial"/>
              </a:rPr>
              <a:t>Use the CRAN package </a:t>
            </a:r>
            <a:r>
              <a:rPr b="1" lang="en-US" sz="1600" spc="-1" strike="noStrike">
                <a:solidFill>
                  <a:srgbClr val="5983b0"/>
                </a:solidFill>
                <a:latin typeface="arial"/>
              </a:rPr>
              <a:t>tryCatchLog </a:t>
            </a:r>
            <a:r>
              <a:rPr b="1" lang="en-US" sz="1600" spc="-1" strike="noStrike">
                <a:latin typeface="arial"/>
              </a:rPr>
              <a:t>+ a supported</a:t>
            </a:r>
            <a:r>
              <a:rPr b="1" lang="en-US" sz="1600" spc="-1" strike="noStrike">
                <a:solidFill>
                  <a:srgbClr val="5983b0"/>
                </a:solidFill>
                <a:latin typeface="arial"/>
              </a:rPr>
              <a:t> logging package </a:t>
            </a:r>
            <a:r>
              <a:rPr b="1" lang="en-US" sz="1600" spc="-1" strike="noStrike">
                <a:latin typeface="arial"/>
              </a:rPr>
              <a:t>and learn how to do</a:t>
            </a:r>
            <a:br/>
            <a:endParaRPr b="0" lang="en-US" sz="1600" spc="-1" strike="noStrike">
              <a:solidFill>
                <a:srgbClr val="333333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logging</a:t>
            </a:r>
            <a:endParaRPr b="0" lang="en-US" sz="1600" spc="-1" strike="noStrike">
              <a:solidFill>
                <a:srgbClr val="333333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error handling</a:t>
            </a:r>
            <a:br/>
            <a:r>
              <a:rPr b="0" i="1" lang="en-US" sz="1000" spc="-1" strike="noStrike">
                <a:solidFill>
                  <a:srgbClr val="333333"/>
                </a:solidFill>
                <a:latin typeface="arial"/>
              </a:rPr>
              <a:t>→ only required parts using “tryCatchLog” to enable logging and post-mortem dumps are covered here</a:t>
            </a:r>
            <a:endParaRPr b="0" lang="en-US" sz="1000" spc="-1" strike="noStrike">
              <a:solidFill>
                <a:srgbClr val="333333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debugging in RStudio</a:t>
            </a:r>
            <a:br/>
            <a:r>
              <a:rPr b="0" i="1" lang="en-US" sz="1000" spc="-1" strike="noStrike">
                <a:solidFill>
                  <a:srgbClr val="333333"/>
                </a:solidFill>
                <a:latin typeface="arial"/>
              </a:rPr>
              <a:t>→ out of scope here (belongs to the “basics”)</a:t>
            </a:r>
            <a:endParaRPr b="0" lang="en-US" sz="1000" spc="-1" strike="noStrike">
              <a:solidFill>
                <a:srgbClr val="333333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post-mortem analysis (using dump files)</a:t>
            </a:r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720000" y="225720"/>
            <a:ext cx="8855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333333"/>
                </a:solidFill>
                <a:latin typeface="arial"/>
              </a:rPr>
              <a:t>Let’s play with this “hello world” shiny app...</a:t>
            </a:r>
            <a:endParaRPr b="1" lang="en-US" sz="2800" spc="-1" strike="noStrike">
              <a:solidFill>
                <a:srgbClr val="333333"/>
              </a:solidFill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640080" y="1074240"/>
            <a:ext cx="5486400" cy="4595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720000" y="225720"/>
            <a:ext cx="8855640" cy="803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333333"/>
                </a:solidFill>
                <a:latin typeface="arial"/>
              </a:rPr>
              <a:t>1) “Hello world” shiny app with code</a:t>
            </a:r>
            <a:r>
              <a:rPr b="1" lang="en-US" sz="2800" spc="-1" strike="noStrike" baseline="33000">
                <a:solidFill>
                  <a:srgbClr val="333333"/>
                </a:solidFill>
                <a:latin typeface="arial"/>
              </a:rPr>
              <a:t>*</a:t>
            </a:r>
            <a:endParaRPr b="1" lang="en-US" sz="2800" spc="-1" strike="noStrike">
              <a:solidFill>
                <a:srgbClr val="333333"/>
              </a:solidFill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5646960" y="1167840"/>
            <a:ext cx="4137120" cy="3465720"/>
          </a:xfrm>
          <a:prstGeom prst="rect">
            <a:avLst/>
          </a:prstGeom>
          <a:ln>
            <a:noFill/>
          </a:ln>
        </p:spPr>
      </p:pic>
      <p:sp>
        <p:nvSpPr>
          <p:cNvPr id="93" name="TextShape 2"/>
          <p:cNvSpPr txBox="1"/>
          <p:nvPr/>
        </p:nvSpPr>
        <p:spPr>
          <a:xfrm>
            <a:off x="640080" y="1191960"/>
            <a:ext cx="4937760" cy="4183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 fontScale="83000"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library(shiny)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ui &lt;- fluidPage(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</a:t>
            </a:r>
            <a:r>
              <a:rPr b="0" lang="en-US" sz="1000" spc="-1" strike="noStrike">
                <a:latin typeface="Courier New"/>
              </a:rPr>
              <a:t>titlePanel("Old Faithful Geyser Data"),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</a:t>
            </a:r>
            <a:r>
              <a:rPr b="0" lang="en-US" sz="1000" spc="-1" strike="noStrike">
                <a:latin typeface="Courier New"/>
              </a:rPr>
              <a:t>sidebarLayout(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</a:t>
            </a:r>
            <a:r>
              <a:rPr b="0" lang="en-US" sz="1000" spc="-1" strike="noStrike">
                <a:latin typeface="Courier New"/>
              </a:rPr>
              <a:t>sidebarPanel(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    </a:t>
            </a:r>
            <a:r>
              <a:rPr b="0" lang="en-US" sz="1000" spc="-1" strike="noStrike">
                <a:latin typeface="Courier New"/>
              </a:rPr>
              <a:t>sliderInput("</a:t>
            </a:r>
            <a:r>
              <a:rPr b="0" lang="en-US" sz="1000" spc="-1" strike="noStrike">
                <a:highlight>
                  <a:srgbClr val="ffff00"/>
                </a:highlight>
                <a:latin typeface="Courier New"/>
              </a:rPr>
              <a:t>bins</a:t>
            </a:r>
            <a:r>
              <a:rPr b="0" lang="en-US" sz="1000" spc="-1" strike="noStrike">
                <a:latin typeface="Courier New"/>
              </a:rPr>
              <a:t>",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                </a:t>
            </a:r>
            <a:r>
              <a:rPr b="0" lang="en-US" sz="1000" spc="-1" strike="noStrike">
                <a:latin typeface="Courier New"/>
              </a:rPr>
              <a:t>"Number of bins:",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                </a:t>
            </a:r>
            <a:r>
              <a:rPr b="0" lang="en-US" sz="1000" spc="-1" strike="noStrike">
                <a:latin typeface="Courier New"/>
              </a:rPr>
              <a:t>min = 1, max = 50, value = 30)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</a:t>
            </a:r>
            <a:r>
              <a:rPr b="0" lang="en-US" sz="1000" spc="-1" strike="noStrike">
                <a:latin typeface="Courier New"/>
              </a:rPr>
              <a:t>),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</a:t>
            </a:r>
            <a:r>
              <a:rPr b="0" lang="en-US" sz="1000" spc="-1" strike="noStrike">
                <a:latin typeface="Courier New"/>
              </a:rPr>
              <a:t>mainPanel(plotOutput("</a:t>
            </a:r>
            <a:r>
              <a:rPr b="0" lang="en-US" sz="1000" spc="-1" strike="noStrike">
                <a:highlight>
                  <a:srgbClr val="b4c7dc"/>
                </a:highlight>
                <a:latin typeface="Courier New"/>
              </a:rPr>
              <a:t>distPlot</a:t>
            </a:r>
            <a:r>
              <a:rPr b="0" lang="en-US" sz="1000" spc="-1" strike="noStrike">
                <a:latin typeface="Courier New"/>
              </a:rPr>
              <a:t>"))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</a:t>
            </a:r>
            <a:r>
              <a:rPr b="0" lang="en-US" sz="1000" spc="-1" strike="noStrike">
                <a:latin typeface="Courier New"/>
              </a:rPr>
              <a:t>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server &lt;- function(input, output)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</a:t>
            </a:r>
            <a:r>
              <a:rPr b="0" lang="en-US" sz="1000" spc="-1" strike="noStrike">
                <a:highlight>
                  <a:srgbClr val="b4c7dc"/>
                </a:highlight>
                <a:latin typeface="Courier New"/>
              </a:rPr>
              <a:t>output$distPlot</a:t>
            </a:r>
            <a:r>
              <a:rPr b="0" lang="en-US" sz="1000" spc="-1" strike="noStrike">
                <a:latin typeface="Courier New"/>
              </a:rPr>
              <a:t> &lt;- renderPlot({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</a:t>
            </a:r>
            <a:r>
              <a:rPr b="0" lang="en-US" sz="1000" spc="-1" strike="noStrike">
                <a:latin typeface="Courier New"/>
              </a:rPr>
              <a:t>x    &lt;- faithful[, 2]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</a:t>
            </a:r>
            <a:r>
              <a:rPr b="0" lang="en-US" sz="1000" spc="-1" strike="noStrike">
                <a:latin typeface="Courier New"/>
              </a:rPr>
              <a:t>bins &lt;- seq(min(x), max(x), length.out = </a:t>
            </a:r>
            <a:r>
              <a:rPr b="0" lang="en-US" sz="1000" spc="-1" strike="noStrike">
                <a:highlight>
                  <a:srgbClr val="ffff00"/>
                </a:highlight>
                <a:latin typeface="Courier New"/>
              </a:rPr>
              <a:t>input$bins</a:t>
            </a:r>
            <a:r>
              <a:rPr b="0" lang="en-US" sz="1000" spc="-1" strike="noStrike">
                <a:latin typeface="Courier New"/>
              </a:rPr>
              <a:t> + 1)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</a:t>
            </a:r>
            <a:r>
              <a:rPr b="0" lang="en-US" sz="1000" spc="-1" strike="noStrike">
                <a:latin typeface="Courier New"/>
              </a:rPr>
              <a:t>hist(x, breaks = bins, col = 'darkgray', border = 'white')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</a:t>
            </a:r>
            <a:r>
              <a:rPr b="0" lang="en-US" sz="1000" spc="-1" strike="noStrike">
                <a:latin typeface="Courier New"/>
              </a:rPr>
              <a:t>})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# Run the application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shinyApp(ui = ui, server = server)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3819600" y="5262480"/>
            <a:ext cx="4020480" cy="374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i="1" lang="en-US" sz="1000" spc="-1" strike="noStrike">
                <a:latin typeface="arial"/>
              </a:rPr>
              <a:t>*) Example taken from the shiny package via RStudio &gt; New project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95" name="TextShape 4"/>
          <p:cNvSpPr txBox="1"/>
          <p:nvPr/>
        </p:nvSpPr>
        <p:spPr>
          <a:xfrm>
            <a:off x="4297680" y="2236680"/>
            <a:ext cx="985320" cy="23220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txBody>
          <a:bodyPr lIns="90000" rIns="90000" tIns="45000" bIns="45000">
            <a:noAutofit/>
          </a:bodyPr>
          <a:p>
            <a:r>
              <a:rPr b="1" lang="en-US" sz="1000" spc="-1" strike="noStrike">
                <a:latin typeface="arial"/>
              </a:rPr>
              <a:t>input binding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96" name="Line 5"/>
          <p:cNvSpPr/>
          <p:nvPr/>
        </p:nvSpPr>
        <p:spPr>
          <a:xfrm flipH="1">
            <a:off x="3017520" y="2377440"/>
            <a:ext cx="128016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Line 6"/>
          <p:cNvSpPr/>
          <p:nvPr/>
        </p:nvSpPr>
        <p:spPr>
          <a:xfrm>
            <a:off x="4754880" y="2468880"/>
            <a:ext cx="0" cy="16459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TextShape 7"/>
          <p:cNvSpPr txBox="1"/>
          <p:nvPr/>
        </p:nvSpPr>
        <p:spPr>
          <a:xfrm>
            <a:off x="1209240" y="3200400"/>
            <a:ext cx="1070640" cy="232200"/>
          </a:xfrm>
          <a:prstGeom prst="rect">
            <a:avLst/>
          </a:prstGeom>
          <a:solidFill>
            <a:srgbClr val="b4c7dc"/>
          </a:solidFill>
          <a:ln>
            <a:solidFill>
              <a:srgbClr val="000000"/>
            </a:solidFill>
          </a:ln>
        </p:spPr>
        <p:txBody>
          <a:bodyPr lIns="90000" rIns="90000" tIns="45000" bIns="45000">
            <a:noAutofit/>
          </a:bodyPr>
          <a:p>
            <a:r>
              <a:rPr b="1" lang="en-US" sz="1000" spc="-1" strike="noStrike">
                <a:latin typeface="arial"/>
              </a:rPr>
              <a:t>output binding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99" name="Line 8"/>
          <p:cNvSpPr/>
          <p:nvPr/>
        </p:nvSpPr>
        <p:spPr>
          <a:xfrm flipV="1">
            <a:off x="2279880" y="3161520"/>
            <a:ext cx="618480" cy="1303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Line 9"/>
          <p:cNvSpPr/>
          <p:nvPr/>
        </p:nvSpPr>
        <p:spPr>
          <a:xfrm>
            <a:off x="1407600" y="3432600"/>
            <a:ext cx="4680" cy="3610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720000" y="225720"/>
            <a:ext cx="8855640" cy="803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333333"/>
                </a:solidFill>
                <a:latin typeface="arial"/>
              </a:rPr>
              <a:t>2) Shiny app with unhandled warning and error</a:t>
            </a:r>
            <a:endParaRPr b="1" lang="en-US" sz="28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584640" y="1097280"/>
            <a:ext cx="5084640" cy="30729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# File: app.R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000" spc="-1" strike="noStrike">
                <a:latin typeface="Courier New"/>
              </a:rPr>
              <a:t>[... unchanged code omitted...]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server &lt;- function(input, output)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</a:t>
            </a:r>
            <a:r>
              <a:rPr b="0" lang="en-US" sz="1000" spc="-1" strike="noStrike">
                <a:latin typeface="Courier New"/>
              </a:rPr>
              <a:t>output$distPlot</a:t>
            </a:r>
            <a:r>
              <a:rPr b="0" lang="en-US" sz="1000" spc="-1" strike="noStrike">
                <a:latin typeface="Courier New"/>
              </a:rPr>
              <a:t> &lt;- renderPlot({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</a:t>
            </a:r>
            <a:r>
              <a:rPr b="0" lang="en-US" sz="1000" spc="-1" strike="noStrike">
                <a:latin typeface="Courier New"/>
              </a:rPr>
              <a:t># generate bins based on input$bins from ui.R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</a:t>
            </a:r>
            <a:r>
              <a:rPr b="0" lang="en-US" sz="1000" spc="-1" strike="noStrike">
                <a:latin typeface="Courier New"/>
              </a:rPr>
              <a:t>x    &lt;- faithful[, 2]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</a:t>
            </a:r>
            <a:r>
              <a:rPr b="0" lang="en-US" sz="1000" spc="-1" strike="noStrike">
                <a:latin typeface="Courier New"/>
              </a:rPr>
              <a:t>bins &lt;- seq(min(x), max(x), length.out = </a:t>
            </a:r>
            <a:r>
              <a:rPr b="0" lang="en-US" sz="1000" spc="-1" strike="noStrike">
                <a:latin typeface="Courier New"/>
              </a:rPr>
              <a:t>input$bins</a:t>
            </a:r>
            <a:r>
              <a:rPr b="0" lang="en-US" sz="1000" spc="-1" strike="noStrike">
                <a:latin typeface="Courier New"/>
              </a:rPr>
              <a:t> + 1)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</a:t>
            </a:r>
            <a:r>
              <a:rPr b="0" lang="en-US" sz="1000" spc="-1" strike="noStrike">
                <a:latin typeface="Courier New"/>
              </a:rPr>
              <a:t># some fancy logic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</a:t>
            </a:r>
            <a:r>
              <a:rPr b="0" lang="en-US" sz="1000" spc="-1" strike="noStrike">
                <a:highlight>
                  <a:srgbClr val="ffff00"/>
                </a:highlight>
                <a:latin typeface="Courier New"/>
              </a:rPr>
              <a:t>source("script_with_error.R", local = TRUE)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</a:t>
            </a:r>
            <a:r>
              <a:rPr b="0" lang="en-US" sz="1000" spc="-1" strike="noStrike">
                <a:latin typeface="Courier New"/>
              </a:rPr>
              <a:t># draw the histogram with the specified number of bins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</a:t>
            </a:r>
            <a:r>
              <a:rPr b="0" lang="en-US" sz="1000" spc="-1" strike="noStrike">
                <a:latin typeface="Courier New"/>
              </a:rPr>
              <a:t>hist(x, breaks = bins, col = 'darkgray', </a:t>
            </a:r>
            <a:r>
              <a:rPr b="0" i="1" lang="en-US" sz="1000" spc="-1" strike="noStrike">
                <a:latin typeface="Courier New"/>
              </a:rPr>
              <a:t>[...]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</a:t>
            </a:r>
            <a:r>
              <a:rPr b="0" lang="en-US" sz="1000" spc="-1" strike="noStrike">
                <a:latin typeface="Courier New"/>
              </a:rPr>
              <a:t>})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5669280" y="1097280"/>
            <a:ext cx="3931920" cy="1554480"/>
          </a:xfrm>
          <a:prstGeom prst="rect">
            <a:avLst/>
          </a:prstGeom>
          <a:ln>
            <a:solidFill>
              <a:srgbClr val="3465a4"/>
            </a:solidFill>
          </a:ln>
        </p:spPr>
      </p:pic>
      <p:sp>
        <p:nvSpPr>
          <p:cNvPr id="104" name="TextShape 3"/>
          <p:cNvSpPr txBox="1"/>
          <p:nvPr/>
        </p:nvSpPr>
        <p:spPr>
          <a:xfrm>
            <a:off x="5669280" y="2651760"/>
            <a:ext cx="3931920" cy="25437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&gt; runApp()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Listening on http://127.0.0.1:5067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highlight>
                  <a:srgbClr val="b4c7dc"/>
                </a:highlight>
                <a:latin typeface="Courier New"/>
              </a:rPr>
              <a:t>Warning in log(-1) : NaNs produced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[1] NaN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highlight>
                  <a:srgbClr val="ffb66c"/>
                </a:highlight>
                <a:latin typeface="Courier New"/>
              </a:rPr>
              <a:t>Warning: Error in eval: Too many bins!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</a:t>
            </a:r>
            <a:r>
              <a:rPr b="0" lang="en-US" sz="1000" spc="-1" strike="noStrike">
                <a:latin typeface="Courier New"/>
              </a:rPr>
              <a:t>173: stop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</a:t>
            </a:r>
            <a:r>
              <a:rPr b="0" lang="en-US" sz="1000" spc="-1" strike="noStrike">
                <a:latin typeface="Courier New"/>
              </a:rPr>
              <a:t>168: renderPlot [</a:t>
            </a:r>
            <a:r>
              <a:rPr b="0" lang="en-US" sz="1000" spc="-1" strike="noStrike">
                <a:highlight>
                  <a:srgbClr val="ffff00"/>
                </a:highlight>
                <a:latin typeface="Courier New"/>
              </a:rPr>
              <a:t>app.R#40</a:t>
            </a:r>
            <a:r>
              <a:rPr b="0" lang="en-US" sz="1000" spc="-1" strike="noStrike">
                <a:latin typeface="Courier New"/>
              </a:rPr>
              <a:t>]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</a:t>
            </a:r>
            <a:r>
              <a:rPr b="0" lang="en-US" sz="1000" spc="-1" strike="noStrike">
                <a:latin typeface="Courier New"/>
              </a:rPr>
              <a:t>166: func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</a:t>
            </a:r>
            <a:r>
              <a:rPr b="0" lang="en-US" sz="1000" spc="-1" strike="noStrike">
                <a:latin typeface="Courier New"/>
              </a:rPr>
              <a:t>126: drawPlot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</a:t>
            </a:r>
            <a:r>
              <a:rPr b="0" lang="en-US" sz="1000" spc="-1" strike="noStrike">
                <a:latin typeface="Courier New"/>
              </a:rPr>
              <a:t>112: &lt;reactive:plotObj&gt;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</a:t>
            </a:r>
            <a:r>
              <a:rPr b="0" lang="en-US" sz="1000" spc="-1" strike="noStrike">
                <a:latin typeface="Courier New"/>
              </a:rPr>
              <a:t>96: drawReactive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</a:t>
            </a:r>
            <a:r>
              <a:rPr b="0" lang="en-US" sz="1000" spc="-1" strike="noStrike">
                <a:latin typeface="Courier New"/>
              </a:rPr>
              <a:t>83: renderFunc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</a:t>
            </a:r>
            <a:r>
              <a:rPr b="0" lang="en-US" sz="1000" spc="-1" strike="noStrike">
                <a:latin typeface="Courier New"/>
              </a:rPr>
              <a:t>82: output$distPlot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</a:t>
            </a:r>
            <a:r>
              <a:rPr b="0" lang="en-US" sz="1000" spc="-1" strike="noStrike">
                <a:latin typeface="Courier New"/>
              </a:rPr>
              <a:t>1: runApp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Note: Errors are shown as “warning” in Shiny!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05" name="TextShape 4"/>
          <p:cNvSpPr txBox="1"/>
          <p:nvPr/>
        </p:nvSpPr>
        <p:spPr>
          <a:xfrm>
            <a:off x="584640" y="4170240"/>
            <a:ext cx="5084640" cy="1025280"/>
          </a:xfrm>
          <a:prstGeom prst="rect">
            <a:avLst/>
          </a:prstGeom>
          <a:solidFill>
            <a:srgbClr val="eeeeee"/>
          </a:solidFill>
          <a:ln>
            <a:solidFill>
              <a:srgbClr val="000000"/>
            </a:solidFill>
          </a:ln>
        </p:spPr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# File: script_with_error.R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if (input$bins &gt; 40)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</a:t>
            </a:r>
            <a:r>
              <a:rPr b="0" lang="en-US" sz="1000" spc="-1" strike="noStrike">
                <a:highlight>
                  <a:srgbClr val="ffb66c"/>
                </a:highlight>
                <a:latin typeface="Courier New"/>
              </a:rPr>
              <a:t>stop("Too many bins!")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highlight>
                  <a:srgbClr val="dee6ef"/>
                </a:highlight>
                <a:latin typeface="Courier New"/>
              </a:rPr>
              <a:t>print(log(-1))</a:t>
            </a:r>
            <a:r>
              <a:rPr b="0" lang="en-US" sz="1000" spc="-1" strike="noStrike">
                <a:latin typeface="Courier New"/>
              </a:rPr>
              <a:t>  # just provoke a warning for demo purposes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720000" y="225720"/>
            <a:ext cx="8855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333333"/>
                </a:solidFill>
                <a:latin typeface="arial"/>
              </a:rPr>
              <a:t>Observations regarding unhandled conditions</a:t>
            </a:r>
            <a:r>
              <a:rPr b="1" lang="en-US" sz="2800" spc="-1" strike="noStrike" baseline="33000">
                <a:solidFill>
                  <a:srgbClr val="333333"/>
                </a:solidFill>
                <a:latin typeface="arial"/>
              </a:rPr>
              <a:t>*</a:t>
            </a:r>
            <a:endParaRPr b="1" lang="en-US" sz="28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720000" y="1620000"/>
            <a:ext cx="8640000" cy="328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Unhandled errors</a:t>
            </a:r>
            <a:endParaRPr b="0" lang="en-US" sz="1600" spc="-1" strike="noStrike">
              <a:solidFill>
                <a:srgbClr val="333333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Font typeface="StarSymbol"/>
              <a:buAutoNum type="arabicParenR"/>
            </a:pPr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stop the creation of the user interface (leaving an </a:t>
            </a:r>
            <a:r>
              <a:rPr b="1" lang="en-US" sz="1600" spc="-1" strike="noStrike">
                <a:solidFill>
                  <a:srgbClr val="333333"/>
                </a:solidFill>
                <a:latin typeface="arial"/>
              </a:rPr>
              <a:t>incomplete UI</a:t>
            </a:r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)</a:t>
            </a:r>
            <a:endParaRPr b="0" lang="en-US" sz="1600" spc="-1" strike="noStrike">
              <a:solidFill>
                <a:srgbClr val="333333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Font typeface="StarSymbol"/>
              <a:buAutoNum type="arabicParenR"/>
            </a:pPr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are catched and </a:t>
            </a:r>
            <a:r>
              <a:rPr b="1" lang="en-US" sz="1600" spc="-1" strike="noStrike">
                <a:solidFill>
                  <a:srgbClr val="333333"/>
                </a:solidFill>
                <a:latin typeface="arial"/>
              </a:rPr>
              <a:t>reported as “warning”</a:t>
            </a:r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 (to avoid crashing the complete shiny app)</a:t>
            </a:r>
            <a:endParaRPr b="0" lang="en-US" sz="1600" spc="-1" strike="noStrike">
              <a:solidFill>
                <a:srgbClr val="333333"/>
              </a:solidFill>
              <a:latin typeface="arial"/>
            </a:endParaRPr>
          </a:p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  <a:p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Unhandled conditions</a:t>
            </a:r>
            <a:r>
              <a:rPr b="0" lang="en-US" sz="1600" spc="-1" strike="noStrike" baseline="33000">
                <a:solidFill>
                  <a:srgbClr val="333333"/>
                </a:solidFill>
                <a:latin typeface="arial"/>
              </a:rPr>
              <a:t>*</a:t>
            </a:r>
            <a:endParaRPr b="0" lang="en-US" sz="1600" spc="-1" strike="noStrike">
              <a:solidFill>
                <a:srgbClr val="333333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Font typeface="StarSymbol"/>
              <a:buAutoNum type="arabicParenR"/>
            </a:pPr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do </a:t>
            </a:r>
            <a:r>
              <a:rPr b="1" lang="en-US" sz="1600" spc="-1" strike="noStrike">
                <a:solidFill>
                  <a:srgbClr val="333333"/>
                </a:solidFill>
                <a:latin typeface="arial"/>
              </a:rPr>
              <a:t>almost never show the real line of code</a:t>
            </a:r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 that produced the error</a:t>
            </a:r>
            <a:endParaRPr b="0" lang="en-US" sz="1600" spc="-1" strike="noStrike">
              <a:solidFill>
                <a:srgbClr val="333333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Font typeface="StarSymbol"/>
              <a:buAutoNum type="arabicParenR"/>
            </a:pPr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do not show the data (variables) that cause the unexpected condition</a:t>
            </a:r>
            <a:endParaRPr b="0" lang="en-US" sz="1600" spc="-1" strike="noStrike">
              <a:solidFill>
                <a:srgbClr val="333333"/>
              </a:solidFill>
              <a:latin typeface="arial"/>
            </a:endParaRPr>
          </a:p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  <a:p>
            <a:r>
              <a:rPr b="1" lang="en-US" sz="1600" spc="-1" strike="noStrike">
                <a:solidFill>
                  <a:srgbClr val="5983b0"/>
                </a:solidFill>
                <a:latin typeface="arial"/>
              </a:rPr>
              <a:t>It is not easy to reproduce and analyze a bug to fix it!</a:t>
            </a:r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108" name="TextShape 3"/>
          <p:cNvSpPr txBox="1"/>
          <p:nvPr/>
        </p:nvSpPr>
        <p:spPr>
          <a:xfrm>
            <a:off x="623520" y="5262840"/>
            <a:ext cx="8337600" cy="315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i="1" lang="en-US" sz="1000" spc="-1" strike="noStrike">
                <a:latin typeface="arial"/>
              </a:rPr>
              <a:t>*) “condition” is the general R term for errors, warnings, messages and other “exceptions” that are derived from the R super class </a:t>
            </a:r>
            <a:r>
              <a:rPr b="0" i="1" lang="en-US" sz="1000" spc="-1" strike="noStrike">
                <a:latin typeface="Courier New"/>
              </a:rPr>
              <a:t>condition</a:t>
            </a:r>
            <a:r>
              <a:rPr b="0" i="1" lang="en-US" sz="1000" spc="-1" strike="noStrike">
                <a:latin typeface="arial"/>
              </a:rPr>
              <a:t> 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720000" y="225720"/>
            <a:ext cx="8855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333333"/>
                </a:solidFill>
                <a:latin typeface="arial"/>
              </a:rPr>
              <a:t>Approaches to hunt bugs</a:t>
            </a:r>
            <a:endParaRPr b="1" lang="en-US" sz="28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720000" y="1371600"/>
            <a:ext cx="8972640" cy="3931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060"/>
              </a:spcAft>
              <a:buClr>
                <a:srgbClr val="ef2929"/>
              </a:buClr>
              <a:buFont typeface="StarSymbol"/>
              <a:buAutoNum type="arabicParenR"/>
            </a:pPr>
            <a:r>
              <a:rPr b="1" lang="en-US" sz="1600" spc="-1" strike="noStrike">
                <a:solidFill>
                  <a:srgbClr val="333333"/>
                </a:solidFill>
                <a:latin typeface="arial"/>
              </a:rPr>
              <a:t>Logging (“tracing”, “auditing”)</a:t>
            </a:r>
            <a:endParaRPr b="0" lang="en-US" sz="1600" spc="-1" strike="noStrike">
              <a:solidFill>
                <a:srgbClr val="333333"/>
              </a:solidFill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ef2929"/>
              </a:buClr>
              <a:buFont typeface="Wingdings" charset="2"/>
              <a:buChar char=""/>
            </a:pPr>
            <a:r>
              <a:rPr b="1" lang="en-US" sz="1600" spc="-1" strike="noStrike">
                <a:solidFill>
                  <a:srgbClr val="333333"/>
                </a:solidFill>
                <a:latin typeface="arial"/>
              </a:rPr>
              <a:t>print</a:t>
            </a:r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 info about the current operation (code location + relevant data)</a:t>
            </a:r>
            <a:br/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 </a:t>
            </a:r>
            <a:endParaRPr b="0" lang="en-US" sz="1600" spc="-1" strike="noStrike">
              <a:solidFill>
                <a:srgbClr val="333333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Font typeface="StarSymbol"/>
              <a:buAutoNum type="arabicParenR"/>
            </a:pPr>
            <a:r>
              <a:rPr b="1" lang="en-US" sz="1600" spc="-1" strike="noStrike">
                <a:solidFill>
                  <a:srgbClr val="333333"/>
                </a:solidFill>
                <a:latin typeface="arial"/>
              </a:rPr>
              <a:t>Interactive debugging</a:t>
            </a:r>
            <a:endParaRPr b="0" lang="en-US" sz="1600" spc="-1" strike="noStrike">
              <a:solidFill>
                <a:srgbClr val="333333"/>
              </a:solidFill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ef2929"/>
              </a:buClr>
              <a:buFont typeface="Wingdings" charset="2"/>
              <a:buChar char=""/>
            </a:pPr>
            <a:r>
              <a:rPr b="1" lang="en-US" sz="1600" spc="-1" strike="noStrike">
                <a:solidFill>
                  <a:srgbClr val="333333"/>
                </a:solidFill>
                <a:latin typeface="arial"/>
              </a:rPr>
              <a:t>halt</a:t>
            </a:r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 the code execution at chosen code locations</a:t>
            </a:r>
            <a:endParaRPr b="0" lang="en-US" sz="1600" spc="-1" strike="noStrike">
              <a:solidFill>
                <a:srgbClr val="333333"/>
              </a:solidFill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ef2929"/>
              </a:buClr>
              <a:buFont typeface="Wingdings" charset="2"/>
              <a:buChar char=""/>
            </a:pPr>
            <a:r>
              <a:rPr b="1" lang="en-US" sz="1600" spc="-1" strike="noStrike">
                <a:solidFill>
                  <a:srgbClr val="333333"/>
                </a:solidFill>
                <a:latin typeface="arial"/>
              </a:rPr>
              <a:t>inspect</a:t>
            </a:r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 the current state of variables</a:t>
            </a:r>
            <a:endParaRPr b="0" lang="en-US" sz="1600" spc="-1" strike="noStrike">
              <a:solidFill>
                <a:srgbClr val="333333"/>
              </a:solidFill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ef2929"/>
              </a:buClr>
              <a:buFont typeface="Wingdings" charset="2"/>
              <a:buChar char=""/>
            </a:pPr>
            <a:r>
              <a:rPr b="1" lang="en-US" sz="1600" spc="-1" strike="noStrike">
                <a:solidFill>
                  <a:srgbClr val="333333"/>
                </a:solidFill>
                <a:latin typeface="arial"/>
              </a:rPr>
              <a:t>execute</a:t>
            </a:r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 code (blocks) step-by-step</a:t>
            </a:r>
            <a:br/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 </a:t>
            </a:r>
            <a:endParaRPr b="0" lang="en-US" sz="1600" spc="-1" strike="noStrike">
              <a:solidFill>
                <a:srgbClr val="333333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Font typeface="StarSymbol"/>
              <a:buAutoNum type="arabicParenR"/>
            </a:pPr>
            <a:r>
              <a:rPr b="1" lang="en-US" sz="1600" spc="-1" strike="noStrike">
                <a:solidFill>
                  <a:srgbClr val="333333"/>
                </a:solidFill>
                <a:latin typeface="arial"/>
              </a:rPr>
              <a:t>Post-mortem analysis</a:t>
            </a:r>
            <a:endParaRPr b="0" lang="en-US" sz="1600" spc="-1" strike="noStrike">
              <a:solidFill>
                <a:srgbClr val="333333"/>
              </a:solidFill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ef2929"/>
              </a:buClr>
              <a:buFont typeface="Wingdings" charset="2"/>
              <a:buChar char=""/>
            </a:pPr>
            <a:r>
              <a:rPr b="1" lang="en-US" sz="1600" spc="-1" strike="noStrike">
                <a:solidFill>
                  <a:srgbClr val="333333"/>
                </a:solidFill>
                <a:latin typeface="arial"/>
              </a:rPr>
              <a:t>create a memory dump</a:t>
            </a:r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 file of all objects</a:t>
            </a:r>
            <a:br/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incl. the call stack when an error occurs</a:t>
            </a:r>
            <a:endParaRPr b="0" lang="en-US" sz="1600" spc="-1" strike="noStrike">
              <a:solidFill>
                <a:srgbClr val="333333"/>
              </a:solidFill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ef2929"/>
              </a:buClr>
              <a:buFont typeface="Wingdings" charset="2"/>
              <a:buChar char=""/>
            </a:pPr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inspect the objects along the call stack</a:t>
            </a:r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5685840" y="3092760"/>
            <a:ext cx="4098240" cy="2103120"/>
          </a:xfrm>
          <a:prstGeom prst="rect">
            <a:avLst/>
          </a:prstGeom>
          <a:ln>
            <a:solidFill>
              <a:srgbClr val="3465a4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720000" y="225720"/>
            <a:ext cx="9155520" cy="803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333333"/>
                </a:solidFill>
                <a:latin typeface="arial"/>
              </a:rPr>
              <a:t>3) Shiny app with logging and unhandled conditions</a:t>
            </a:r>
            <a:endParaRPr b="1" lang="en-US" sz="28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584640" y="1097280"/>
            <a:ext cx="5084640" cy="30729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# File: app.R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000" spc="-1" strike="noStrike">
                <a:latin typeface="Courier New"/>
              </a:rPr>
              <a:t>[... unchanged code omitted...]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server &lt;- function(input, output)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</a:t>
            </a:r>
            <a:r>
              <a:rPr b="0" lang="en-US" sz="1000" spc="-1" strike="noStrike">
                <a:highlight>
                  <a:srgbClr val="ffff00"/>
                </a:highlight>
                <a:latin typeface="Courier New"/>
              </a:rPr>
              <a:t>library(futile.logger)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</a:t>
            </a:r>
            <a:r>
              <a:rPr b="0" lang="en-US" sz="1000" spc="-1" strike="noStrike">
                <a:latin typeface="Courier New"/>
              </a:rPr>
              <a:t>output$distPlot</a:t>
            </a:r>
            <a:r>
              <a:rPr b="0" lang="en-US" sz="1000" spc="-1" strike="noStrike">
                <a:latin typeface="Courier New"/>
              </a:rPr>
              <a:t> &lt;- renderPlot({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</a:t>
            </a:r>
            <a:r>
              <a:rPr b="0" lang="en-US" sz="1000" spc="-1" strike="noStrike">
                <a:highlight>
                  <a:srgbClr val="ffff00"/>
                </a:highlight>
                <a:latin typeface="Courier New"/>
              </a:rPr>
              <a:t>flog.info("Begin of renderPlot (bins=%i)", input$bins)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</a:t>
            </a:r>
            <a:r>
              <a:rPr b="0" lang="en-US" sz="1000" spc="-1" strike="noStrike">
                <a:latin typeface="Courier New"/>
              </a:rPr>
              <a:t># generate bins based on input$bins from ui.R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</a:t>
            </a:r>
            <a:r>
              <a:rPr b="0" lang="en-US" sz="1000" spc="-1" strike="noStrike">
                <a:latin typeface="Courier New"/>
              </a:rPr>
              <a:t>x    &lt;- faithful[, 2]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</a:t>
            </a:r>
            <a:r>
              <a:rPr b="0" lang="en-US" sz="1000" spc="-1" strike="noStrike">
                <a:latin typeface="Courier New"/>
              </a:rPr>
              <a:t>bins &lt;- seq(min(x), max(x), length.out = </a:t>
            </a:r>
            <a:r>
              <a:rPr b="0" lang="en-US" sz="1000" spc="-1" strike="noStrike">
                <a:latin typeface="Courier New"/>
              </a:rPr>
              <a:t>input$bins</a:t>
            </a:r>
            <a:r>
              <a:rPr b="0" lang="en-US" sz="1000" spc="-1" strike="noStrike">
                <a:latin typeface="Courier New"/>
              </a:rPr>
              <a:t> + 1)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</a:t>
            </a:r>
            <a:r>
              <a:rPr b="0" lang="en-US" sz="1000" spc="-1" strike="noStrike">
                <a:latin typeface="Courier New"/>
              </a:rPr>
              <a:t># some fancy logic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</a:t>
            </a:r>
            <a:r>
              <a:rPr b="0" lang="en-US" sz="1000" spc="-1" strike="noStrike">
                <a:latin typeface="Courier New"/>
              </a:rPr>
              <a:t> </a:t>
            </a:r>
            <a:r>
              <a:rPr b="0" lang="en-US" sz="1000" spc="-1" strike="noStrike">
                <a:latin typeface="Courier New"/>
              </a:rPr>
              <a:t>source("script_with_error.R", local = TRUE)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</a:t>
            </a:r>
            <a:r>
              <a:rPr b="0" lang="en-US" sz="1000" spc="-1" strike="noStrike">
                <a:latin typeface="Courier New"/>
              </a:rPr>
              <a:t># draw the histogram with the specified number of bins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</a:t>
            </a:r>
            <a:r>
              <a:rPr b="0" lang="en-US" sz="1000" spc="-1" strike="noStrike">
                <a:latin typeface="Courier New"/>
              </a:rPr>
              <a:t>hist(x, breaks = bins, col = 'darkgray', </a:t>
            </a:r>
            <a:r>
              <a:rPr b="0" i="1" lang="en-US" sz="1000" spc="-1" strike="noStrike">
                <a:latin typeface="Courier New"/>
              </a:rPr>
              <a:t>[...]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</a:t>
            </a:r>
            <a:r>
              <a:rPr b="0" lang="en-US" sz="1000" spc="-1" strike="noStrike">
                <a:highlight>
                  <a:srgbClr val="ffff00"/>
                </a:highlight>
                <a:latin typeface="Courier New"/>
              </a:rPr>
              <a:t>flog.info("End of renderPlot")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</a:t>
            </a:r>
            <a:r>
              <a:rPr b="0" lang="en-US" sz="1000" spc="-1" strike="noStrike">
                <a:latin typeface="Courier New"/>
              </a:rPr>
              <a:t>})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5669280" y="1097280"/>
            <a:ext cx="3931920" cy="1554480"/>
          </a:xfrm>
          <a:prstGeom prst="rect">
            <a:avLst/>
          </a:prstGeom>
          <a:ln>
            <a:solidFill>
              <a:srgbClr val="3465a4"/>
            </a:solidFill>
          </a:ln>
        </p:spPr>
      </p:pic>
      <p:sp>
        <p:nvSpPr>
          <p:cNvPr id="115" name="TextShape 3"/>
          <p:cNvSpPr txBox="1"/>
          <p:nvPr/>
        </p:nvSpPr>
        <p:spPr>
          <a:xfrm>
            <a:off x="5669280" y="2651760"/>
            <a:ext cx="3931920" cy="25437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&gt; shiny::runApp()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INFO [2023-02-14 01:02:54] Begin of renderPlot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                           </a:t>
            </a:r>
            <a:r>
              <a:rPr b="1" lang="en-US" sz="1000" spc="-1" strike="noStrike">
                <a:latin typeface="Courier New"/>
              </a:rPr>
              <a:t>(bins=30)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Warning in log(-1) : NaNs produced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[1] NaN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INFO [2023-02-14 01:02:54] End of renderPlot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INFO [2023-02-14 01:04:05] Begin of renderPlot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                           </a:t>
            </a:r>
            <a:r>
              <a:rPr b="1" lang="en-US" sz="1000" spc="-1" strike="noStrike">
                <a:latin typeface="Courier New"/>
              </a:rPr>
              <a:t>(bins=43)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Warning: Error in eval: Too many bins!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  </a:t>
            </a:r>
            <a:r>
              <a:rPr b="1" lang="en-US" sz="1000" spc="-1" strike="noStrike">
                <a:latin typeface="Courier New"/>
              </a:rPr>
              <a:t>173: stop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  </a:t>
            </a:r>
            <a:r>
              <a:rPr b="1" lang="en-US" sz="1000" spc="-1" strike="noStrike">
                <a:latin typeface="Courier New"/>
              </a:rPr>
              <a:t>168: renderPlot [app.R#60]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  </a:t>
            </a:r>
            <a:r>
              <a:rPr b="1" lang="en-US" sz="1000" spc="-1" strike="noStrike">
                <a:latin typeface="Courier New"/>
              </a:rPr>
              <a:t>126: drawPlot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  </a:t>
            </a:r>
            <a:r>
              <a:rPr b="1" lang="en-US" sz="1000" spc="-1" strike="noStrike">
                <a:latin typeface="Courier New"/>
              </a:rPr>
              <a:t>112: &lt;reactive:plotObj&gt;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   </a:t>
            </a:r>
            <a:r>
              <a:rPr b="1" lang="en-US" sz="1000" spc="-1" strike="noStrike">
                <a:latin typeface="Courier New"/>
              </a:rPr>
              <a:t>96: drawReactive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   </a:t>
            </a:r>
            <a:r>
              <a:rPr b="1" lang="en-US" sz="1000" spc="-1" strike="noStrike">
                <a:latin typeface="Courier New"/>
              </a:rPr>
              <a:t>83: renderFunc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   </a:t>
            </a:r>
            <a:r>
              <a:rPr b="1" lang="en-US" sz="1000" spc="-1" strike="noStrike">
                <a:latin typeface="Courier New"/>
              </a:rPr>
              <a:t>82: output$distPlot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    </a:t>
            </a:r>
            <a:r>
              <a:rPr b="1" lang="en-US" sz="1000" spc="-1" strike="noStrike">
                <a:latin typeface="Courier New"/>
              </a:rPr>
              <a:t>1: shiny::runApp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16" name="TextShape 4"/>
          <p:cNvSpPr txBox="1"/>
          <p:nvPr/>
        </p:nvSpPr>
        <p:spPr>
          <a:xfrm>
            <a:off x="584640" y="4170240"/>
            <a:ext cx="5084640" cy="1025280"/>
          </a:xfrm>
          <a:prstGeom prst="rect">
            <a:avLst/>
          </a:prstGeom>
          <a:solidFill>
            <a:srgbClr val="eeeeee"/>
          </a:solidFill>
          <a:ln>
            <a:solidFill>
              <a:srgbClr val="000000"/>
            </a:solidFill>
          </a:ln>
        </p:spPr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# File: script_with_error.R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if (input$bins &gt; 40)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</a:t>
            </a:r>
            <a:r>
              <a:rPr b="0" lang="en-US" sz="1000" spc="-1" strike="noStrike">
                <a:highlight>
                  <a:srgbClr val="ffb66c"/>
                </a:highlight>
                <a:latin typeface="Courier New"/>
              </a:rPr>
              <a:t>stop("Too many bins!")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highlight>
                  <a:srgbClr val="dee6ef"/>
                </a:highlight>
                <a:latin typeface="Courier New"/>
              </a:rPr>
              <a:t>print(log(-1))</a:t>
            </a:r>
            <a:r>
              <a:rPr b="0" lang="en-US" sz="1000" spc="-1" strike="noStrike">
                <a:latin typeface="Courier New"/>
              </a:rPr>
              <a:t>  # just provoke a warning for demo purposes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2023-02-13T17:43:03Z</dcterms:created>
  <dc:creator/>
  <dc:description/>
  <dc:language>en-US</dc:language>
  <cp:lastModifiedBy/>
  <dcterms:modified xsi:type="dcterms:W3CDTF">2023-02-24T12:35:28Z</dcterms:modified>
  <cp:revision>102</cp:revision>
  <dc:subject/>
  <dc:title>Impress</dc:title>
</cp:coreProperties>
</file>