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000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410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24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000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6410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2440" y="3337920"/>
            <a:ext cx="27817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7280" y="333792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3337920"/>
            <a:ext cx="864000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2754000"/>
            <a:ext cx="8568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Click to </a:t>
            </a:r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edit the </a:t>
            </a:r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title text </a:t>
            </a:r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format</a:t>
            </a:r>
            <a:endParaRPr b="1" lang="en-US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3931920"/>
            <a:ext cx="8568000" cy="11887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Click to edit the outline text format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Second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Fifth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Sixth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Seventh Outline Level</a:t>
            </a:r>
            <a:endParaRPr b="0" lang="en-US" sz="1800" spc="-1" strike="noStrike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303520"/>
            <a:ext cx="2348280" cy="25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303520"/>
            <a:ext cx="3195000" cy="25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2916000"/>
            <a:ext cx="504000" cy="810000"/>
          </a:xfrm>
          <a:prstGeom prst="rect">
            <a:avLst/>
          </a:prstGeom>
          <a:solidFill>
            <a:srgbClr val="5b277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Click to edit </a:t>
            </a:r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the title text </a:t>
            </a:r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format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4000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303520"/>
            <a:ext cx="2348280" cy="25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000" spc="-1" strike="noStrike">
                <a:latin typeface="arial"/>
              </a:rPr>
              <a:t>&lt;date/time&gt;</a:t>
            </a:r>
            <a:endParaRPr b="0" lang="en-US" sz="1000" spc="-1" strike="noStrike">
              <a:latin typeface="Noto San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7360" y="5303520"/>
            <a:ext cx="2099520" cy="252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A192EB9-EECB-4DDA-96F8-5E7A299C7FBD}" type="slidenum">
              <a:rPr b="0" lang="en-US" sz="1000" spc="-1" strike="noStrike">
                <a:latin typeface="arial"/>
              </a:rPr>
              <a:t>&lt;number&gt;</a:t>
            </a:fld>
            <a:r>
              <a:rPr b="0" lang="en-US" sz="1000" spc="-1" strike="noStrike">
                <a:latin typeface="arial"/>
              </a:rPr>
              <a:t> / </a:t>
            </a:r>
            <a:fld id="{85F992C3-D523-41BE-A940-B14537481EB3}" type="slidecount">
              <a:rPr b="0" lang="en-US" sz="1000" spc="-1" strike="noStrike">
                <a:latin typeface="arial"/>
              </a:rPr>
              <a:t>20</a:t>
            </a:fld>
            <a:endParaRPr b="0" lang="en-US" sz="1000" spc="-1" strike="noStrike">
              <a:latin typeface="Noto Sans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0" y="216000"/>
            <a:ext cx="504000" cy="810000"/>
          </a:xfrm>
          <a:prstGeom prst="rect">
            <a:avLst/>
          </a:prstGeom>
          <a:solidFill>
            <a:srgbClr val="3465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ryoda/R_shiny_post_mortem_analysis_training" TargetMode="External"/><Relationship Id="rId2" Type="http://schemas.openxmlformats.org/officeDocument/2006/relationships/hyperlink" Target="https://github.com/aryoda/tryCatchLog" TargetMode="External"/><Relationship Id="rId3" Type="http://schemas.openxmlformats.org/officeDocument/2006/relationships/hyperlink" Target="https://debruine.github.io/shinyintro" TargetMode="External"/><Relationship Id="rId4" Type="http://schemas.openxmlformats.org/officeDocument/2006/relationships/hyperlink" Target="https://shiny.rstudio.com/articles/debugging.html" TargetMode="External"/><Relationship Id="rId5" Type="http://schemas.openxmlformats.org/officeDocument/2006/relationships/hyperlink" Target="https://shiny.rstudio.com/reference/shiny/latest/shinyoptions" TargetMode="External"/><Relationship Id="rId6" Type="http://schemas.openxmlformats.org/officeDocument/2006/relationships/hyperlink" Target="https://stackoverflow.com/questions/31920286/effectively-debugging-shiny-apps" TargetMode="External"/><Relationship Id="rId7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92000" y="2670840"/>
            <a:ext cx="8568000" cy="124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R Shiny: </a:t>
            </a:r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Bug </a:t>
            </a:r>
            <a:r>
              <a:rPr b="1" lang="en-US" sz="3600" spc="-1" strike="noStrike">
                <a:solidFill>
                  <a:srgbClr val="333333"/>
                </a:solidFill>
                <a:latin typeface="arial"/>
              </a:rPr>
              <a:t>hunting</a:t>
            </a:r>
            <a:endParaRPr b="1" lang="en-US" sz="36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792000" y="3749040"/>
            <a:ext cx="8169120" cy="166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Logging, error </a:t>
            </a:r>
            <a:r>
              <a:rPr b="0" lang="en-US" sz="2400" spc="-1" strike="noStrike">
                <a:latin typeface="arial"/>
              </a:rPr>
              <a:t>handling and </a:t>
            </a:r>
            <a:r>
              <a:rPr b="0" lang="en-US" sz="2400" spc="-1" strike="noStrike">
                <a:latin typeface="arial"/>
              </a:rPr>
              <a:t>post-mortem </a:t>
            </a:r>
            <a:r>
              <a:rPr b="0" lang="en-US" sz="2400" spc="-1" strike="noStrike">
                <a:latin typeface="arial"/>
              </a:rPr>
              <a:t>analysis</a:t>
            </a:r>
            <a:endParaRPr b="0" lang="en-US" sz="2400" spc="-1" strike="noStrike">
              <a:latin typeface="Noto Sans"/>
            </a:endParaRPr>
          </a:p>
          <a:p>
            <a:endParaRPr b="0" lang="en-US" sz="2400" spc="-1" strike="noStrike">
              <a:latin typeface="Noto Sans"/>
            </a:endParaRPr>
          </a:p>
          <a:p>
            <a:r>
              <a:rPr b="0" lang="en-US" sz="1600" spc="-1" strike="noStrike">
                <a:latin typeface="arial"/>
              </a:rPr>
              <a:t>Feb 13, 2023 by J. A.</a:t>
            </a:r>
            <a:endParaRPr b="0" lang="en-US" sz="1600" spc="-1" strike="noStrike">
              <a:latin typeface="Noto Sans"/>
            </a:endParaRPr>
          </a:p>
          <a:p>
            <a:endParaRPr b="0" lang="en-US" sz="1600" spc="-1" strike="noStrike">
              <a:latin typeface="Noto Sans"/>
            </a:endParaRPr>
          </a:p>
          <a:p>
            <a:r>
              <a:rPr b="0" lang="en-US" sz="1600" spc="-1" strike="noStrike">
                <a:latin typeface="arial"/>
              </a:rPr>
              <a:t>License: GPL3 </a:t>
            </a:r>
            <a:r>
              <a:rPr b="0" lang="en-US" sz="1600" spc="-1" strike="noStrike">
                <a:latin typeface="arial"/>
              </a:rPr>
              <a:t>(https://www.gnu.org/lic</a:t>
            </a:r>
            <a:r>
              <a:rPr b="0" lang="en-US" sz="1600" spc="-1" strike="noStrike">
                <a:latin typeface="arial"/>
              </a:rPr>
              <a:t>enses/gpl-3.0.en.html)</a:t>
            </a:r>
            <a:endParaRPr b="0" lang="en-US" sz="1600" spc="-1" strike="noStrike">
              <a:latin typeface="Noto Sans"/>
            </a:endParaRPr>
          </a:p>
          <a:p>
            <a:pPr algn="r"/>
            <a:endParaRPr b="0" lang="en-US" sz="1600" spc="-1" strike="noStrike">
              <a:latin typeface="Noto Sans"/>
            </a:endParaRPr>
          </a:p>
          <a:p>
            <a:r>
              <a:rPr b="0" lang="en-US" sz="1000" spc="-1" strike="noStrike">
                <a:latin typeface="arial"/>
              </a:rPr>
              <a:t>Source and author see: </a:t>
            </a:r>
            <a:r>
              <a:rPr b="0" lang="en-US" sz="1000" spc="-1" strike="noStrike">
                <a:latin typeface="arial"/>
              </a:rPr>
              <a:t>https://github.com/aryoda/R_shiny_po</a:t>
            </a:r>
            <a:r>
              <a:rPr b="0" lang="en-US" sz="1000" spc="-1" strike="noStrike">
                <a:latin typeface="arial"/>
              </a:rPr>
              <a:t>st_mortem_analysis_training</a:t>
            </a:r>
            <a:endParaRPr b="0" lang="en-US" sz="1000" spc="-1" strike="noStrike">
              <a:latin typeface="Noto Sans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489160" y="4699440"/>
            <a:ext cx="1294920" cy="64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5) Shiny app with tryCatch handler to print call stack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84640" y="1097280"/>
            <a:ext cx="5084640" cy="1920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584640" y="3017520"/>
            <a:ext cx="5084640" cy="21780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script_with_error_and_tryCatch_and_callstack.R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tryCatch</a:t>
            </a:r>
            <a:r>
              <a:rPr b="0" lang="en-US" sz="1000" spc="-1" strike="noStrike">
                <a:latin typeface="Courier New"/>
              </a:rPr>
              <a:t>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, error = function(e)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stack.trace &lt;- paste(as.character(limitedLabels(tail(sys.calls(), 100))), collapse = "\n")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cat("Error occured: ", e$message, "\n")  # error message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cat(stack.trace, "\n")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23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occured:  Too many bins!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domain$wrapSync(expr)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withCallingHandlers(expr, error = doCaptureStack)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app.R#60: source("script_with_error_and_tryCatch...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script_with_error_and_tryCatch_and_callstack.R#1:</a:t>
            </a:r>
            <a:r>
              <a:rPr b="1" lang="en-US" sz="1000" spc="-1" strike="noStrike">
                <a:latin typeface="Courier New"/>
              </a:rPr>
              <a:t> tryCatch({ if (input$bins &gt; 40) {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6) Shiny app with tryCatchLog handler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84640" y="1097280"/>
            <a:ext cx="5084640" cy="1920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584640" y="3017520"/>
            <a:ext cx="5084640" cy="21780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script_with_error_and_tryLog.R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options(keep.source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28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73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[2023-02-14 02:22:24]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Compact call stack: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2 app.R#57: </a:t>
            </a:r>
            <a:r>
              <a:rPr b="1" lang="en-US" sz="1000" spc="-1" strike="noStrike">
                <a:latin typeface="Courier New"/>
              </a:rPr>
              <a:t>source("script_with_error_and_tryLog.R"...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3 script_with_error_and_tryLog.R#9: 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4 tryLog.R#57: tryCatchLog(expr = 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5 tryCatchLog.R#476: tryCatch(...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6 tryCatchLog.R#476: withCallingHandlers(expr,...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7 script_with_error_and_tryLog.R#12: 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7) Intro into dumps and post-mortem debugging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function(z)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if(z &gt; 4)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(f(2),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write.error.dump.file = T</a:t>
            </a:r>
            <a:r>
              <a:rPr b="0" lang="en-US" sz="1000" spc="-1" strike="noStrike">
                <a:latin typeface="Courier New"/>
              </a:rPr>
              <a:t>, [...]</a:t>
            </a: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debugger()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b66c"/>
                </a:highlight>
                <a:latin typeface="Courier New"/>
              </a:rPr>
              <a:t>Message:  z is too big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1: source("dump_frames_intro.R")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2: withVisible(eval(ei, envir))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3: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5: dump_frames_intro.R#25: tryLog(f(2),</a:t>
            </a:r>
            <a:r>
              <a:rPr b="1" lang="en-US" sz="1000" spc="-1" strike="noStrike">
                <a:latin typeface="Courier New"/>
              </a:rPr>
              <a:t>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6: tryLog.R#57: tryCatchLog(expr = 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7: tryCatchLog.R#476: tryCatch(withCallingHandlers(expr,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8: tryCatchList(expr, classes, parentenv, handlers)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9: tryCatchOne(expr, names, parentenv, handlers[[1]])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10: doTryCatch(return(expr), name, parentenv, handler)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11: tryCatchLog.R#476: withCallingHandlers(expr,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12: tryLog.R#57: f(2)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16: .handleSimpleError(function (c)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write.to.log &lt;- TRUE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log.as.severity &lt;- NA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config.check.result &lt;- is.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17: h(simpleError(msg, call))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Selection: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Post-mortem debugging: Inspect variables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function(z)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if(z &gt; 4)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tryLog(f(2), write.error.dump.file = T, [...])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"f"  "ff"  "fff"  "last.dump" "x.global"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 &lt;- 22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x.global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22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dee6ef"/>
                </a:highlight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5: dump_frames_intro.R#25: tryLog(f(2),</a:t>
            </a:r>
            <a:r>
              <a:rPr b="1" lang="en-US" sz="1000" spc="-1" strike="noStrike">
                <a:latin typeface="Courier New"/>
              </a:rPr>
              <a:t>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Selection: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7955280" y="1097280"/>
            <a:ext cx="1988280" cy="54864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use the </a:t>
            </a:r>
            <a:r>
              <a:rPr b="1" lang="en-US" sz="1000" spc="-1" strike="noStrike">
                <a:highlight>
                  <a:srgbClr val="dee6ef"/>
                </a:highlight>
                <a:latin typeface="arial"/>
              </a:rPr>
              <a:t>parent call number</a:t>
            </a:r>
            <a:r>
              <a:rPr b="1" lang="en-US" sz="1000" spc="-1" strike="noStrike">
                <a:latin typeface="arial"/>
              </a:rPr>
              <a:t> (!)</a:t>
            </a:r>
            <a:br/>
            <a:r>
              <a:rPr b="1" lang="en-US" sz="1000" spc="-1" strike="noStrike">
                <a:latin typeface="arial"/>
              </a:rPr>
              <a:t>to look into variables visible</a:t>
            </a:r>
            <a:br/>
            <a:r>
              <a:rPr b="1" lang="en-US" sz="1000" spc="-1" strike="noStrike">
                <a:latin typeface="arial"/>
              </a:rPr>
              <a:t>at the call code location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8" name="TextShape 6"/>
          <p:cNvSpPr txBox="1"/>
          <p:nvPr/>
        </p:nvSpPr>
        <p:spPr>
          <a:xfrm>
            <a:off x="7955280" y="173736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list directly visible variables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9" name="TextShape 7"/>
          <p:cNvSpPr txBox="1"/>
          <p:nvPr/>
        </p:nvSpPr>
        <p:spPr>
          <a:xfrm>
            <a:off x="7955280" y="214524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show the value of a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TextShape 8"/>
          <p:cNvSpPr txBox="1"/>
          <p:nvPr/>
        </p:nvSpPr>
        <p:spPr>
          <a:xfrm>
            <a:off x="7955280" y="2455560"/>
            <a:ext cx="200052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change the value of a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TextShape 9"/>
          <p:cNvSpPr txBox="1"/>
          <p:nvPr/>
        </p:nvSpPr>
        <p:spPr>
          <a:xfrm>
            <a:off x="7955280" y="2779200"/>
            <a:ext cx="2011680" cy="51588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press ENTER to leave the</a:t>
            </a:r>
            <a:br/>
            <a:r>
              <a:rPr b="1" lang="en-US" sz="1000" spc="-1" strike="noStrike">
                <a:latin typeface="arial"/>
              </a:rPr>
              <a:t>browser (“debugger”) and go</a:t>
            </a:r>
            <a:br/>
            <a:r>
              <a:rPr b="1" lang="en-US" sz="1000" spc="-1" strike="noStrike">
                <a:latin typeface="arial"/>
              </a:rPr>
              <a:t>back to the call selection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Post-mortem debugging: Hunt down the bug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84640" y="1097280"/>
            <a:ext cx="407880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dump_frames_intro.R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x.global &lt;- 99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 &lt;- function(x)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value &lt;- x + 1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 &lt;- function(y)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fff &lt;- function(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z</a:t>
            </a:r>
            <a:r>
              <a:rPr b="0" lang="en-US" sz="1000" spc="-1" strike="noStrike">
                <a:latin typeface="Courier New"/>
              </a:rPr>
              <a:t>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print(paste("z =", z))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if(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z &gt; 4</a:t>
            </a:r>
            <a:r>
              <a:rPr b="0" lang="en-US" sz="1000" spc="-1" strike="noStrike">
                <a:latin typeface="Courier New"/>
              </a:rPr>
              <a:t>)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tryLog(f(2), write.error.dump.file = T, [...])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584640" y="4023360"/>
            <a:ext cx="407880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post_mortem_analysis.R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--- Reset workspace before debugging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See `?dump.frames` and `?debugger` for details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load("dump.rda")  # use an already prepared 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debugger()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Available environments had calls: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4: 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5: dump_frames_intro.R#25: tryLog(f(2), 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13: dump_frames_intro.R#9: ff(value)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14: 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15: dump_frames_intro.R#18: stop("z is too big\n")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dump_frames_intro.R#13: fff(y + 2)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"z"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z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z &gt; 4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TRUE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4754880" y="2651760"/>
            <a:ext cx="4754880" cy="42444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Determine the frame causing the error by entering</a:t>
            </a:r>
            <a:br/>
            <a:r>
              <a:rPr b="1" lang="en-US" sz="1000" spc="-1" strike="noStrike">
                <a:latin typeface="arial"/>
              </a:rPr>
              <a:t>the call frame </a:t>
            </a:r>
            <a:r>
              <a:rPr b="1" lang="en-US" sz="1000" spc="-1" strike="noStrike">
                <a:highlight>
                  <a:srgbClr val="ffff00"/>
                </a:highlight>
                <a:latin typeface="arial"/>
              </a:rPr>
              <a:t>(call number minus one!)</a:t>
            </a:r>
            <a:r>
              <a:rPr b="1" lang="en-US" sz="1000" spc="-1" strike="noStrike">
                <a:latin typeface="arial"/>
              </a:rPr>
              <a:t> and checking the variables...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Little detour: Environment, frames and (en)closures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See: ?environment: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Environments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consist of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- a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frame (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collection of named objects)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- and a pointer to an enclosing environment.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Example: 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F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rame of variables local to a function call.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ts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enclosure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is the environment where the function was defined.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The enclosing environment is distinguished from the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parent frame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: the latter (returned by </a:t>
            </a:r>
            <a:r>
              <a:rPr b="0" lang="en-US" sz="1600" spc="-1" strike="noStrike">
                <a:solidFill>
                  <a:srgbClr val="333333"/>
                </a:solidFill>
                <a:latin typeface="Courier New"/>
              </a:rPr>
              <a:t>parent.frame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) refers to </a:t>
            </a: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the environment of the caller of a function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Since conf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sion is so easy, it is best never to use ‘parent’ in connection with an environment (despite the presence of the function parent.env).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Confused? ;-)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8) Post-mortem debugging of a shiny app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84640" y="1097280"/>
            <a:ext cx="4078800" cy="2103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</a:t>
            </a:r>
            <a:r>
              <a:rPr b="0" lang="en-US" sz="1000" spc="-1" strike="noStrike">
                <a:latin typeface="Courier New"/>
              </a:rPr>
              <a:t>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</a:t>
            </a:r>
            <a:r>
              <a:rPr b="0" lang="en-US" sz="1000" spc="-1" strike="noStrike">
                <a:latin typeface="Courier New"/>
              </a:rPr>
              <a:t>input$bins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584640" y="3200400"/>
            <a:ext cx="4078800" cy="199512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 fontScale="91000"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script_with_error_and_tryLog_and_dump_file.R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library(tryCatchLog)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options("tryCatchLog.write.error.dump.file"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options(tryCatchLog.include.full.call.stack = FALSE)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tryLog</a:t>
            </a:r>
            <a:r>
              <a:rPr b="0" lang="en-US" sz="1000" spc="-1" strike="noStrike">
                <a:latin typeface="Courier New"/>
              </a:rPr>
              <a:t>(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print(log(-1))  # just provoke a warning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4663440" y="1097280"/>
            <a:ext cx="4937760" cy="4098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load("dump.rda")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debugger(last.dump)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166: func()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167: ..stacktraceon..(renderPlot())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168: renderPlot()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169: app.R#60: source("script_with_error_and_tryLog_and_dump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173: script_with_error_and_tryLog_and_dump_file.R#12: tryLog({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</a:t>
            </a:r>
            <a:r>
              <a:rPr b="1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174: tryLog.R#57: tryCatchLog(expr = expr...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180: script_with_error_and_tryLog_and_dump_file.R#15: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</a:t>
            </a:r>
            <a:r>
              <a:rPr b="1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Enter an environment number, or 0 to exit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Selection: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172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Browsing in the environment with call: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eval(ei, envir)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Called from: debugger.look(ind)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Browse[1]&gt;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ls()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</a:t>
            </a: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"bins" "x"</a:t>
            </a:r>
            <a:r>
              <a:rPr b="1" lang="en-US" sz="1000" spc="-1" strike="noStrike">
                <a:latin typeface="Courier New"/>
              </a:rPr>
              <a:t>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4754880" y="4321080"/>
            <a:ext cx="4754880" cy="79956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Oops, where is the “input” variable? =&gt; “input” is a “reactiveValues”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class (an “environment”) and shiny hides it quite well.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Best practice: Always use a local variable to store the required</a:t>
            </a:r>
            <a:endParaRPr b="0" lang="en-US" sz="1000" spc="-1" strike="noStrike">
              <a:latin typeface="Arial"/>
            </a:endParaRPr>
          </a:p>
          <a:p>
            <a:r>
              <a:rPr b="1" lang="en-US" sz="1000" spc="-1" strike="noStrike">
                <a:latin typeface="arial"/>
              </a:rPr>
              <a:t>variables of “input” (or “output”) to ease post-mortem analysis!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When to use which approach to hunt bugs?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359640" y="1125720"/>
          <a:ext cx="9234720" cy="4055040"/>
        </p:xfrm>
        <a:graphic>
          <a:graphicData uri="http://schemas.openxmlformats.org/drawingml/2006/table">
            <a:tbl>
              <a:tblPr/>
              <a:tblGrid>
                <a:gridCol w="2054160"/>
                <a:gridCol w="2660400"/>
                <a:gridCol w="2208240"/>
                <a:gridCol w="2312280"/>
              </a:tblGrid>
              <a:tr h="352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Logging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Debugging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Post-mortem analysis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Preparation efforts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High:</a:t>
                      </a:r>
                      <a:r>
                        <a:rPr b="0" lang="en-US" sz="1000" spc="-1" strike="noStrike">
                          <a:latin typeface="arial"/>
                        </a:rPr>
                        <a:t> Logging functions must be </a:t>
                      </a:r>
                      <a:r>
                        <a:rPr b="0" lang="en-US" sz="1000" spc="-1" strike="noStrike">
                          <a:latin typeface="arial"/>
                        </a:rPr>
                        <a:t>added into code first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Low:</a:t>
                      </a:r>
                      <a:r>
                        <a:rPr b="0" lang="en-US" sz="1000" spc="-1" strike="noStrike">
                          <a:latin typeface="arial"/>
                        </a:rPr>
                        <a:t> No code changes required </a:t>
                      </a:r>
                      <a:r>
                        <a:rPr b="0" lang="en-US" sz="1000" spc="-1" strike="noStrike">
                          <a:latin typeface="arial"/>
                        </a:rPr>
                        <a:t>normally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Medium:</a:t>
                      </a:r>
                      <a:r>
                        <a:rPr b="0" lang="en-US" sz="1000" spc="-1" strike="noStrike">
                          <a:latin typeface="arial"/>
                        </a:rPr>
                        <a:t> Each reactive function </a:t>
                      </a:r>
                      <a:r>
                        <a:rPr b="0" lang="en-US" sz="1000" spc="-1" strike="noStrike">
                          <a:latin typeface="arial"/>
                        </a:rPr>
                        <a:t>requires at least one “error </a:t>
                      </a:r>
                      <a:r>
                        <a:rPr b="0" lang="en-US" sz="1000" spc="-1" strike="noStrike">
                          <a:latin typeface="arial"/>
                        </a:rPr>
                        <a:t>handler”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Available during DEV vs when </a:t>
                      </a:r>
                      <a:r>
                        <a:rPr b="1" lang="en-US" sz="1000" spc="-1" strike="noStrike">
                          <a:latin typeface="arial"/>
                        </a:rPr>
                        <a:t>deployed on shiny server (e.g. </a:t>
                      </a:r>
                      <a:r>
                        <a:rPr b="1" lang="en-US" sz="1000" spc="-1" strike="noStrike">
                          <a:latin typeface="arial"/>
                        </a:rPr>
                        <a:t>PRD ;-)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+ server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only</a:t>
                      </a:r>
                      <a:br/>
                      <a:r>
                        <a:rPr b="0" lang="en-US" sz="1000" spc="-1" strike="noStrike">
                          <a:latin typeface="arial"/>
                        </a:rPr>
                        <a:t>(R does not support remote </a:t>
                      </a:r>
                      <a:r>
                        <a:rPr b="0" lang="en-US" sz="1000" spc="-1" strike="noStrike">
                          <a:latin typeface="arial"/>
                        </a:rPr>
                        <a:t>debugging of processes)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000" spc="-1" strike="noStrike">
                          <a:latin typeface="arial"/>
                        </a:rPr>
                        <a:t>Local machine + server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Advantages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Logging granularity can be </a:t>
                      </a:r>
                      <a:r>
                        <a:rPr b="0" lang="en-US" sz="1000" spc="-1" strike="noStrike">
                          <a:latin typeface="arial"/>
                        </a:rPr>
                        <a:t>modified without changing </a:t>
                      </a:r>
                      <a:r>
                        <a:rPr b="0" lang="en-US" sz="1000" spc="-1" strike="noStrike">
                          <a:latin typeface="arial"/>
                        </a:rPr>
                        <a:t>code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Always active when </a:t>
                      </a:r>
                      <a:r>
                        <a:rPr b="0" lang="en-US" sz="1000" spc="-1" strike="noStrike">
                          <a:latin typeface="arial"/>
                        </a:rPr>
                        <a:t>something happens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step-by-step code execution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interactive examination of </a:t>
                      </a:r>
                      <a:r>
                        <a:rPr b="0" lang="en-US" sz="1000" spc="-1" strike="noStrike">
                          <a:latin typeface="arial"/>
                        </a:rPr>
                        <a:t>(large) data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code changes required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Sporadic (non-reproducible) </a:t>
                      </a:r>
                      <a:r>
                        <a:rPr b="0" lang="en-US" sz="1000" spc="-1" strike="noStrike">
                          <a:latin typeface="arial"/>
                        </a:rPr>
                        <a:t>bugs can be analyzed (killer </a:t>
                      </a:r>
                      <a:r>
                        <a:rPr b="0" lang="en-US" sz="1000" spc="-1" strike="noStrike">
                          <a:latin typeface="arial"/>
                        </a:rPr>
                        <a:t>feature ;-)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Captures exact code location </a:t>
                      </a:r>
                      <a:r>
                        <a:rPr b="0" lang="en-US" sz="1000" spc="-1" strike="noStrike">
                          <a:latin typeface="arial"/>
                        </a:rPr>
                        <a:t>and call stack of an error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Allows interactive </a:t>
                      </a:r>
                      <a:r>
                        <a:rPr b="0" lang="en-US" sz="1000" spc="-1" strike="noStrike">
                          <a:latin typeface="arial"/>
                        </a:rPr>
                        <a:t>examination of (large) data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2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000" spc="-1" strike="noStrike">
                          <a:latin typeface="arial"/>
                        </a:rPr>
                        <a:t>Restrictions</a:t>
                      </a:r>
                      <a:endParaRPr b="1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Logging of larger data like </a:t>
                      </a:r>
                      <a:r>
                        <a:rPr b="0" lang="en-US" sz="1000" spc="-1" strike="noStrike">
                          <a:latin typeface="arial"/>
                        </a:rPr>
                        <a:t>data frames not practical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Code without logging calls is </a:t>
                      </a:r>
                      <a:r>
                        <a:rPr b="0" lang="en-US" sz="1000" spc="-1" strike="noStrike">
                          <a:latin typeface="arial"/>
                        </a:rPr>
                        <a:t>a black box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Requires code changes and </a:t>
                      </a:r>
                      <a:r>
                        <a:rPr b="0" lang="en-US" sz="1000" spc="-1" strike="noStrike">
                          <a:latin typeface="arial"/>
                        </a:rPr>
                        <a:t>possibly a roll-out if </a:t>
                      </a:r>
                      <a:r>
                        <a:rPr b="0" lang="en-US" sz="1000" spc="-1" strike="noStrike">
                          <a:latin typeface="arial"/>
                        </a:rPr>
                        <a:t>adding/modifying logging calls </a:t>
                      </a:r>
                      <a:r>
                        <a:rPr b="0" lang="en-US" sz="1000" spc="-1" strike="noStrike">
                          <a:latin typeface="arial"/>
                        </a:rPr>
                        <a:t>are required to hunt a bug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possible performance </a:t>
                      </a:r>
                      <a:r>
                        <a:rPr b="0" lang="en-US" sz="1000" spc="-1" strike="noStrike">
                          <a:latin typeface="arial"/>
                        </a:rPr>
                        <a:t>overhead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risk of introducing a bug (e.g. </a:t>
                      </a:r>
                      <a:r>
                        <a:rPr b="0" lang="en-US" sz="1000" spc="-1" strike="noStrike">
                          <a:latin typeface="arial"/>
                        </a:rPr>
                        <a:t>RTE) in a logging call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remote debugging on the </a:t>
                      </a:r>
                      <a:r>
                        <a:rPr b="0" lang="en-US" sz="1000" spc="-1" strike="noStrike">
                          <a:latin typeface="arial"/>
                        </a:rPr>
                        <a:t>server (e.g. if a bug happens </a:t>
                      </a:r>
                      <a:r>
                        <a:rPr b="0" lang="en-US" sz="1000" spc="-1" strike="noStrike">
                          <a:latin typeface="arial"/>
                        </a:rPr>
                        <a:t>only on a certain </a:t>
                      </a:r>
                      <a:r>
                        <a:rPr b="0" lang="en-US" sz="1000" spc="-1" strike="noStrike">
                          <a:latin typeface="arial"/>
                        </a:rPr>
                        <a:t>infrastructure)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Non-reproducible bugs are </a:t>
                      </a:r>
                      <a:r>
                        <a:rPr b="0" lang="en-US" sz="1000" spc="-1" strike="noStrike">
                          <a:latin typeface="arial"/>
                        </a:rPr>
                        <a:t>difficult to discover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no (easy) step-by-step code execution (“debugging”)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memory dumps may flood the server HDD/SSD until it is full ;-)</a:t>
                      </a:r>
                      <a:endParaRPr b="0" lang="en-US" sz="10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"/>
                      </a:pPr>
                      <a:r>
                        <a:rPr b="0" lang="en-US" sz="1000" spc="-1" strike="noStrike">
                          <a:latin typeface="arial"/>
                        </a:rPr>
                        <a:t>“</a:t>
                      </a:r>
                      <a:r>
                        <a:rPr b="0" lang="en-US" sz="1000" spc="-1" strike="noStrike">
                          <a:latin typeface="arial"/>
                        </a:rPr>
                        <a:t>input” and “output” env vars are not visible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Questions?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Links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720000" y="1280160"/>
            <a:ext cx="864000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Slides: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1"/>
              </a:rPr>
              <a:t>https://github.com/aryoda/R_shiny_post_mortem_analysis_training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tryCatchLog package: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2"/>
              </a:rPr>
              <a:t>https://github.com/aryoda/tryCatchLog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Excellent shiny intro: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3"/>
              </a:rPr>
              <a:t>https://debruine.github.io/shinyintro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shiny applications (official doc):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4"/>
              </a:rPr>
              <a:t>https://shiny.rstudio.com/articles/debugging.html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List of shiny options: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5"/>
              </a:rPr>
              <a:t>https://shiny.rstudio.com/reference/shiny/latest/shinyoptions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Debugging hints: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  <a:hlinkClick r:id="rId6"/>
              </a:rPr>
              <a:t>https://stackoverflow.com/questions/31920286/effectively-debugging-shiny-apps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https://stackoverflow.com/questions/32222935/find-source-of-warning-in-shiny-app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Example </a:t>
            </a:r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shiny app </a:t>
            </a:r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(GUI only)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40080" y="1074240"/>
            <a:ext cx="5486400" cy="45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Things not mentioned but worth to do it...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720000" y="1620000"/>
            <a:ext cx="86983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Shiny Server trace output will be placed in a log file on the server under:</a:t>
            </a:r>
            <a:br/>
            <a:r>
              <a:rPr b="0" lang="en-US" sz="1400" spc="-1" strike="noStrike">
                <a:solidFill>
                  <a:srgbClr val="333333"/>
                </a:solid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 /var/log/shiny-server/*.log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options(shiny.fullstacktrace = TRUE)  # see also shiny-internal calls!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Courier New"/>
              </a:rPr>
              <a:t>...</a:t>
            </a:r>
            <a:endParaRPr b="0" lang="en-US" sz="14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225720"/>
            <a:ext cx="885564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1) Example shiny app with code</a:t>
            </a:r>
            <a:r>
              <a:rPr b="1" lang="en-US" sz="2800" spc="-1" strike="noStrike" baseline="33000">
                <a:solidFill>
                  <a:srgbClr val="333333"/>
                </a:solidFill>
                <a:latin typeface="arial"/>
              </a:rPr>
              <a:t>*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646960" y="1167840"/>
            <a:ext cx="4137120" cy="346572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640080" y="1191960"/>
            <a:ext cx="4937760" cy="41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3000"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library(shiny)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ui &lt;- fluidPage(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titlePanel("Old Faithful Geyser Data"),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sidebarLayout(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sidebarPanel(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</a:t>
            </a:r>
            <a:r>
              <a:rPr b="0" lang="en-US" sz="1000" spc="-1" strike="noStrike">
                <a:latin typeface="Courier New"/>
              </a:rPr>
              <a:t>sliderInput("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bins</a:t>
            </a:r>
            <a:r>
              <a:rPr b="0" lang="en-US" sz="1000" spc="-1" strike="noStrike">
                <a:latin typeface="Courier New"/>
              </a:rPr>
              <a:t>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    </a:t>
            </a:r>
            <a:r>
              <a:rPr b="0" lang="en-US" sz="1000" spc="-1" strike="noStrike">
                <a:latin typeface="Courier New"/>
              </a:rPr>
              <a:t>"Number of bins:",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                </a:t>
            </a:r>
            <a:r>
              <a:rPr b="0" lang="en-US" sz="1000" spc="-1" strike="noStrike">
                <a:latin typeface="Courier New"/>
              </a:rPr>
              <a:t>min = 1, max = 50, value = 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),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mainPanel(plotOutput("</a:t>
            </a: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distPlot</a:t>
            </a:r>
            <a:r>
              <a:rPr b="0" lang="en-US" sz="1000" spc="-1" strike="noStrike">
                <a:latin typeface="Courier New"/>
              </a:rPr>
              <a:t>"))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border = 'white')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# Run the application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shinyApp(ui = ui, server = server)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763600" y="5162760"/>
            <a:ext cx="256032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000" spc="-1" strike="noStrike">
                <a:latin typeface="arial"/>
              </a:rPr>
              <a:t>*) Example taken from the shiny package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297680" y="2236680"/>
            <a:ext cx="985320" cy="2322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input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Line 5"/>
          <p:cNvSpPr/>
          <p:nvPr/>
        </p:nvSpPr>
        <p:spPr>
          <a:xfrm flipH="1">
            <a:off x="3017520" y="2377440"/>
            <a:ext cx="1280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6"/>
          <p:cNvSpPr/>
          <p:nvPr/>
        </p:nvSpPr>
        <p:spPr>
          <a:xfrm>
            <a:off x="4754880" y="2468880"/>
            <a:ext cx="0" cy="164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7"/>
          <p:cNvSpPr txBox="1"/>
          <p:nvPr/>
        </p:nvSpPr>
        <p:spPr>
          <a:xfrm>
            <a:off x="1209240" y="3200400"/>
            <a:ext cx="1070640" cy="232200"/>
          </a:xfrm>
          <a:prstGeom prst="rect">
            <a:avLst/>
          </a:prstGeom>
          <a:solidFill>
            <a:srgbClr val="b4c7dc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000" spc="-1" strike="noStrike">
                <a:latin typeface="arial"/>
              </a:rPr>
              <a:t>output binding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5" name="Line 8"/>
          <p:cNvSpPr/>
          <p:nvPr/>
        </p:nvSpPr>
        <p:spPr>
          <a:xfrm flipV="1">
            <a:off x="2279880" y="3161520"/>
            <a:ext cx="618480" cy="13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9"/>
          <p:cNvSpPr/>
          <p:nvPr/>
        </p:nvSpPr>
        <p:spPr>
          <a:xfrm>
            <a:off x="1407600" y="3432600"/>
            <a:ext cx="4680" cy="361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225720"/>
            <a:ext cx="885564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2) Shiny app with unhandled warning and error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4640" y="1097280"/>
            <a:ext cx="5084640" cy="3072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source("script_with_error.R",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669280" y="1097280"/>
            <a:ext cx="3931920" cy="15544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00" name="TextShape 3"/>
          <p:cNvSpPr txBox="1"/>
          <p:nvPr/>
        </p:nvSpPr>
        <p:spPr>
          <a:xfrm>
            <a:off x="5669280" y="2651760"/>
            <a:ext cx="3931920" cy="2543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&gt; 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Listening on http://127.0.0.1:5067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b4c7dc"/>
                </a:highlight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Warning: Error in eval: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173: stop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168: renderPlot [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app.R#40</a:t>
            </a:r>
            <a:r>
              <a:rPr b="0" lang="en-US" sz="1000" spc="-1" strike="noStrike">
                <a:latin typeface="Courier New"/>
              </a:rPr>
              <a:t>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166: 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126: drawPlot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latin typeface="Courier New"/>
              </a:rPr>
              <a:t>112: &lt;reactive:plotObj&gt;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96: drawReactive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83: renderFunc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</a:t>
            </a:r>
            <a:r>
              <a:rPr b="0" lang="en-US" sz="1000" spc="-1" strike="noStrike">
                <a:latin typeface="Courier New"/>
              </a:rPr>
              <a:t>82: output$distPlot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1: runApp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Note: Errors are shown as “warning” in Shiny!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584640" y="4170240"/>
            <a:ext cx="5084640" cy="102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if (input$bins &gt; 40)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dee6ef"/>
                </a:highlight>
                <a:latin typeface="Courier New"/>
              </a:rPr>
              <a:t>print(log(-1))</a:t>
            </a:r>
            <a:r>
              <a:rPr b="0" lang="en-US" sz="1000" spc="-1" strike="noStrike">
                <a:latin typeface="Courier New"/>
              </a:rPr>
              <a:t>  # just provoke a warning for demo purposes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Observations regarding unhandled conditions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Unhandled errors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stop the creation of the user interface (leaving it incomplete)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are reported as “warning”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Unhandled conditions (errors, warnings etc.)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do almost never the the line of of code causing the error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give no hint about the variables (data) that causes the unexpected condition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It is not easy to reproduce and analyze the problem to fix a bug!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Approaches to hunt bugs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1371600"/>
            <a:ext cx="897264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Logging (“tracing”, “auditing”)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print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info about the current operation (code location + relevant data)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Interactive debugging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halt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the code execution at chosen code locations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inspect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the current state of variables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execute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code (blocks) step-by-step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Post-mortem analysis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1" lang="en-US" sz="1600" spc="-1" strike="noStrike">
                <a:solidFill>
                  <a:srgbClr val="333333"/>
                </a:solidFill>
                <a:latin typeface="arial"/>
              </a:rPr>
              <a:t>create a memory dump</a:t>
            </a: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file of all objects</a:t>
            </a:r>
            <a:br/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incl. the call stack when an error occurs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Font typeface="Wingdings" charset="2"/>
              <a:buChar char=""/>
            </a:pPr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inspect the objects along the call stack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685840" y="3092760"/>
            <a:ext cx="4098240" cy="210312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3) Shiny app with logging and unhandled conditions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84640" y="1097280"/>
            <a:ext cx="5084640" cy="30729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</a:t>
            </a: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source("script_with_error.R",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669280" y="1097280"/>
            <a:ext cx="3931920" cy="155448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110" name="TextShape 3"/>
          <p:cNvSpPr txBox="1"/>
          <p:nvPr/>
        </p:nvSpPr>
        <p:spPr>
          <a:xfrm>
            <a:off x="5669280" y="2651760"/>
            <a:ext cx="3931920" cy="2543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01:04:05]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(bins=43)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Warning: Error in eval: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173: stop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168: renderPlot [app.R#60]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126: drawPlot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</a:t>
            </a:r>
            <a:r>
              <a:rPr b="1" lang="en-US" sz="1000" spc="-1" strike="noStrike">
                <a:latin typeface="Courier New"/>
              </a:rPr>
              <a:t>112: &lt;reactive:plotObj&gt;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96: drawReactive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83: renderFunc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</a:t>
            </a:r>
            <a:r>
              <a:rPr b="1" lang="en-US" sz="1000" spc="-1" strike="noStrike">
                <a:latin typeface="Courier New"/>
              </a:rPr>
              <a:t>82: output$distPlot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</a:t>
            </a:r>
            <a:r>
              <a:rPr b="1" lang="en-US" sz="1000" spc="-1" strike="noStrike">
                <a:latin typeface="Courier New"/>
              </a:rPr>
              <a:t>1: shiny::runApp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584640" y="4170240"/>
            <a:ext cx="5084640" cy="1025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script_with_error.R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if (input$bins &gt; 40)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</a:t>
            </a:r>
            <a:r>
              <a:rPr b="0" lang="en-US" sz="1000" spc="-1" strike="noStrike">
                <a:highlight>
                  <a:srgbClr val="ffb66c"/>
                </a:highlight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dee6ef"/>
                </a:highlight>
                <a:latin typeface="Courier New"/>
              </a:rPr>
              <a:t>print(log(-1))</a:t>
            </a:r>
            <a:r>
              <a:rPr b="0" lang="en-US" sz="1000" spc="-1" strike="noStrike">
                <a:latin typeface="Courier New"/>
              </a:rPr>
              <a:t>  # just provoke a warning for demo purposes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Little detour: Which logging framework shall I use?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Here are the CRAN download statistics (number of downloads of the last 30 days as of Feb 14, 2023) to get a feeling about the popularity: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333333"/>
                </a:solid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      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package  N downloads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1:        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plogr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30     90222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2: </a:t>
            </a:r>
            <a:r>
              <a:rPr b="1" lang="en-US" sz="1200" spc="-1" strike="noStrike">
                <a:solidFill>
                  <a:srgbClr val="333333"/>
                </a:solidFill>
                <a:latin typeface="Courier New"/>
              </a:rPr>
              <a:t>futile.logger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30     72081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3:        logger 30     22173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4:           lgr 30     12827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5:       logging 30     12707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6:       debugme 30      8654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7:         log4r 30      8025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8:          logr 30      1434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9:        loggit 30       693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10:       rsyslog 30       644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latin typeface="Courier New"/>
              </a:rPr>
              <a:t>11:       luzlogr 30       228</a:t>
            </a:r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endParaRPr b="0" lang="en-US" sz="1200" spc="-1" strike="noStrike">
              <a:solidFill>
                <a:srgbClr val="333333"/>
              </a:solidFill>
              <a:latin typeface="arial"/>
            </a:endParaRPr>
          </a:p>
          <a:p>
            <a:r>
              <a:rPr b="0" i="1" lang="en-US" sz="1600" spc="-1" strike="noStrike">
                <a:solidFill>
                  <a:srgbClr val="333333"/>
                </a:solidFill>
                <a:latin typeface="arial"/>
              </a:rPr>
              <a:t>See: https://github.com/aryoda/tryCatchLog/issues/42</a:t>
            </a:r>
            <a:endParaRPr b="0" lang="en-US" sz="16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20000" y="225720"/>
            <a:ext cx="91555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333333"/>
                </a:solidFill>
                <a:latin typeface="arial"/>
              </a:rPr>
              <a:t>4) Shiny app with handled conditions</a:t>
            </a:r>
            <a:endParaRPr b="1" lang="en-US" sz="2800" spc="-1" strike="noStrike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84640" y="1097280"/>
            <a:ext cx="5084640" cy="2926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app.R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latin typeface="Courier New"/>
              </a:rPr>
              <a:t>[... unchanged code omitted...]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server &lt;- function(input, output)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library(futile.logger)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output$distPlot</a:t>
            </a:r>
            <a:r>
              <a:rPr b="0" lang="en-US" sz="1000" spc="-1" strike="noStrike">
                <a:latin typeface="Courier New"/>
              </a:rPr>
              <a:t> &lt;- renderPlot({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flog.info("Begin of renderPlot (bins=%i)", input$bins)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generate bins based on input$bins from ui.R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x    &lt;- faithful[,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bins &lt;- seq(min(x), max(x), length.out = </a:t>
            </a:r>
            <a:r>
              <a:rPr b="0" lang="en-US" sz="1000" spc="-1" strike="noStrike">
                <a:latin typeface="Courier New"/>
              </a:rPr>
              <a:t>input$bins</a:t>
            </a:r>
            <a:r>
              <a:rPr b="0" lang="en-US" sz="1000" spc="-1" strike="noStrike">
                <a:latin typeface="Courier New"/>
              </a:rPr>
              <a:t> + 1)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some fancy logic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</a:t>
            </a:r>
            <a:r>
              <a:rPr b="0" lang="en-US" sz="1000" spc="-1" strike="noStrike">
                <a:latin typeface="Courier New"/>
              </a:rPr>
              <a:t> </a:t>
            </a:r>
            <a:r>
              <a:rPr b="0" lang="en-US" sz="1000" spc="-1" strike="noStrike">
                <a:latin typeface="Courier New"/>
              </a:rPr>
              <a:t>source("script_with_error_and_try.R", local = TRUE)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# draw the histogram with the specified number of bins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hist(x, breaks = bins, col = 'darkgray',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flog.info("End of renderPlot")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i="1" lang="en-US" sz="1000" spc="-1" strike="noStrike">
                <a:latin typeface="Courier New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584640" y="4023360"/>
            <a:ext cx="5084640" cy="117216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# File: </a:t>
            </a:r>
            <a:r>
              <a:rPr b="1" lang="en-US" sz="1000" spc="-1" strike="noStrike">
                <a:latin typeface="Courier New"/>
              </a:rPr>
              <a:t>script_with_error_and_try.R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highlight>
                  <a:srgbClr val="ffff00"/>
                </a:highlight>
                <a:latin typeface="Courier New"/>
              </a:rPr>
              <a:t>try</a:t>
            </a:r>
            <a:r>
              <a:rPr b="0" lang="en-US" sz="1000" spc="-1" strike="noStrike">
                <a:latin typeface="Courier New"/>
              </a:rPr>
              <a:t>({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if (input$bins &gt; 40)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  </a:t>
            </a:r>
            <a:r>
              <a:rPr b="0" lang="en-US" sz="1000" spc="-1" strike="noStrike">
                <a:latin typeface="Courier New"/>
              </a:rPr>
              <a:t>stop("Too many bins!")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  </a:t>
            </a:r>
            <a:r>
              <a:rPr b="0" lang="en-US" sz="1000" spc="-1" strike="noStrike">
                <a:latin typeface="Courier New"/>
              </a:rPr>
              <a:t>print(log(-1))  # just provoke a warning for demo purposes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Courier New"/>
              </a:rPr>
              <a:t>    </a:t>
            </a:r>
            <a:r>
              <a:rPr b="0" lang="en-US" sz="1000" spc="-1" strike="noStrike">
                <a:latin typeface="Courier New"/>
              </a:rPr>
              <a:t>})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309360" y="1061280"/>
            <a:ext cx="2834640" cy="2390040"/>
          </a:xfrm>
          <a:prstGeom prst="rect">
            <a:avLst/>
          </a:prstGeom>
          <a:ln>
            <a:noFill/>
          </a:ln>
        </p:spPr>
      </p:pic>
      <p:sp>
        <p:nvSpPr>
          <p:cNvPr id="118" name="TextShape 4"/>
          <p:cNvSpPr txBox="1"/>
          <p:nvPr/>
        </p:nvSpPr>
        <p:spPr>
          <a:xfrm>
            <a:off x="5669280" y="3474720"/>
            <a:ext cx="3931920" cy="1720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&gt; shiny::runApp()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(bins=30)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Warning in log(-1) : NaNs produced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[1] NaN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INFO [2023-02-14 01:02:54] Begin of renderPlot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latin typeface="Courier New"/>
              </a:rPr>
              <a:t>                           </a:t>
            </a:r>
            <a:r>
              <a:rPr b="1" lang="en-US" sz="1000" spc="-1" strike="noStrike">
                <a:latin typeface="Courier New"/>
              </a:rPr>
              <a:t>(bins=43)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Error in try({ : Too many bins!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highlight>
                  <a:srgbClr val="ffff00"/>
                </a:highlight>
                <a:latin typeface="Courier New"/>
              </a:rPr>
              <a:t>INFO [2023-02-14 01:02:54] End of renderPlot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2023-02-13T17:43:03Z</dcterms:created>
  <dc:creator/>
  <dc:description/>
  <dc:language>en-US</dc:language>
  <cp:lastModifiedBy/>
  <dcterms:modified xsi:type="dcterms:W3CDTF">2023-02-14T22:40:43Z</dcterms:modified>
  <cp:revision>77</cp:revision>
  <dc:subject/>
  <dc:title>Impress</dc:title>
</cp:coreProperties>
</file>