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2754000"/>
            <a:ext cx="8568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3931920"/>
            <a:ext cx="8568000" cy="11887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303520"/>
            <a:ext cx="319500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2916000"/>
            <a:ext cx="504000" cy="810000"/>
          </a:xfrm>
          <a:prstGeom prst="rect">
            <a:avLst/>
          </a:prstGeom>
          <a:solidFill>
            <a:srgbClr val="5b27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Click to edit the title text format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000" spc="-1" strike="noStrike">
                <a:latin typeface="arial"/>
              </a:rPr>
              <a:t>&lt;date/time&gt;</a:t>
            </a:r>
            <a:endParaRPr b="0" lang="en-US" sz="1000" spc="-1" strike="noStrike">
              <a:latin typeface="Noto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303520"/>
            <a:ext cx="209952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E2CDAB-9208-4F2B-9189-AE1154D654E0}" type="slidenum">
              <a:rPr b="0" lang="en-US" sz="1000" spc="-1" strike="noStrike">
                <a:latin typeface="arial"/>
              </a:rPr>
              <a:t>&lt;number&gt;</a:t>
            </a:fld>
            <a:r>
              <a:rPr b="0" lang="en-US" sz="1000" spc="-1" strike="noStrike">
                <a:latin typeface="arial"/>
              </a:rPr>
              <a:t> / </a:t>
            </a:r>
            <a:fld id="{FC5B93C3-EA68-4750-B220-002330A7A318}" type="slidecount">
              <a:rPr b="0" lang="en-US" sz="1000" spc="-1" strike="noStrike">
                <a:latin typeface="arial"/>
              </a:rPr>
              <a:t>23</a:t>
            </a:fld>
            <a:endParaRPr b="0" lang="en-US" sz="1000" spc="-1" strike="noStrike">
              <a:latin typeface="Noto Sans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216000"/>
            <a:ext cx="504000" cy="81000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ryoda/tryCatchLog/blob/feature/71_indiv_settings_per_condition_type/NEWS.md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aryoda/R_shiny_post_mortem_analysis_training" TargetMode="External"/><Relationship Id="rId2" Type="http://schemas.openxmlformats.org/officeDocument/2006/relationships/hyperlink" Target="https://github.com/aryoda/tryCatchLog" TargetMode="External"/><Relationship Id="rId3" Type="http://schemas.openxmlformats.org/officeDocument/2006/relationships/hyperlink" Target="https://debruine.github.io/shinyintro" TargetMode="External"/><Relationship Id="rId4" Type="http://schemas.openxmlformats.org/officeDocument/2006/relationships/hyperlink" Target="https://shiny.rstudio.com/articles/debugging.html" TargetMode="External"/><Relationship Id="rId5" Type="http://schemas.openxmlformats.org/officeDocument/2006/relationships/hyperlink" Target="https://shiny.rstudio.com/reference/shiny/latest/shinyoptions" TargetMode="External"/><Relationship Id="rId6" Type="http://schemas.openxmlformats.org/officeDocument/2006/relationships/hyperlink" Target="https://stackoverflow.com/questions/31920286/effectively-debugging-shiny-apps" TargetMode="External"/><Relationship Id="rId7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92000" y="2670840"/>
            <a:ext cx="8568000" cy="124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R Shiny: Bug hunting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000" y="3749040"/>
            <a:ext cx="8169120" cy="166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Logging, error handling and post-mortem analysis</a:t>
            </a:r>
            <a:endParaRPr b="0" lang="en-US" sz="2400" spc="-1" strike="noStrike">
              <a:latin typeface="Noto Sans"/>
            </a:endParaRPr>
          </a:p>
          <a:p>
            <a:endParaRPr b="0" lang="en-US" sz="24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Feb 15, 2023 by J. A.</a:t>
            </a:r>
            <a:endParaRPr b="0" lang="en-US" sz="1600" spc="-1" strike="noStrike">
              <a:latin typeface="Noto Sans"/>
            </a:endParaRPr>
          </a:p>
          <a:p>
            <a:endParaRPr b="0" lang="en-US" sz="16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License: GPL3 (https://www.gnu.org/licenses/gpl-3.0.en.html)</a:t>
            </a:r>
            <a:endParaRPr b="0" lang="en-US" sz="1600" spc="-1" strike="noStrike">
              <a:latin typeface="Noto Sans"/>
            </a:endParaRPr>
          </a:p>
          <a:p>
            <a:pPr algn="r"/>
            <a:endParaRPr b="0" lang="en-US" sz="1600" spc="-1" strike="noStrike">
              <a:latin typeface="Noto Sans"/>
            </a:endParaRPr>
          </a:p>
          <a:p>
            <a:r>
              <a:rPr b="0" lang="en-US" sz="1000" spc="-1" strike="noStrike">
                <a:latin typeface="arial"/>
              </a:rPr>
              <a:t>Source and author see: https://github.com/aryoda/R_shiny_post_mortem_analysis_training</a:t>
            </a:r>
            <a:endParaRPr b="0" lang="en-US" sz="1000" spc="-1" strike="noStrike">
              <a:latin typeface="Noto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489160" y="4699440"/>
            <a:ext cx="1294920" cy="6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Which logging framework shall I use?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1620000"/>
            <a:ext cx="8640000" cy="350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CRAN download statistics (of the last 30 days as of Feb 14, 2023) to indicate the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</a:rPr>
              <a:t>popularity</a:t>
            </a:r>
            <a:r>
              <a:rPr b="1" lang="en-US" sz="14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: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package  N downloads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[1:        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plogr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 30     90222]  → header-only C++ logging library (not for “plain” R)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2: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futile.logger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30     72081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3: 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logger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30     22173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4:    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lgr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30     12827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5: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logging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30     12707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6:       debugme 30      8654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7:         log4r 30      8025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8:          logr 30      1434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9:        loggit 30       693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The upcoming tryCatchLog release will support all major logging frameworks (not only futile.logger):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hlinkClick r:id="rId1"/>
              </a:rPr>
              <a:t>https://github.com/aryoda/tryCatchLog/blob/feature/71_indiv_settings_per_condition_type/NEWS.md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*) see: https://github.com/aryoda/tryCatchLog/issues/42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4) Shiny app with 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84640" y="1097280"/>
            <a:ext cx="508464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source("script_with_error_and_try.R",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84640" y="4023360"/>
            <a:ext cx="508464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</a:t>
            </a:r>
            <a:r>
              <a:rPr b="1" lang="en-US" sz="1000" spc="-1" strike="noStrike">
                <a:latin typeface="Courier New"/>
              </a:rPr>
              <a:t>script_with_error_and_try.R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</a:t>
            </a:r>
            <a:r>
              <a:rPr b="0" lang="en-US" sz="1000" spc="-1" strike="noStrike">
                <a:latin typeface="Courier New"/>
              </a:rPr>
              <a:t>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3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in try({ 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5) Shiny app with tryCatch handler to print call stack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script_with_error_and_tryCatch_and_callstack.R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tryCatch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, error = function(e)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stack.trace &lt;- paste(as.character(limitedLabels(tail(sys.calls(), 100))), collapse =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cat("Error occured: ", e$message, "\n")  # error message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cat(stack.trace,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occured:  Too many bins!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domain$wrapSync(expr)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withCallingHandlers(expr, error = doCaptureStack)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app.R#60: source("script_with_error_and_tryCatch...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script_with_error_and_tryCatch_and_callstack.R#1:</a:t>
            </a:r>
            <a:r>
              <a:rPr b="1" lang="en-US" sz="1000" spc="-1" strike="noStrike">
                <a:latin typeface="Courier New"/>
              </a:rPr>
              <a:t> tryCatch({ if (input$bins &gt; 40) {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6) Shiny app with tryCatchLog handler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options(keep.source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73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[2023-02-14 02:22:24]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Compact call stack: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2 app.R#57: </a:t>
            </a:r>
            <a:r>
              <a:rPr b="1" lang="en-US" sz="1000" spc="-1" strike="noStrike">
                <a:latin typeface="Courier New"/>
              </a:rPr>
              <a:t>source("script_with_error_and_tryLog.R"...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3 script_with_error_and_tryLog.R#9: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4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5 tryCatchLog.R#476: tryCatch(...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6 tryCatchLog.R#476: withCallingHandlers(expr,...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7 script_with_error_and_tryLog.R#12: 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7) Intro into dumps and post-mortem debugging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(f(2),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write.error.dump.file = T</a:t>
            </a:r>
            <a:r>
              <a:rPr b="0" lang="en-US" sz="1000" spc="-1" strike="noStrike">
                <a:latin typeface="Courier New"/>
              </a:rPr>
              <a:t>, [...]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b66c"/>
                </a:highlight>
                <a:latin typeface="Courier New"/>
              </a:rPr>
              <a:t>Message:  z is too big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1: source("dump_frames_intro.R")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2: withVisible(eval(ei, envir))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3: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6: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7: tryCatchLog.R#476: tryCatch(withCallingHandlers(expr,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8: tryCatchList(expr, classes, parentenv, handlers)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9: tryCatchOne(expr, names, parentenv, handlers[[1]])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10: doTryCatch(return(expr), name, parentenv, handler)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11: tryCatchLog.R#476: 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12: tryLog.R#57: f(2)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16: .handleSimpleError(function (c)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write.to.log &lt;-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log.as.severity &lt;- NA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config.check.result &lt;- is.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17: h(simpleError(msg, call))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Inspect variables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"f"  "ff"  "fff"  "last.dump" "x.global"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 &lt;- 22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dee6ef"/>
                </a:highlight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7955280" y="1097280"/>
            <a:ext cx="1988280" cy="5486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use the </a:t>
            </a:r>
            <a:r>
              <a:rPr b="1" lang="en-US" sz="1000" spc="-1" strike="noStrike">
                <a:highlight>
                  <a:srgbClr val="dee6ef"/>
                </a:highlight>
                <a:latin typeface="arial"/>
              </a:rPr>
              <a:t>parent call number</a:t>
            </a:r>
            <a:r>
              <a:rPr b="1" lang="en-US" sz="1000" spc="-1" strike="noStrike">
                <a:latin typeface="arial"/>
              </a:rPr>
              <a:t> (!)</a:t>
            </a:r>
            <a:br/>
            <a:r>
              <a:rPr b="1" lang="en-US" sz="1000" spc="-1" strike="noStrike">
                <a:latin typeface="arial"/>
              </a:rPr>
              <a:t>to look into variables visible</a:t>
            </a:r>
            <a:br/>
            <a:r>
              <a:rPr b="1" lang="en-US" sz="1000" spc="-1" strike="noStrike">
                <a:latin typeface="arial"/>
              </a:rPr>
              <a:t>at the call code location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7955280" y="17373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list directly visible variables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TextShape 7"/>
          <p:cNvSpPr txBox="1"/>
          <p:nvPr/>
        </p:nvSpPr>
        <p:spPr>
          <a:xfrm>
            <a:off x="7955280" y="214524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show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TextShape 8"/>
          <p:cNvSpPr txBox="1"/>
          <p:nvPr/>
        </p:nvSpPr>
        <p:spPr>
          <a:xfrm>
            <a:off x="7955280" y="24555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change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TextShape 9"/>
          <p:cNvSpPr txBox="1"/>
          <p:nvPr/>
        </p:nvSpPr>
        <p:spPr>
          <a:xfrm>
            <a:off x="7955280" y="2779200"/>
            <a:ext cx="2011680" cy="51588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press ENTER to leave the</a:t>
            </a:r>
            <a:br/>
            <a:r>
              <a:rPr b="1" lang="en-US" sz="1000" spc="-1" strike="noStrike">
                <a:latin typeface="arial"/>
              </a:rPr>
              <a:t>browser (“debugger”) and go</a:t>
            </a:r>
            <a:br/>
            <a:r>
              <a:rPr b="1" lang="en-US" sz="1000" spc="-1" strike="noStrike">
                <a:latin typeface="arial"/>
              </a:rPr>
              <a:t>back to the call selection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Hunt down the bug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r>
              <a:rPr b="0" lang="en-US" sz="1000" spc="-1" strike="noStrike">
                <a:latin typeface="Courier New"/>
              </a:rPr>
              <a:t>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r>
              <a:rPr b="0" lang="en-US" sz="1000" spc="-1" strike="noStrike">
                <a:latin typeface="Courier New"/>
              </a:rPr>
              <a:t>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5: dump_frames_intro.R#25: tryLog(f(2),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"z"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754880" y="2651760"/>
            <a:ext cx="4754880" cy="4244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Determine the frame causing the error by entering</a:t>
            </a:r>
            <a:br/>
            <a:r>
              <a:rPr b="1" lang="en-US" sz="1000" spc="-1" strike="noStrike">
                <a:latin typeface="arial"/>
              </a:rPr>
              <a:t>the call frame </a:t>
            </a:r>
            <a:r>
              <a:rPr b="1" lang="en-US" sz="1000" spc="-1" strike="noStrike">
                <a:highlight>
                  <a:srgbClr val="ffff00"/>
                </a:highlight>
                <a:latin typeface="arial"/>
              </a:rPr>
              <a:t>(call number minus one!)</a:t>
            </a:r>
            <a:r>
              <a:rPr b="1" lang="en-US" sz="1000" spc="-1" strike="noStrike">
                <a:latin typeface="arial"/>
              </a:rPr>
              <a:t> and checking the variables...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Environment, frames and (en)closures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See: ?environment: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Environments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consist of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frame (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collection of named objects)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and a pointer to an enclosing environment.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Example: 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rame of variables local to a function call.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ts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enclosure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is the environment where the function was defined.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The enclosing environment is distinguished from the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parent 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: the latter (returned by </a:t>
            </a:r>
            <a:r>
              <a:rPr b="0" lang="en-US" sz="1600" spc="-1" strike="noStrike">
                <a:solidFill>
                  <a:srgbClr val="333333"/>
                </a:solidFill>
                <a:latin typeface="Courier New"/>
              </a:rPr>
              <a:t>parent.frame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 refers to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the environment of the caller of a function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Since conf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sion is so easy, it is best never to use ‘parent’ in connection with an environment (despite the presence of the function parent.env).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Confused? ;-)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8) Post-mortem debugging of a shiny app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84640" y="1097280"/>
            <a:ext cx="4078800" cy="2103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</a:t>
            </a:r>
            <a:r>
              <a:rPr b="0" lang="en-US" sz="1000" spc="-1" strike="noStrike">
                <a:latin typeface="Courier New"/>
              </a:rPr>
              <a:t>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</a:t>
            </a:r>
            <a:r>
              <a:rPr b="0" lang="en-US" sz="1000" spc="-1" strike="noStrike">
                <a:latin typeface="Courier New"/>
              </a:rPr>
              <a:t>input$bins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584640" y="3200400"/>
            <a:ext cx="4078800" cy="19951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script_with_error_and_tryLog_and_dump_file.R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options("tryCatchLog.write.error.dump.file"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print(log(-1))  # just provoke a warning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load("dump.rda")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debugger(last.dump)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166: func()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167: ..stacktraceon..(renderPlot())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168: renderPlot()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169: app.R#60: source("script_with_error_and_tryLog_and_dump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173: script_with_error_and_tryLog_and_dump_file.R#12: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174: tryLog.R#57: tryCatchLog(expr = expr...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180: script_with_error_and_tryLog_and_dump_file.R#15: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172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"bins" "x"</a:t>
            </a:r>
            <a:r>
              <a:rPr b="1" lang="en-US" sz="1000" spc="-1" strike="noStrike">
                <a:latin typeface="Courier New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4754880" y="4321080"/>
            <a:ext cx="4754880" cy="79956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Oops, where is the “input” variable? =&gt; “input” is a “reactiveValues”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class (an “environment”) and shiny hides it quite well.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Best practice: Always use a local variable to store the required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variables of “input” (or “output”) to ease post-mortem analysis!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When to use which approach to hunt bugs?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359640" y="1125720"/>
          <a:ext cx="9234720" cy="3801240"/>
        </p:xfrm>
        <a:graphic>
          <a:graphicData uri="http://schemas.openxmlformats.org/drawingml/2006/table">
            <a:tbl>
              <a:tblPr/>
              <a:tblGrid>
                <a:gridCol w="2054160"/>
                <a:gridCol w="2660400"/>
                <a:gridCol w="2208240"/>
                <a:gridCol w="2312280"/>
              </a:tblGrid>
              <a:tr h="352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Debugging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Post-mortem analysis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Preparation efforts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High:</a:t>
                      </a:r>
                      <a:r>
                        <a:rPr b="0" lang="en-US" sz="1000" spc="-1" strike="noStrike">
                          <a:latin typeface="arial"/>
                        </a:rPr>
                        <a:t> Logging functions must be added into code first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Low:</a:t>
                      </a:r>
                      <a:r>
                        <a:rPr b="0" lang="en-US" sz="1000" spc="-1" strike="noStrike">
                          <a:latin typeface="arial"/>
                        </a:rPr>
                        <a:t> No code changes required normally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Medium:</a:t>
                      </a:r>
                      <a:r>
                        <a:rPr b="0" lang="en-US" sz="1000" spc="-1" strike="noStrike">
                          <a:latin typeface="arial"/>
                        </a:rPr>
                        <a:t> Each reactive function requires at least one “error handler”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Available during DEV vs when deployed on shiny server (e.g. PRD ;-)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only</a:t>
                      </a:r>
                      <a:br/>
                      <a:r>
                        <a:rPr b="0" lang="en-US" sz="1000" spc="-1" strike="noStrike">
                          <a:latin typeface="arial"/>
                        </a:rPr>
                        <a:t>(R does not support remote debugging of processes)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Advantages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granularity can be modified without changing code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Always active when something happens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step-by-step code execution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interactive examination of (large) data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code changes required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Sporadic (non-reproducible) bugs can be analyzed (killer feature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Captures exact code location and call stack of an error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Allows interactive examination of (large)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Restrictions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of larger data like data frames not practical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Code without logging calls is a black box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Requires code changes and possibly a roll-out if adding/modifying logging calls are required to hunt a bug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possible performance overhead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risk of introducing a bug (e.g. RTE) in a logging call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remote debugging on the server (e.g. if a bug happens only on a certain infrastructure)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Non-reproducible bugs are difficult to discover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(easy) step-by-step code execution (“debugging”)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memory dumps may flood the server HDD/SSD until it is full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“</a:t>
                      </a:r>
                      <a:r>
                        <a:rPr b="0" lang="en-US" sz="1000" spc="-1" strike="noStrike">
                          <a:latin typeface="arial"/>
                        </a:rPr>
                        <a:t>input” and “output” env vars are not visible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What’s the problem?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Have you ever tried to</a:t>
            </a:r>
            <a:br/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find out why your shiny app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does not show correct results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find the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reason of an error or warning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in your code?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fix a bug that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happens only in your production system (shiny server)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but not on your DEV computer?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fix a bug that does occur only randomly (= is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not reproducible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)?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Summary: Steps to enable logging and post-mortem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663440" y="109728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library(shiny)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library(futile.logger)  # “flog”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flog.threshold(INFO) # or FATAL, ERROR, WARN, INFO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flog.appender(appender.file("my_app.log"))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Keep the file name and line numbers of sourced files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options(keep.source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creates a dump file for each error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options(tryCatchLog.write.error.dump.file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stack trace shall contain only code with known line numbers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output$distPlot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bins &lt;- input$bins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40080" y="1097280"/>
            <a:ext cx="3840480" cy="42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200" spc="-1" strike="noStrike">
                <a:latin typeface="Arial"/>
              </a:rPr>
              <a:t>Use the </a:t>
            </a:r>
            <a:r>
              <a:rPr b="1" lang="en-US" sz="1200" spc="-1" strike="noStrike">
                <a:latin typeface="Arial"/>
              </a:rPr>
              <a:t>packages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Courier New"/>
              </a:rPr>
              <a:t>tryCatchLog</a:t>
            </a:r>
            <a:r>
              <a:rPr b="0" lang="en-US" sz="1200" spc="-1" strike="noStrike">
                <a:latin typeface="Arial"/>
              </a:rPr>
              <a:t> and a logging framework like </a:t>
            </a:r>
            <a:r>
              <a:rPr b="0" lang="en-US" sz="1200" spc="-1" strike="noStrike">
                <a:latin typeface="Courier New"/>
              </a:rPr>
              <a:t>futile.logger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Set global options</a:t>
            </a:r>
            <a:r>
              <a:rPr b="0" lang="en-US" sz="1200" spc="-1" strike="noStrike">
                <a:latin typeface="Arial"/>
              </a:rPr>
              <a:t> for </a:t>
            </a:r>
            <a:r>
              <a:rPr b="0" lang="en-US" sz="1200" spc="-1" strike="noStrike">
                <a:latin typeface="Courier New"/>
              </a:rPr>
              <a:t>tryCatchLog</a:t>
            </a:r>
            <a:r>
              <a:rPr b="0" lang="en-US" sz="1200" spc="-1" strike="noStrike">
                <a:latin typeface="Arial"/>
              </a:rPr>
              <a:t> and your logging framework in your </a:t>
            </a:r>
            <a:r>
              <a:rPr b="0" lang="en-US" sz="1200" spc="-1" strike="noStrike">
                <a:latin typeface="Courier New"/>
              </a:rPr>
              <a:t>app.R</a:t>
            </a:r>
            <a:br/>
            <a:r>
              <a:rPr b="0" lang="en-US" sz="1200" spc="-1" strike="noStrike">
                <a:latin typeface="Courier New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Surround every reactive function with a </a:t>
            </a:r>
            <a:r>
              <a:rPr b="1" lang="en-US" sz="1200" spc="-1" strike="noStrike">
                <a:latin typeface="Courier New"/>
              </a:rPr>
              <a:t>tryLog()</a:t>
            </a:r>
            <a:r>
              <a:rPr b="0" lang="en-US" sz="1200" spc="-1" strike="noStrike">
                <a:latin typeface="arial"/>
              </a:rPr>
              <a:t> </a:t>
            </a:r>
            <a:r>
              <a:rPr b="1" lang="en-US" sz="1200" spc="-1" strike="noStrike">
                <a:latin typeface="arial"/>
              </a:rPr>
              <a:t>block</a:t>
            </a:r>
            <a:r>
              <a:rPr b="0" lang="en-US" sz="1200" spc="-1" strike="noStrike">
                <a:latin typeface="arial"/>
              </a:rPr>
              <a:t> (which also catches conditions in all called functions within the block)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i="1" lang="en-US" sz="1200" spc="-1" strike="noStrike">
                <a:latin typeface="arial"/>
              </a:rPr>
              <a:t>Optionally:</a:t>
            </a:r>
            <a:br/>
            <a:r>
              <a:rPr b="0" lang="en-US" sz="1200" spc="-1" strike="noStrike">
                <a:latin typeface="arial"/>
              </a:rPr>
              <a:t>Add </a:t>
            </a:r>
            <a:r>
              <a:rPr b="0" lang="en-US" sz="1200" spc="-1" strike="noStrike">
                <a:latin typeface="Courier New"/>
              </a:rPr>
              <a:t>try/tryCatch/tryLog/tryCatchLog</a:t>
            </a:r>
            <a:r>
              <a:rPr b="0" lang="en-US" sz="1200" spc="-1" strike="noStrike">
                <a:latin typeface="arial"/>
              </a:rPr>
              <a:t> condition handler arround every expression where you want to handle expected conditions in a special way (ignore, retry, graceful recovery…)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Add </a:t>
            </a:r>
            <a:r>
              <a:rPr b="1" lang="en-US" sz="1200" spc="-1" strike="noStrike">
                <a:latin typeface="arial"/>
              </a:rPr>
              <a:t>INFO or DEBUG severity logging</a:t>
            </a:r>
            <a:r>
              <a:rPr b="0" lang="en-US" sz="1200" spc="-1" strike="noStrike">
                <a:latin typeface="arial"/>
              </a:rPr>
              <a:t> output calls with relevant variables at the beginning and end of each of your functions (and other significant code locations)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Store variables of input and output in local variables</a:t>
            </a:r>
            <a:r>
              <a:rPr b="0" lang="en-US" sz="1200" spc="-1" strike="noStrike">
                <a:latin typeface="arial"/>
              </a:rPr>
              <a:t> to make them visible in dump files for post-mortem analysis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Questions?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Links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0000" y="1280160"/>
            <a:ext cx="864000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Slides: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1"/>
              </a:rPr>
              <a:t>https://github.com/aryoda/R_shiny_post_mortem_analysis_training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tryCatchLog package: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2"/>
              </a:rPr>
              <a:t>https://github.com/aryoda/tryCatchLog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Excellent shiny intro: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3"/>
              </a:rPr>
              <a:t>https://debruine.github.io/shinyintro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shiny applications (official doc):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4"/>
              </a:rPr>
              <a:t>https://shiny.rstudio.com/articles/debugging.html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List of shiny options: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5"/>
              </a:rPr>
              <a:t>https://shiny.rstudio.com/reference/shiny/latest/shinyoptions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hints: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6"/>
              </a:rPr>
              <a:t>https://stackoverflow.com/questions/31920286/effectively-debugging-shiny-apps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https://stackoverflow.com/questions/32222935/find-source-of-warning-in-shiny-app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Things not mentioned but worth to do it...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0000" y="1620000"/>
            <a:ext cx="86983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Shiny Server trace output will be placed in a log file on the server under:</a:t>
            </a:r>
            <a:br/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 /var/log/shiny-server/*.log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options(shiny.fullstacktrace = TRUE)  # see also shiny-internal calls!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...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Ways to solve the bug hunting challenge...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620000"/>
            <a:ext cx="878976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1600" spc="-1" strike="noStrike">
                <a:latin typeface="arial"/>
              </a:rPr>
              <a:t>Use the CRAN package </a:t>
            </a:r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tryCatchLog </a:t>
            </a:r>
            <a:r>
              <a:rPr b="1" lang="en-US" sz="1600" spc="-1" strike="noStrike">
                <a:latin typeface="arial"/>
              </a:rPr>
              <a:t>+ a supported</a:t>
            </a:r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 logging package </a:t>
            </a:r>
            <a:r>
              <a:rPr b="1" lang="en-US" sz="1600" spc="-1" strike="noStrike">
                <a:latin typeface="arial"/>
              </a:rPr>
              <a:t>and learn how to do</a:t>
            </a:r>
            <a:br/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logging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error handling</a:t>
            </a:r>
            <a:br/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→ only required parts using “tryCatchLog” to enable logging and post-mortem dumps are covered here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in RStudio</a:t>
            </a:r>
            <a:br/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→ out of scope here (belongs to the “basics”)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post-mortem analysis (using dump files)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Let’s play with this “hello world” shiny app...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0080" y="1074240"/>
            <a:ext cx="5486400" cy="45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1) “Hello world” shiny app with code</a:t>
            </a:r>
            <a:r>
              <a:rPr b="1" lang="en-US" sz="28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646960" y="1167840"/>
            <a:ext cx="4137120" cy="346572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640080" y="1191960"/>
            <a:ext cx="493776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library(shiny)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ui &lt;- fluidPage(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titlePanel("Old Faithful Geyser Data"),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sidebarLayout(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sidebarPanel(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</a:t>
            </a:r>
            <a:r>
              <a:rPr b="0" lang="en-US" sz="1000" spc="-1" strike="noStrike">
                <a:latin typeface="Courier New"/>
              </a:rPr>
              <a:t>sliderInput("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bins</a:t>
            </a:r>
            <a:r>
              <a:rPr b="0" lang="en-US" sz="1000" spc="-1" strike="noStrike">
                <a:latin typeface="Courier New"/>
              </a:rPr>
              <a:t>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"Number of bins:",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min = 1, max = 50, value = 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mainPanel(plotOutput("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distPlot</a:t>
            </a:r>
            <a:r>
              <a:rPr b="0" lang="en-US" sz="1000" spc="-1" strike="noStrike">
                <a:latin typeface="Courier New"/>
              </a:rPr>
              <a:t>"))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border = 'white')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Run the application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shinyApp(ui = ui, server = server)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19600" y="5262480"/>
            <a:ext cx="4020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</a:rPr>
              <a:t>*) Example taken from the shiny package via RStudio &gt; New project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297680" y="2236680"/>
            <a:ext cx="985320" cy="2322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input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 flipH="1">
            <a:off x="3017520" y="237744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6"/>
          <p:cNvSpPr/>
          <p:nvPr/>
        </p:nvSpPr>
        <p:spPr>
          <a:xfrm>
            <a:off x="4754880" y="2468880"/>
            <a:ext cx="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7"/>
          <p:cNvSpPr txBox="1"/>
          <p:nvPr/>
        </p:nvSpPr>
        <p:spPr>
          <a:xfrm>
            <a:off x="1209240" y="3200400"/>
            <a:ext cx="107064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output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Line 8"/>
          <p:cNvSpPr/>
          <p:nvPr/>
        </p:nvSpPr>
        <p:spPr>
          <a:xfrm flipV="1">
            <a:off x="2279880" y="3161520"/>
            <a:ext cx="618480" cy="13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9"/>
          <p:cNvSpPr/>
          <p:nvPr/>
        </p:nvSpPr>
        <p:spPr>
          <a:xfrm>
            <a:off x="1407600" y="3432600"/>
            <a:ext cx="4680" cy="361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2) Shiny app with unhandled warning and error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4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&gt; 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Listening on http://127.0.0.1:5067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168: renderPlot [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app.R#40</a:t>
            </a:r>
            <a:r>
              <a:rPr b="0" lang="en-US" sz="1000" spc="-1" strike="noStrike">
                <a:latin typeface="Courier New"/>
              </a:rPr>
              <a:t>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166: 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1: runApp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Note: Errors are shown as “warning” in Shiny!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Observations regarding unhandled conditions</a:t>
            </a:r>
            <a:r>
              <a:rPr b="1" lang="en-US" sz="28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errors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stop the creation of the user interface (leaving an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incomplete UI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are catched and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reported as “warning”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(to avoid crashing the complete shiny app)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conditions</a:t>
            </a:r>
            <a:r>
              <a:rPr b="0" lang="en-US" sz="16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do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almost never show the real line of code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that produced the error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do not show the data (variables) that cause the unexpected condition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It is not easy to reproduce and analyze the problem to fix a bug!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23520" y="5262840"/>
            <a:ext cx="8337600" cy="3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</a:rPr>
              <a:t>*) “condition” is the general R term for errors, warnings, messages and other “exceptions” that are derived from the R super class </a:t>
            </a:r>
            <a:r>
              <a:rPr b="0" i="1" lang="en-US" sz="1000" spc="-1" strike="noStrike">
                <a:latin typeface="Courier New"/>
              </a:rPr>
              <a:t>condition</a:t>
            </a:r>
            <a:r>
              <a:rPr b="0" i="1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Approaches to hunt bugs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1371600"/>
            <a:ext cx="897264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Logging (“tracing”, “auditing”)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print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info about the current operation (code location + relevant data)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Interactive debugging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halt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code execution at chosen code locations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inspect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current state of variables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execute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code (blocks) step-by-step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Post-mortem analysis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create a memory dump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file of all objects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incl. the call stack when an error occurs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inspect the objects along the call stack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685840" y="3092760"/>
            <a:ext cx="4098240" cy="2103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3) Shiny app with logging and unhandled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5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01:04:05]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168: renderPlot [app.R#60]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1: shiny::runApp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2023-02-13T17:43:03Z</dcterms:created>
  <dc:creator/>
  <dc:description/>
  <dc:language>en-US</dc:language>
  <cp:lastModifiedBy/>
  <dcterms:modified xsi:type="dcterms:W3CDTF">2023-02-16T00:56:50Z</dcterms:modified>
  <cp:revision>96</cp:revision>
  <dc:subject/>
  <dc:title>Impress</dc:title>
</cp:coreProperties>
</file>