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68" r:id="rId4"/>
    <p:sldId id="271" r:id="rId5"/>
    <p:sldId id="273" r:id="rId6"/>
    <p:sldId id="260" r:id="rId7"/>
    <p:sldId id="261" r:id="rId8"/>
    <p:sldId id="263" r:id="rId9"/>
    <p:sldId id="272" r:id="rId10"/>
    <p:sldId id="270" r:id="rId11"/>
    <p:sldId id="264" r:id="rId12"/>
    <p:sldId id="266" r:id="rId13"/>
    <p:sldId id="267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8/23/15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8/23/15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8/23/15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8/23/15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8/23/15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8/23/15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8/23/15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8/23/15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8/23/15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8/23/15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8/23/15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8/23/15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5" Type="http://schemas.openxmlformats.org/officeDocument/2006/relationships/image" Target="../media/image6.jp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jpg"/><Relationship Id="rId10" Type="http://schemas.openxmlformats.org/officeDocument/2006/relationships/image" Target="../media/image11.png"/><Relationship Id="rId11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2987824" y="3429000"/>
            <a:ext cx="17281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dirty="0" err="1" smtClean="0">
                <a:latin typeface="Rockwell" panose="02060603020205020403" pitchFamily="18" charset="0"/>
              </a:rPr>
              <a:t>Hello</a:t>
            </a:r>
            <a:r>
              <a:rPr lang="de-DE" sz="2800" dirty="0" smtClean="0">
                <a:latin typeface="Rockwell" panose="02060603020205020403" pitchFamily="18" charset="0"/>
              </a:rPr>
              <a:t>!</a:t>
            </a:r>
            <a:endParaRPr lang="de-DE" sz="2800" dirty="0">
              <a:latin typeface="Rockwell" panose="02060603020205020403" pitchFamily="18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9144000" cy="32129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4355976" y="4741786"/>
            <a:ext cx="17281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800" dirty="0" smtClean="0">
                <a:latin typeface="Rockwell" panose="02060603020205020403" pitchFamily="18" charset="0"/>
              </a:rPr>
              <a:t>Halo!</a:t>
            </a:r>
            <a:endParaRPr lang="de-DE" sz="3200" dirty="0">
              <a:latin typeface="Rockwell" panose="02060603020205020403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499992" y="3801234"/>
            <a:ext cx="17281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dirty="0" smtClean="0">
                <a:latin typeface="Rockwell" panose="02060603020205020403" pitchFamily="18" charset="0"/>
              </a:rPr>
              <a:t>Ola!</a:t>
            </a:r>
            <a:endParaRPr lang="de-DE" sz="4000" dirty="0">
              <a:latin typeface="Rockwell" panose="02060603020205020403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915816" y="4149080"/>
            <a:ext cx="17281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800" dirty="0" smtClean="0">
                <a:latin typeface="Rockwell" panose="02060603020205020403" pitchFamily="18" charset="0"/>
              </a:rPr>
              <a:t>Hei!</a:t>
            </a:r>
            <a:endParaRPr lang="de-DE" sz="3200" dirty="0">
              <a:latin typeface="Rockwell" panose="02060603020205020403" pitchFamily="18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74" y="6237312"/>
            <a:ext cx="2530714" cy="47450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71" y="-99392"/>
            <a:ext cx="7662561" cy="3672408"/>
          </a:xfrm>
          <a:prstGeom prst="rect">
            <a:avLst/>
          </a:prstGeom>
        </p:spPr>
      </p:pic>
      <p:pic>
        <p:nvPicPr>
          <p:cNvPr id="9" name="Picture 8" descr="log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5985646"/>
            <a:ext cx="2411760" cy="97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47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9144000" cy="9584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51520" y="231031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bg1"/>
                </a:solidFill>
                <a:latin typeface="Rockwell" panose="02060603020205020403" pitchFamily="18" charset="0"/>
                <a:ea typeface="Roboto Light" panose="02000000000000000000" pitchFamily="2" charset="0"/>
              </a:rPr>
              <a:t>IMPLEMENTASI</a:t>
            </a:r>
            <a:endParaRPr lang="de-DE" sz="2400" b="1" dirty="0">
              <a:solidFill>
                <a:schemeClr val="bg1"/>
              </a:solidFill>
              <a:latin typeface="Rockwell" panose="02060603020205020403" pitchFamily="18" charset="0"/>
              <a:ea typeface="Roboto Light" panose="02000000000000000000" pitchFamily="2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74" y="6237312"/>
            <a:ext cx="2530714" cy="474509"/>
          </a:xfrm>
          <a:prstGeom prst="rect">
            <a:avLst/>
          </a:prstGeom>
        </p:spPr>
      </p:pic>
      <p:sp>
        <p:nvSpPr>
          <p:cNvPr id="5" name="Textfeld 3"/>
          <p:cNvSpPr txBox="1"/>
          <p:nvPr/>
        </p:nvSpPr>
        <p:spPr>
          <a:xfrm>
            <a:off x="611560" y="1412776"/>
            <a:ext cx="792088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 smtClean="0">
                <a:latin typeface="Rockwell" panose="02060603020205020403" pitchFamily="18" charset="0"/>
              </a:rPr>
              <a:t>Ketersiadaan</a:t>
            </a:r>
            <a:r>
              <a:rPr lang="de-DE" sz="2400" dirty="0" smtClean="0">
                <a:latin typeface="Rockwell" panose="02060603020205020403" pitchFamily="18" charset="0"/>
              </a:rPr>
              <a:t> </a:t>
            </a:r>
            <a:r>
              <a:rPr lang="de-DE" sz="2400" dirty="0" err="1" smtClean="0">
                <a:latin typeface="Rockwell" panose="02060603020205020403" pitchFamily="18" charset="0"/>
              </a:rPr>
              <a:t>pangan</a:t>
            </a:r>
            <a:r>
              <a:rPr lang="de-DE" sz="2400" dirty="0" smtClean="0">
                <a:latin typeface="Rockwell" panose="02060603020205020403" pitchFamily="18" charset="0"/>
              </a:rPr>
              <a:t> – terminal </a:t>
            </a:r>
            <a:r>
              <a:rPr lang="de-DE" sz="2400" dirty="0" err="1" smtClean="0">
                <a:latin typeface="Rockwell" panose="02060603020205020403" pitchFamily="18" charset="0"/>
              </a:rPr>
              <a:t>utk</a:t>
            </a:r>
            <a:r>
              <a:rPr lang="de-DE" sz="2400" dirty="0" smtClean="0">
                <a:latin typeface="Rockwell" panose="02060603020205020403" pitchFamily="18" charset="0"/>
              </a:rPr>
              <a:t> web </a:t>
            </a:r>
            <a:r>
              <a:rPr lang="de-DE" sz="2400" dirty="0" err="1" smtClean="0">
                <a:latin typeface="Rockwell" panose="02060603020205020403" pitchFamily="18" charset="0"/>
              </a:rPr>
              <a:t>based</a:t>
            </a:r>
            <a:r>
              <a:rPr lang="de-DE" sz="2400" dirty="0" smtClean="0">
                <a:latin typeface="Rockwell" panose="02060603020205020403" pitchFamily="18" charset="0"/>
              </a:rPr>
              <a:t> </a:t>
            </a:r>
            <a:r>
              <a:rPr lang="de-DE" sz="2400" dirty="0" err="1" smtClean="0">
                <a:latin typeface="Rockwell" panose="02060603020205020403" pitchFamily="18" charset="0"/>
              </a:rPr>
              <a:t>app</a:t>
            </a:r>
            <a:endParaRPr lang="de-DE" sz="2400" dirty="0" smtClean="0"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 smtClean="0">
                <a:latin typeface="Rockwell" panose="02060603020205020403" pitchFamily="18" charset="0"/>
              </a:rPr>
              <a:t>Pelacakan</a:t>
            </a:r>
            <a:r>
              <a:rPr lang="de-DE" sz="2400" dirty="0" smtClean="0">
                <a:latin typeface="Rockwell" panose="02060603020205020403" pitchFamily="18" charset="0"/>
              </a:rPr>
              <a:t> </a:t>
            </a:r>
            <a:r>
              <a:rPr lang="de-DE" sz="2400" dirty="0" err="1" smtClean="0">
                <a:latin typeface="Rockwell" panose="02060603020205020403" pitchFamily="18" charset="0"/>
              </a:rPr>
              <a:t>transportasi</a:t>
            </a:r>
            <a:r>
              <a:rPr lang="de-DE" sz="2400" dirty="0" smtClean="0">
                <a:latin typeface="Rockwell" panose="02060603020205020403" pitchFamily="18" charset="0"/>
              </a:rPr>
              <a:t> – </a:t>
            </a:r>
            <a:r>
              <a:rPr lang="de-DE" sz="2400" dirty="0" err="1" smtClean="0">
                <a:latin typeface="Rockwell" panose="02060603020205020403" pitchFamily="18" charset="0"/>
              </a:rPr>
              <a:t>IoT</a:t>
            </a:r>
            <a:r>
              <a:rPr lang="de-DE" sz="2400" dirty="0" smtClean="0">
                <a:latin typeface="Rockwell" panose="02060603020205020403" pitchFamily="18" charset="0"/>
              </a:rPr>
              <a:t> </a:t>
            </a:r>
            <a:r>
              <a:rPr lang="de-DE" sz="2400" dirty="0" err="1" smtClean="0">
                <a:latin typeface="Rockwell" panose="02060603020205020403" pitchFamily="18" charset="0"/>
              </a:rPr>
              <a:t>Raspberry</a:t>
            </a:r>
            <a:r>
              <a:rPr lang="de-DE" sz="2400" dirty="0" smtClean="0">
                <a:latin typeface="Rockwell" panose="02060603020205020403" pitchFamily="18" charset="0"/>
              </a:rPr>
              <a:t> 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 smtClean="0">
                <a:latin typeface="Rockwell" panose="02060603020205020403" pitchFamily="18" charset="0"/>
              </a:rPr>
              <a:t>Laporan</a:t>
            </a:r>
            <a:r>
              <a:rPr lang="de-DE" sz="2400" dirty="0" smtClean="0">
                <a:latin typeface="Rockwell" panose="02060603020205020403" pitchFamily="18" charset="0"/>
              </a:rPr>
              <a:t> </a:t>
            </a:r>
            <a:r>
              <a:rPr lang="de-DE" sz="2400" dirty="0" err="1" smtClean="0">
                <a:latin typeface="Rockwell" panose="02060603020205020403" pitchFamily="18" charset="0"/>
              </a:rPr>
              <a:t>anomali</a:t>
            </a:r>
            <a:r>
              <a:rPr lang="de-DE" sz="2400" dirty="0" smtClean="0">
                <a:latin typeface="Rockwell" panose="02060603020205020403" pitchFamily="18" charset="0"/>
              </a:rPr>
              <a:t> – </a:t>
            </a:r>
            <a:r>
              <a:rPr lang="de-DE" sz="2400" dirty="0" err="1" smtClean="0">
                <a:latin typeface="Rockwell" panose="02060603020205020403" pitchFamily="18" charset="0"/>
              </a:rPr>
              <a:t>kolaborasi</a:t>
            </a:r>
            <a:r>
              <a:rPr lang="de-DE" sz="2400" dirty="0" smtClean="0">
                <a:latin typeface="Rockwell" panose="02060603020205020403" pitchFamily="18" charset="0"/>
              </a:rPr>
              <a:t> </a:t>
            </a:r>
            <a:r>
              <a:rPr lang="de-DE" sz="2400" dirty="0" err="1" smtClean="0">
                <a:latin typeface="Rockwell" panose="02060603020205020403" pitchFamily="18" charset="0"/>
              </a:rPr>
              <a:t>berbasis</a:t>
            </a:r>
            <a:r>
              <a:rPr lang="de-DE" sz="2400" dirty="0" smtClean="0">
                <a:latin typeface="Rockwell" panose="02060603020205020403" pitchFamily="18" charset="0"/>
              </a:rPr>
              <a:t> SMS</a:t>
            </a:r>
            <a:endParaRPr lang="de-DE" sz="1400" dirty="0"/>
          </a:p>
        </p:txBody>
      </p:sp>
      <p:pic>
        <p:nvPicPr>
          <p:cNvPr id="8" name="Picture 7" descr="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5985646"/>
            <a:ext cx="2411760" cy="97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65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9144000" cy="9584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51520" y="231031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bg1"/>
                </a:solidFill>
                <a:latin typeface="Rockwell" panose="02060603020205020403" pitchFamily="18" charset="0"/>
                <a:ea typeface="Roboto Light" panose="02000000000000000000" pitchFamily="2" charset="0"/>
              </a:rPr>
              <a:t>REPO</a:t>
            </a:r>
            <a:endParaRPr lang="de-DE" sz="2400" b="1" dirty="0">
              <a:solidFill>
                <a:schemeClr val="bg1"/>
              </a:solidFill>
              <a:latin typeface="Rockwell" panose="02060603020205020403" pitchFamily="18" charset="0"/>
              <a:ea typeface="Roboto Light" panose="02000000000000000000" pitchFamily="2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459850" y="1965608"/>
            <a:ext cx="62084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 smtClean="0">
                <a:latin typeface="Rockwell" panose="02060603020205020403" pitchFamily="18" charset="0"/>
              </a:rPr>
              <a:t>/</a:t>
            </a:r>
            <a:r>
              <a:rPr lang="de-DE" sz="3200" dirty="0" err="1" smtClean="0">
                <a:latin typeface="Rockwell" panose="02060603020205020403" pitchFamily="18" charset="0"/>
              </a:rPr>
              <a:t>hai</a:t>
            </a:r>
            <a:endParaRPr lang="de-DE" sz="3200" dirty="0" smtClean="0"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 smtClean="0">
                <a:latin typeface="Rockwell" panose="02060603020205020403" pitchFamily="18" charset="0"/>
              </a:rPr>
              <a:t>/hai-area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 smtClean="0">
                <a:latin typeface="Rockwell" panose="02060603020205020403" pitchFamily="18" charset="0"/>
              </a:rPr>
              <a:t>/hai-</a:t>
            </a:r>
            <a:r>
              <a:rPr lang="de-DE" sz="3200" dirty="0" err="1" smtClean="0">
                <a:latin typeface="Rockwell" panose="02060603020205020403" pitchFamily="18" charset="0"/>
              </a:rPr>
              <a:t>civil</a:t>
            </a:r>
            <a:endParaRPr lang="de-DE" sz="3200" dirty="0" smtClean="0"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>
                <a:latin typeface="Rockwell" panose="02060603020205020403" pitchFamily="18" charset="0"/>
              </a:rPr>
              <a:t>/</a:t>
            </a:r>
            <a:r>
              <a:rPr lang="de-DE" sz="3200" dirty="0" smtClean="0">
                <a:latin typeface="Rockwell" panose="02060603020205020403" pitchFamily="18" charset="0"/>
              </a:rPr>
              <a:t>hai-</a:t>
            </a:r>
            <a:r>
              <a:rPr lang="de-DE" sz="3200" dirty="0" err="1" smtClean="0">
                <a:latin typeface="Rockwell" panose="02060603020205020403" pitchFamily="18" charset="0"/>
              </a:rPr>
              <a:t>dms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899592" y="1116033"/>
            <a:ext cx="72728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200" dirty="0" smtClean="0">
                <a:latin typeface="Rockwell" panose="02060603020205020403" pitchFamily="18" charset="0"/>
              </a:rPr>
              <a:t>http://github.com/aryonp</a:t>
            </a:r>
            <a:endParaRPr lang="de-DE" sz="3200" dirty="0">
              <a:latin typeface="Rockwell" panose="02060603020205020403" pitchFamily="18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74" y="6237312"/>
            <a:ext cx="2530714" cy="474509"/>
          </a:xfrm>
          <a:prstGeom prst="rect">
            <a:avLst/>
          </a:prstGeom>
        </p:spPr>
      </p:pic>
      <p:pic>
        <p:nvPicPr>
          <p:cNvPr id="8" name="Picture 7" descr="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5985646"/>
            <a:ext cx="2411760" cy="97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64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9144000" cy="9584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899592" y="2636912"/>
            <a:ext cx="72728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200" dirty="0" err="1" smtClean="0">
                <a:latin typeface="Rockwell" panose="02060603020205020403" pitchFamily="18" charset="0"/>
              </a:rPr>
              <a:t>Pertanyaan</a:t>
            </a:r>
            <a:r>
              <a:rPr lang="de-DE" sz="3200" dirty="0" smtClean="0">
                <a:latin typeface="Rockwell" panose="02060603020205020403" pitchFamily="18" charset="0"/>
              </a:rPr>
              <a:t>?</a:t>
            </a:r>
            <a:endParaRPr lang="de-DE" sz="3200" dirty="0">
              <a:latin typeface="Rockwell" panose="02060603020205020403" pitchFamily="18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74" y="6237312"/>
            <a:ext cx="2530714" cy="474509"/>
          </a:xfrm>
          <a:prstGeom prst="rect">
            <a:avLst/>
          </a:prstGeom>
        </p:spPr>
      </p:pic>
      <p:pic>
        <p:nvPicPr>
          <p:cNvPr id="7" name="Picture 6" descr="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5985646"/>
            <a:ext cx="2411760" cy="97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263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9144000" cy="9584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971600" y="1116033"/>
            <a:ext cx="72728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 err="1" smtClean="0">
                <a:latin typeface="Rockwell" panose="02060603020205020403" pitchFamily="18" charset="0"/>
              </a:rPr>
              <a:t>Contact</a:t>
            </a:r>
            <a:endParaRPr lang="de-DE" sz="2800" dirty="0">
              <a:latin typeface="Rockwell" panose="02060603020205020403" pitchFamily="18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74" y="6237312"/>
            <a:ext cx="2530714" cy="474509"/>
          </a:xfrm>
          <a:prstGeom prst="rect">
            <a:avLst/>
          </a:prstGeom>
        </p:spPr>
      </p:pic>
      <p:pic>
        <p:nvPicPr>
          <p:cNvPr id="1026" name="Picture 2" descr="\\JAR-FS-001\user$\GIA003114\Downloads\Youtube-square\Facebook Squa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88900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\\JAR-FS-001\user$\GIA003114\Downloads\Youtube-square\Twitter squar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60908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\\JAR-FS-001\user$\GIA003114\Downloads\Youtube-square\Linkedin squar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437112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\\JAR-FS-001\user$\GIA003114\Downloads\Youtube-square\Google plus squar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16892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2843768" y="2060889"/>
            <a:ext cx="403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Rockwell" panose="02060603020205020403" pitchFamily="18" charset="0"/>
              </a:rPr>
              <a:t>aryonp@gmail.com</a:t>
            </a:r>
            <a:endParaRPr lang="de-DE" sz="2000" dirty="0">
              <a:latin typeface="Rockwell" panose="02060603020205020403" pitchFamily="18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2843768" y="2780928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latin typeface="Rockwell" panose="02060603020205020403" pitchFamily="18" charset="0"/>
              </a:rPr>
              <a:t>a</a:t>
            </a:r>
            <a:r>
              <a:rPr lang="de-DE" sz="2000" dirty="0" err="1" smtClean="0">
                <a:latin typeface="Rockwell" panose="02060603020205020403" pitchFamily="18" charset="0"/>
              </a:rPr>
              <a:t>ryo.n.pratama</a:t>
            </a:r>
            <a:endParaRPr lang="de-DE" sz="2000" dirty="0">
              <a:latin typeface="Rockwell" panose="02060603020205020403" pitchFamily="18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2843768" y="3501008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Rockwell" panose="02060603020205020403" pitchFamily="18" charset="0"/>
              </a:rPr>
              <a:t>@</a:t>
            </a:r>
            <a:r>
              <a:rPr lang="de-DE" sz="2000" dirty="0" err="1" smtClean="0">
                <a:latin typeface="Rockwell" panose="02060603020205020403" pitchFamily="18" charset="0"/>
              </a:rPr>
              <a:t>aryonp</a:t>
            </a:r>
            <a:endParaRPr lang="de-DE" sz="2000" dirty="0">
              <a:latin typeface="Rockwell" panose="02060603020205020403" pitchFamily="18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843768" y="4329160"/>
            <a:ext cx="525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Rockwell" panose="02060603020205020403" pitchFamily="18" charset="0"/>
              </a:rPr>
              <a:t>http://id.linkedin.com/in/aryonp</a:t>
            </a:r>
            <a:endParaRPr lang="de-DE" sz="2000" dirty="0">
              <a:latin typeface="Rockwell" panose="02060603020205020403" pitchFamily="18" charset="0"/>
            </a:endParaRPr>
          </a:p>
        </p:txBody>
      </p:sp>
      <p:sp>
        <p:nvSpPr>
          <p:cNvPr id="14" name="Textfeld 1"/>
          <p:cNvSpPr txBox="1"/>
          <p:nvPr/>
        </p:nvSpPr>
        <p:spPr>
          <a:xfrm>
            <a:off x="2843808" y="2348880"/>
            <a:ext cx="403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>
                <a:latin typeface="Rockwell" panose="02060603020205020403" pitchFamily="18" charset="0"/>
              </a:rPr>
              <a:t>adi@sagara.asia</a:t>
            </a:r>
            <a:endParaRPr lang="de-DE" sz="2000" dirty="0">
              <a:latin typeface="Rockwell" panose="02060603020205020403" pitchFamily="18" charset="0"/>
            </a:endParaRPr>
          </a:p>
        </p:txBody>
      </p:sp>
      <p:sp>
        <p:nvSpPr>
          <p:cNvPr id="15" name="Textfeld 10"/>
          <p:cNvSpPr txBox="1"/>
          <p:nvPr/>
        </p:nvSpPr>
        <p:spPr>
          <a:xfrm>
            <a:off x="2843808" y="3068960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>
                <a:latin typeface="Rockwell" panose="02060603020205020403" pitchFamily="18" charset="0"/>
              </a:rPr>
              <a:t>adiarriansyah</a:t>
            </a:r>
            <a:endParaRPr lang="de-DE" sz="2000" dirty="0">
              <a:latin typeface="Rockwell" panose="02060603020205020403" pitchFamily="18" charset="0"/>
            </a:endParaRPr>
          </a:p>
        </p:txBody>
      </p:sp>
      <p:sp>
        <p:nvSpPr>
          <p:cNvPr id="17" name="Textfeld 11"/>
          <p:cNvSpPr txBox="1"/>
          <p:nvPr/>
        </p:nvSpPr>
        <p:spPr>
          <a:xfrm>
            <a:off x="2843808" y="3789040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Rockwell" panose="02060603020205020403" pitchFamily="18" charset="0"/>
              </a:rPr>
              <a:t>@</a:t>
            </a:r>
            <a:r>
              <a:rPr lang="de-DE" sz="2000" dirty="0" err="1" smtClean="0">
                <a:latin typeface="Rockwell" panose="02060603020205020403" pitchFamily="18" charset="0"/>
              </a:rPr>
              <a:t>adiarriansyah</a:t>
            </a:r>
            <a:endParaRPr lang="de-DE" sz="2000" dirty="0">
              <a:latin typeface="Rockwell" panose="02060603020205020403" pitchFamily="18" charset="0"/>
            </a:endParaRPr>
          </a:p>
        </p:txBody>
      </p:sp>
      <p:sp>
        <p:nvSpPr>
          <p:cNvPr id="18" name="Textfeld 12"/>
          <p:cNvSpPr txBox="1"/>
          <p:nvPr/>
        </p:nvSpPr>
        <p:spPr>
          <a:xfrm>
            <a:off x="2843808" y="4613066"/>
            <a:ext cx="525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Rockwell" panose="02060603020205020403" pitchFamily="18" charset="0"/>
              </a:rPr>
              <a:t>http://id.linkedin.com/in/</a:t>
            </a:r>
            <a:r>
              <a:rPr lang="de-DE" sz="2000" dirty="0" err="1" smtClean="0">
                <a:latin typeface="Rockwell" panose="02060603020205020403" pitchFamily="18" charset="0"/>
              </a:rPr>
              <a:t>adiarriansyah</a:t>
            </a:r>
            <a:endParaRPr lang="de-DE" sz="2000" dirty="0">
              <a:latin typeface="Rockwell" panose="02060603020205020403" pitchFamily="18" charset="0"/>
            </a:endParaRPr>
          </a:p>
        </p:txBody>
      </p:sp>
      <p:pic>
        <p:nvPicPr>
          <p:cNvPr id="19" name="Picture 18" descr="logo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5985646"/>
            <a:ext cx="2411760" cy="97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73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043608" y="1484784"/>
            <a:ext cx="72728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200" dirty="0">
                <a:latin typeface="Rockwell" panose="02060603020205020403" pitchFamily="18" charset="0"/>
              </a:rPr>
              <a:t>“</a:t>
            </a:r>
            <a:r>
              <a:rPr lang="de-DE" sz="3200" dirty="0" err="1">
                <a:latin typeface="Rockwell" panose="02060603020205020403" pitchFamily="18" charset="0"/>
              </a:rPr>
              <a:t>Pemantauan</a:t>
            </a:r>
            <a:r>
              <a:rPr lang="de-DE" sz="3200" dirty="0">
                <a:latin typeface="Rockwell" panose="02060603020205020403" pitchFamily="18" charset="0"/>
              </a:rPr>
              <a:t> </a:t>
            </a:r>
            <a:r>
              <a:rPr lang="de-DE" sz="3200" dirty="0" err="1">
                <a:latin typeface="Rockwell" panose="02060603020205020403" pitchFamily="18" charset="0"/>
              </a:rPr>
              <a:t>harga</a:t>
            </a:r>
            <a:r>
              <a:rPr lang="de-DE" sz="3200" dirty="0">
                <a:latin typeface="Rockwell" panose="02060603020205020403" pitchFamily="18" charset="0"/>
              </a:rPr>
              <a:t> </a:t>
            </a:r>
            <a:r>
              <a:rPr lang="de-DE" sz="3200" dirty="0" err="1">
                <a:latin typeface="Rockwell" panose="02060603020205020403" pitchFamily="18" charset="0"/>
              </a:rPr>
              <a:t>komoditas</a:t>
            </a:r>
            <a:r>
              <a:rPr lang="de-DE" sz="3200" dirty="0">
                <a:latin typeface="Rockwell" panose="02060603020205020403" pitchFamily="18" charset="0"/>
              </a:rPr>
              <a:t>, </a:t>
            </a:r>
            <a:r>
              <a:rPr lang="de-DE" sz="3200" dirty="0" err="1">
                <a:latin typeface="Rockwell" panose="02060603020205020403" pitchFamily="18" charset="0"/>
              </a:rPr>
              <a:t>terutama</a:t>
            </a:r>
            <a:r>
              <a:rPr lang="de-DE" sz="3200" dirty="0">
                <a:latin typeface="Rockwell" panose="02060603020205020403" pitchFamily="18" charset="0"/>
              </a:rPr>
              <a:t> </a:t>
            </a:r>
            <a:r>
              <a:rPr lang="de-DE" sz="3200" dirty="0" err="1">
                <a:latin typeface="Rockwell" panose="02060603020205020403" pitchFamily="18" charset="0"/>
              </a:rPr>
              <a:t>bahan</a:t>
            </a:r>
            <a:r>
              <a:rPr lang="de-DE" sz="3200" dirty="0">
                <a:latin typeface="Rockwell" panose="02060603020205020403" pitchFamily="18" charset="0"/>
              </a:rPr>
              <a:t> </a:t>
            </a:r>
            <a:r>
              <a:rPr lang="de-DE" sz="3200" dirty="0" err="1">
                <a:latin typeface="Rockwell" panose="02060603020205020403" pitchFamily="18" charset="0"/>
              </a:rPr>
              <a:t>pokok</a:t>
            </a:r>
            <a:r>
              <a:rPr lang="de-DE" sz="3200" dirty="0">
                <a:latin typeface="Rockwell" panose="02060603020205020403" pitchFamily="18" charset="0"/>
              </a:rPr>
              <a:t>, di </a:t>
            </a:r>
            <a:r>
              <a:rPr lang="de-DE" sz="3200" dirty="0" err="1">
                <a:latin typeface="Rockwell" panose="02060603020205020403" pitchFamily="18" charset="0"/>
              </a:rPr>
              <a:t>setiap</a:t>
            </a:r>
            <a:r>
              <a:rPr lang="de-DE" sz="3200" dirty="0">
                <a:latin typeface="Rockwell" panose="02060603020205020403" pitchFamily="18" charset="0"/>
              </a:rPr>
              <a:t> </a:t>
            </a:r>
            <a:r>
              <a:rPr lang="de-DE" sz="3200" dirty="0" err="1">
                <a:latin typeface="Rockwell" panose="02060603020205020403" pitchFamily="18" charset="0"/>
              </a:rPr>
              <a:t>titik</a:t>
            </a:r>
            <a:r>
              <a:rPr lang="de-DE" sz="3200" dirty="0">
                <a:latin typeface="Rockwell" panose="02060603020205020403" pitchFamily="18" charset="0"/>
              </a:rPr>
              <a:t> </a:t>
            </a:r>
            <a:r>
              <a:rPr lang="de-DE" sz="3200" dirty="0" err="1">
                <a:latin typeface="Rockwell" panose="02060603020205020403" pitchFamily="18" charset="0"/>
              </a:rPr>
              <a:t>distribusinya</a:t>
            </a:r>
            <a:r>
              <a:rPr lang="de-DE" sz="3200" dirty="0">
                <a:latin typeface="Rockwell" panose="02060603020205020403" pitchFamily="18" charset="0"/>
              </a:rPr>
              <a:t>.”</a:t>
            </a:r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9144000" cy="9584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4" name="Textfeld 3"/>
          <p:cNvSpPr txBox="1"/>
          <p:nvPr/>
        </p:nvSpPr>
        <p:spPr>
          <a:xfrm>
            <a:off x="251520" y="231031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bg1"/>
                </a:solidFill>
                <a:latin typeface="Rockwell" panose="02060603020205020403" pitchFamily="18" charset="0"/>
                <a:ea typeface="Roboto Light" panose="02000000000000000000" pitchFamily="2" charset="0"/>
              </a:rPr>
              <a:t>TUJUAN</a:t>
            </a:r>
            <a:endParaRPr lang="de-DE" sz="2400" b="1" dirty="0">
              <a:solidFill>
                <a:schemeClr val="bg1"/>
              </a:solidFill>
              <a:latin typeface="Rockwell" panose="02060603020205020403" pitchFamily="18" charset="0"/>
              <a:ea typeface="Roboto Light" panose="02000000000000000000" pitchFamily="2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74" y="6237312"/>
            <a:ext cx="2530714" cy="474509"/>
          </a:xfrm>
          <a:prstGeom prst="rect">
            <a:avLst/>
          </a:prstGeom>
        </p:spPr>
      </p:pic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5985646"/>
            <a:ext cx="2411760" cy="97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642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9144000" cy="9584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51520" y="231031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bg1"/>
                </a:solidFill>
                <a:latin typeface="Rockwell" panose="02060603020205020403" pitchFamily="18" charset="0"/>
                <a:ea typeface="Roboto Light" panose="02000000000000000000" pitchFamily="2" charset="0"/>
              </a:rPr>
              <a:t>REFERENSI</a:t>
            </a:r>
            <a:endParaRPr lang="de-DE" sz="2400" b="1" dirty="0">
              <a:solidFill>
                <a:schemeClr val="bg1"/>
              </a:solidFill>
              <a:latin typeface="Rockwell" panose="02060603020205020403" pitchFamily="18" charset="0"/>
              <a:ea typeface="Roboto Light" panose="02000000000000000000" pitchFamily="2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74" y="6237312"/>
            <a:ext cx="2530714" cy="474509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9" y="3605019"/>
            <a:ext cx="2016224" cy="83209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196752"/>
            <a:ext cx="4063235" cy="934793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19" y="3501008"/>
            <a:ext cx="5355209" cy="979124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420228"/>
            <a:ext cx="2903403" cy="88959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809142"/>
            <a:ext cx="1080120" cy="1141095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427804"/>
            <a:ext cx="2952328" cy="1021959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89" y="1108556"/>
            <a:ext cx="2606027" cy="1230624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4941168"/>
            <a:ext cx="3004413" cy="591777"/>
          </a:xfrm>
          <a:prstGeom prst="rect">
            <a:avLst/>
          </a:prstGeom>
        </p:spPr>
      </p:pic>
      <p:pic>
        <p:nvPicPr>
          <p:cNvPr id="15" name="Picture 14" descr="logo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5985646"/>
            <a:ext cx="2411760" cy="97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241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899592" y="1284752"/>
            <a:ext cx="7272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400" dirty="0" smtClean="0">
                <a:latin typeface="Rockwell" panose="02060603020205020403" pitchFamily="18" charset="0"/>
              </a:rPr>
              <a:t>LOGISTIK/SUPPLY CHAIN MGMT</a:t>
            </a:r>
            <a:endParaRPr lang="de-DE" sz="2400" dirty="0">
              <a:latin typeface="Rockwell" panose="02060603020205020403" pitchFamily="18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9144000" cy="9584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251520" y="231031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bg1"/>
                </a:solidFill>
                <a:latin typeface="Rockwell" panose="02060603020205020403" pitchFamily="18" charset="0"/>
                <a:ea typeface="Roboto Light" panose="02000000000000000000" pitchFamily="2" charset="0"/>
              </a:rPr>
              <a:t>IDE</a:t>
            </a:r>
            <a:endParaRPr lang="de-DE" sz="2400" b="1" dirty="0">
              <a:solidFill>
                <a:schemeClr val="bg1"/>
              </a:solidFill>
              <a:latin typeface="Rockwell" panose="02060603020205020403" pitchFamily="18" charset="0"/>
              <a:ea typeface="Roboto Light" panose="02000000000000000000" pitchFamily="2" charset="0"/>
            </a:endParaRPr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4883079" y="2004832"/>
            <a:ext cx="1136432" cy="12595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>
            <a:off x="3101753" y="2004832"/>
            <a:ext cx="1008112" cy="12281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74" y="6237312"/>
            <a:ext cx="2530714" cy="47450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889" y="2606392"/>
            <a:ext cx="1701242" cy="1182648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4523039" y="3301188"/>
            <a:ext cx="30012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dirty="0" err="1" smtClean="0">
                <a:latin typeface="Rockwell" panose="02060603020205020403" pitchFamily="18" charset="0"/>
              </a:rPr>
              <a:t>Transportasi</a:t>
            </a:r>
            <a:endParaRPr lang="de-DE" dirty="0" smtClean="0">
              <a:latin typeface="Rockwell" panose="02060603020205020403" pitchFamily="18" charset="0"/>
            </a:endParaRP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058" y="2220856"/>
            <a:ext cx="1188736" cy="1111210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1809782" y="3270410"/>
            <a:ext cx="30012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000" dirty="0" err="1" smtClean="0">
                <a:latin typeface="Rockwell" panose="02060603020205020403" pitchFamily="18" charset="0"/>
              </a:rPr>
              <a:t>Pergudangan</a:t>
            </a:r>
            <a:endParaRPr lang="de-DE" sz="2000" dirty="0" smtClean="0">
              <a:latin typeface="Rockwell" panose="02060603020205020403" pitchFamily="18" charset="0"/>
            </a:endParaRPr>
          </a:p>
        </p:txBody>
      </p:sp>
      <p:sp>
        <p:nvSpPr>
          <p:cNvPr id="15" name="Rechteck 1"/>
          <p:cNvSpPr/>
          <p:nvPr/>
        </p:nvSpPr>
        <p:spPr>
          <a:xfrm>
            <a:off x="2195736" y="3861048"/>
            <a:ext cx="561662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smtClean="0">
                <a:latin typeface="Rockwell" panose="02060603020205020403" pitchFamily="18" charset="0"/>
              </a:rPr>
              <a:t>Monitor </a:t>
            </a:r>
            <a:r>
              <a:rPr lang="de-DE" dirty="0" err="1" smtClean="0">
                <a:latin typeface="Rockwell" panose="02060603020205020403" pitchFamily="18" charset="0"/>
              </a:rPr>
              <a:t>inventory</a:t>
            </a:r>
            <a:endParaRPr lang="de-DE" dirty="0" smtClean="0">
              <a:latin typeface="Rockwell" panose="02060603020205020403" pitchFamily="18" charset="0"/>
            </a:endParaRPr>
          </a:p>
          <a:p>
            <a:pPr marL="285750" indent="-285750">
              <a:buFont typeface="Arial"/>
              <a:buChar char="•"/>
            </a:pPr>
            <a:r>
              <a:rPr lang="de-DE" dirty="0" err="1" smtClean="0">
                <a:latin typeface="Rockwell" panose="02060603020205020403" pitchFamily="18" charset="0"/>
              </a:rPr>
              <a:t>Pergerakan</a:t>
            </a:r>
            <a:r>
              <a:rPr lang="de-DE" dirty="0" smtClean="0">
                <a:latin typeface="Rockwell" panose="02060603020205020403" pitchFamily="18" charset="0"/>
              </a:rPr>
              <a:t> </a:t>
            </a:r>
            <a:r>
              <a:rPr lang="de-DE" dirty="0" err="1" smtClean="0">
                <a:latin typeface="Rockwell" panose="02060603020205020403" pitchFamily="18" charset="0"/>
              </a:rPr>
              <a:t>kendaraan</a:t>
            </a:r>
            <a:endParaRPr lang="de-DE" dirty="0" smtClean="0">
              <a:latin typeface="Rockwell" panose="02060603020205020403" pitchFamily="18" charset="0"/>
            </a:endParaRPr>
          </a:p>
          <a:p>
            <a:endParaRPr lang="de-DE" sz="1600" dirty="0">
              <a:latin typeface="Rockwell" panose="02060603020205020403" pitchFamily="18" charset="0"/>
            </a:endParaRPr>
          </a:p>
        </p:txBody>
      </p:sp>
      <p:pic>
        <p:nvPicPr>
          <p:cNvPr id="14" name="Picture 13" descr="logo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5985646"/>
            <a:ext cx="2411760" cy="97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511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899592" y="1284752"/>
            <a:ext cx="7272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400" dirty="0" smtClean="0">
                <a:latin typeface="Rockwell" panose="02060603020205020403" pitchFamily="18" charset="0"/>
              </a:rPr>
              <a:t>LOGISTIK/SUPPLY CHAIN MGMT</a:t>
            </a:r>
            <a:endParaRPr lang="de-DE" sz="2400" dirty="0">
              <a:latin typeface="Rockwell" panose="02060603020205020403" pitchFamily="18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9144000" cy="9584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251520" y="231031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bg1"/>
                </a:solidFill>
                <a:latin typeface="Rockwell" panose="02060603020205020403" pitchFamily="18" charset="0"/>
                <a:ea typeface="Roboto Light" panose="02000000000000000000" pitchFamily="2" charset="0"/>
              </a:rPr>
              <a:t>IDE</a:t>
            </a:r>
            <a:endParaRPr lang="de-DE" sz="2400" b="1" dirty="0">
              <a:solidFill>
                <a:schemeClr val="bg1"/>
              </a:solidFill>
              <a:latin typeface="Rockwell" panose="02060603020205020403" pitchFamily="18" charset="0"/>
              <a:ea typeface="Roboto Light" panose="02000000000000000000" pitchFamily="2" charset="0"/>
            </a:endParaRPr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4883079" y="2004832"/>
            <a:ext cx="1136432" cy="12595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>
            <a:off x="3101753" y="2004832"/>
            <a:ext cx="1008112" cy="12281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74" y="6237312"/>
            <a:ext cx="2530714" cy="47450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889" y="2606392"/>
            <a:ext cx="1701242" cy="1182648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4523039" y="3301188"/>
            <a:ext cx="30012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dirty="0" err="1" smtClean="0">
                <a:latin typeface="Rockwell" panose="02060603020205020403" pitchFamily="18" charset="0"/>
              </a:rPr>
              <a:t>Transportasi</a:t>
            </a:r>
            <a:endParaRPr lang="de-DE" dirty="0" smtClean="0">
              <a:latin typeface="Rockwell" panose="02060603020205020403" pitchFamily="18" charset="0"/>
            </a:endParaRP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058" y="2220856"/>
            <a:ext cx="1188736" cy="1111210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1809782" y="3270410"/>
            <a:ext cx="30012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000" dirty="0" err="1" smtClean="0">
                <a:latin typeface="Rockwell" panose="02060603020205020403" pitchFamily="18" charset="0"/>
              </a:rPr>
              <a:t>Pergudangan</a:t>
            </a:r>
            <a:endParaRPr lang="de-DE" sz="2000" dirty="0" smtClean="0">
              <a:latin typeface="Rockwell" panose="02060603020205020403" pitchFamily="18" charset="0"/>
            </a:endParaRPr>
          </a:p>
        </p:txBody>
      </p:sp>
      <p:sp>
        <p:nvSpPr>
          <p:cNvPr id="15" name="Rechteck 1"/>
          <p:cNvSpPr/>
          <p:nvPr/>
        </p:nvSpPr>
        <p:spPr>
          <a:xfrm>
            <a:off x="827584" y="3789040"/>
            <a:ext cx="770485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latin typeface="Rockwell" panose="02060603020205020403" pitchFamily="18" charset="0"/>
              </a:rPr>
              <a:t>Setelah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mendapat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tambahan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informasi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pagi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dan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siang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ini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kami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semakin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yakin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untuk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mendefinisikan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ulang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proses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bisnis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manajemen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supply-chain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nasional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dimana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sistem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yang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dihasilkan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akan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membantu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memonitor</a:t>
            </a:r>
            <a:r>
              <a:rPr lang="de-DE" sz="1600" dirty="0">
                <a:latin typeface="Rockwell" panose="02060603020205020403" pitchFamily="18" charset="0"/>
              </a:rPr>
              <a:t> stock </a:t>
            </a:r>
            <a:r>
              <a:rPr lang="de-DE" sz="1600" dirty="0" err="1">
                <a:latin typeface="Rockwell" panose="02060603020205020403" pitchFamily="18" charset="0"/>
              </a:rPr>
              <a:t>inventory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pada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tiap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titik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distribusi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dan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mengatur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manajemen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transportasi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yang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menghubungkan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tiap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titik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distribusi</a:t>
            </a:r>
            <a:r>
              <a:rPr lang="de-DE" sz="1600" dirty="0">
                <a:latin typeface="Rockwell" panose="02060603020205020403" pitchFamily="18" charset="0"/>
              </a:rPr>
              <a:t> &amp; </a:t>
            </a:r>
            <a:r>
              <a:rPr lang="de-DE" sz="1600" dirty="0" err="1">
                <a:latin typeface="Rockwell" panose="02060603020205020403" pitchFamily="18" charset="0"/>
              </a:rPr>
              <a:t>bagaimana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dampaknya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terhadap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fluktuasi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harga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komoditas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utama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nasional</a:t>
            </a:r>
            <a:r>
              <a:rPr lang="de-DE" sz="1600" dirty="0">
                <a:latin typeface="Rockwell" panose="02060603020205020403" pitchFamily="18" charset="0"/>
              </a:rPr>
              <a:t>. </a:t>
            </a:r>
            <a:r>
              <a:rPr lang="de-DE" sz="1600" dirty="0" err="1">
                <a:latin typeface="Rockwell" panose="02060603020205020403" pitchFamily="18" charset="0"/>
              </a:rPr>
              <a:t>Bbrp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dimensi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pengukuran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tambahan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seperti</a:t>
            </a:r>
            <a:r>
              <a:rPr lang="de-DE" sz="1600" dirty="0">
                <a:latin typeface="Rockwell" panose="02060603020205020403" pitchFamily="18" charset="0"/>
              </a:rPr>
              <a:t> sub-</a:t>
            </a:r>
            <a:r>
              <a:rPr lang="de-DE" sz="1600" dirty="0" err="1">
                <a:latin typeface="Rockwell" panose="02060603020205020403" pitchFamily="18" charset="0"/>
              </a:rPr>
              <a:t>kategori</a:t>
            </a:r>
            <a:r>
              <a:rPr lang="de-DE" sz="1600" dirty="0">
                <a:latin typeface="Rockwell" panose="02060603020205020403" pitchFamily="18" charset="0"/>
              </a:rPr>
              <a:t>, </a:t>
            </a:r>
            <a:r>
              <a:rPr lang="de-DE" sz="1600" dirty="0" err="1">
                <a:latin typeface="Rockwell" panose="02060603020205020403" pitchFamily="18" charset="0"/>
              </a:rPr>
              <a:t>harga</a:t>
            </a:r>
            <a:r>
              <a:rPr lang="de-DE" sz="1600" dirty="0">
                <a:latin typeface="Rockwell" panose="02060603020205020403" pitchFamily="18" charset="0"/>
              </a:rPr>
              <a:t>, </a:t>
            </a:r>
            <a:r>
              <a:rPr lang="de-DE" sz="1600" dirty="0" err="1">
                <a:latin typeface="Rockwell" panose="02060603020205020403" pitchFamily="18" charset="0"/>
              </a:rPr>
              <a:t>dan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waktu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pakai</a:t>
            </a:r>
            <a:r>
              <a:rPr lang="de-DE" sz="1600" dirty="0">
                <a:latin typeface="Rockwell" panose="02060603020205020403" pitchFamily="18" charset="0"/>
              </a:rPr>
              <a:t> (</a:t>
            </a:r>
            <a:r>
              <a:rPr lang="de-DE" sz="1600" dirty="0" err="1">
                <a:latin typeface="Rockwell" panose="02060603020205020403" pitchFamily="18" charset="0"/>
              </a:rPr>
              <a:t>expiry</a:t>
            </a:r>
            <a:r>
              <a:rPr lang="de-DE" sz="1600" dirty="0">
                <a:latin typeface="Rockwell" panose="02060603020205020403" pitchFamily="18" charset="0"/>
              </a:rPr>
              <a:t>) </a:t>
            </a:r>
            <a:r>
              <a:rPr lang="de-DE" sz="1600" dirty="0" err="1">
                <a:latin typeface="Rockwell" panose="02060603020205020403" pitchFamily="18" charset="0"/>
              </a:rPr>
              <a:t>akan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menambah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akurasi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informasi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yang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ditampilkan</a:t>
            </a:r>
            <a:r>
              <a:rPr lang="de-DE" sz="1600" dirty="0">
                <a:latin typeface="Rockwell" panose="02060603020205020403" pitchFamily="18" charset="0"/>
              </a:rPr>
              <a:t>.</a:t>
            </a:r>
          </a:p>
        </p:txBody>
      </p:sp>
      <p:pic>
        <p:nvPicPr>
          <p:cNvPr id="14" name="Picture 13" descr="logo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5985646"/>
            <a:ext cx="2411760" cy="97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8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899592" y="1116033"/>
            <a:ext cx="72728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200" dirty="0" smtClean="0">
                <a:latin typeface="Rockwell" panose="02060603020205020403" pitchFamily="18" charset="0"/>
              </a:rPr>
              <a:t>LOGISTIK</a:t>
            </a:r>
            <a:endParaRPr lang="de-DE" sz="3200" dirty="0">
              <a:latin typeface="Rockwell" panose="02060603020205020403" pitchFamily="18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9144000" cy="9584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1459850" y="1893600"/>
            <a:ext cx="620849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 smtClean="0">
                <a:latin typeface="Rockwell" panose="02060603020205020403" pitchFamily="18" charset="0"/>
              </a:rPr>
              <a:t>Area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 err="1" smtClean="0">
                <a:latin typeface="Rockwell" panose="02060603020205020403" pitchFamily="18" charset="0"/>
              </a:rPr>
              <a:t>Jumlah</a:t>
            </a:r>
            <a:r>
              <a:rPr lang="de-DE" sz="3200" dirty="0" smtClean="0">
                <a:latin typeface="Rockwell" panose="02060603020205020403" pitchFamily="18" charset="0"/>
              </a:rPr>
              <a:t> </a:t>
            </a:r>
            <a:r>
              <a:rPr lang="de-DE" sz="3200" dirty="0" err="1" smtClean="0">
                <a:latin typeface="Rockwell" panose="02060603020205020403" pitchFamily="18" charset="0"/>
              </a:rPr>
              <a:t>Penduduk</a:t>
            </a:r>
            <a:endParaRPr lang="de-DE" sz="3200" dirty="0" smtClean="0"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 err="1" smtClean="0">
                <a:latin typeface="Rockwell" panose="02060603020205020403" pitchFamily="18" charset="0"/>
              </a:rPr>
              <a:t>Lokasi</a:t>
            </a:r>
            <a:r>
              <a:rPr lang="de-DE" sz="3200" dirty="0" smtClean="0">
                <a:latin typeface="Rockwell" panose="02060603020205020403" pitchFamily="18" charset="0"/>
              </a:rPr>
              <a:t> </a:t>
            </a:r>
            <a:r>
              <a:rPr lang="de-DE" sz="3200" dirty="0" err="1" smtClean="0">
                <a:latin typeface="Rockwell" panose="02060603020205020403" pitchFamily="18" charset="0"/>
              </a:rPr>
              <a:t>Gudang</a:t>
            </a:r>
            <a:endParaRPr lang="de-DE" sz="3200" dirty="0" smtClean="0"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 err="1" smtClean="0">
                <a:latin typeface="Rockwell" panose="02060603020205020403" pitchFamily="18" charset="0"/>
              </a:rPr>
              <a:t>Jalur</a:t>
            </a:r>
            <a:r>
              <a:rPr lang="de-DE" sz="3200" dirty="0" smtClean="0">
                <a:latin typeface="Rockwell" panose="02060603020205020403" pitchFamily="18" charset="0"/>
              </a:rPr>
              <a:t> </a:t>
            </a:r>
            <a:r>
              <a:rPr lang="de-DE" sz="3200" dirty="0" err="1" smtClean="0">
                <a:latin typeface="Rockwell" panose="02060603020205020403" pitchFamily="18" charset="0"/>
              </a:rPr>
              <a:t>Transportasi</a:t>
            </a:r>
            <a:endParaRPr lang="de-DE" sz="3200" dirty="0" smtClean="0"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 err="1" smtClean="0">
                <a:latin typeface="Rockwell" panose="02060603020205020403" pitchFamily="18" charset="0"/>
              </a:rPr>
              <a:t>Harga</a:t>
            </a:r>
            <a:r>
              <a:rPr lang="de-DE" sz="3200" dirty="0" smtClean="0">
                <a:latin typeface="Rockwell" panose="02060603020205020403" pitchFamily="18" charset="0"/>
              </a:rPr>
              <a:t> </a:t>
            </a:r>
            <a:r>
              <a:rPr lang="de-DE" sz="3200" dirty="0" err="1" smtClean="0">
                <a:latin typeface="Rockwell" panose="02060603020205020403" pitchFamily="18" charset="0"/>
              </a:rPr>
              <a:t>Komoditas</a:t>
            </a:r>
            <a:endParaRPr lang="de-DE" dirty="0">
              <a:latin typeface="Rockwell" panose="02060603020205020403" pitchFamily="18" charset="0"/>
            </a:endParaRPr>
          </a:p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251520" y="231031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bg1"/>
                </a:solidFill>
                <a:latin typeface="Rockwell" panose="02060603020205020403" pitchFamily="18" charset="0"/>
                <a:ea typeface="Roboto Light" panose="02000000000000000000" pitchFamily="2" charset="0"/>
              </a:rPr>
              <a:t>DATA</a:t>
            </a:r>
            <a:endParaRPr lang="de-DE" sz="2400" b="1" dirty="0">
              <a:solidFill>
                <a:schemeClr val="bg1"/>
              </a:solidFill>
              <a:latin typeface="Rockwell" panose="02060603020205020403" pitchFamily="18" charset="0"/>
              <a:ea typeface="Roboto Light" panose="02000000000000000000" pitchFamily="2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74" y="6237312"/>
            <a:ext cx="2530714" cy="474509"/>
          </a:xfrm>
          <a:prstGeom prst="rect">
            <a:avLst/>
          </a:prstGeom>
        </p:spPr>
      </p:pic>
      <p:pic>
        <p:nvPicPr>
          <p:cNvPr id="9" name="Picture 8" descr="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5985646"/>
            <a:ext cx="2411760" cy="97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380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9144000" cy="9584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64" y="1206208"/>
            <a:ext cx="4001404" cy="294287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251520" y="231031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bg1"/>
                </a:solidFill>
                <a:latin typeface="Rockwell" panose="02060603020205020403" pitchFamily="18" charset="0"/>
                <a:ea typeface="Roboto Light" panose="02000000000000000000" pitchFamily="2" charset="0"/>
              </a:rPr>
              <a:t>APA YANG KITA PUNYA</a:t>
            </a:r>
            <a:endParaRPr lang="de-DE" sz="2400" b="1" dirty="0">
              <a:solidFill>
                <a:schemeClr val="bg1"/>
              </a:solidFill>
              <a:latin typeface="Rockwell" panose="02060603020205020403" pitchFamily="18" charset="0"/>
              <a:ea typeface="Roboto Light" panose="02000000000000000000" pitchFamily="2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74" y="6237312"/>
            <a:ext cx="2530714" cy="47450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3374994"/>
            <a:ext cx="4608512" cy="2880319"/>
          </a:xfrm>
          <a:prstGeom prst="rect">
            <a:avLst/>
          </a:prstGeom>
        </p:spPr>
      </p:pic>
      <p:pic>
        <p:nvPicPr>
          <p:cNvPr id="9" name="Picture 8" descr="logo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5985646"/>
            <a:ext cx="2411760" cy="97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793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9144000" cy="9584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51520" y="231031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bg1"/>
                </a:solidFill>
                <a:latin typeface="Rockwell" panose="02060603020205020403" pitchFamily="18" charset="0"/>
                <a:ea typeface="Roboto Light" panose="02000000000000000000" pitchFamily="2" charset="0"/>
              </a:rPr>
              <a:t>KEKURANGAN</a:t>
            </a:r>
            <a:endParaRPr lang="de-DE" sz="2400" b="1" dirty="0">
              <a:solidFill>
                <a:schemeClr val="bg1"/>
              </a:solidFill>
              <a:latin typeface="Rockwell" panose="02060603020205020403" pitchFamily="18" charset="0"/>
              <a:ea typeface="Roboto Light" panose="02000000000000000000" pitchFamily="2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74" y="6237312"/>
            <a:ext cx="2530714" cy="474509"/>
          </a:xfrm>
          <a:prstGeom prst="rect">
            <a:avLst/>
          </a:prstGeom>
        </p:spPr>
      </p:pic>
      <p:sp>
        <p:nvSpPr>
          <p:cNvPr id="5" name="Textfeld 5"/>
          <p:cNvSpPr txBox="1"/>
          <p:nvPr/>
        </p:nvSpPr>
        <p:spPr>
          <a:xfrm>
            <a:off x="1531858" y="1628800"/>
            <a:ext cx="620849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 smtClean="0">
                <a:latin typeface="Rockwell" panose="02060603020205020403" pitchFamily="18" charset="0"/>
              </a:rPr>
              <a:t>Standard </a:t>
            </a:r>
            <a:r>
              <a:rPr lang="de-DE" sz="3200" dirty="0" err="1" smtClean="0">
                <a:latin typeface="Rockwell" panose="02060603020205020403" pitchFamily="18" charset="0"/>
              </a:rPr>
              <a:t>penamaan</a:t>
            </a:r>
            <a:endParaRPr lang="de-DE" sz="3200" dirty="0" smtClean="0"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 err="1" smtClean="0">
                <a:latin typeface="Rockwell" panose="02060603020205020403" pitchFamily="18" charset="0"/>
              </a:rPr>
              <a:t>Aktualisasi</a:t>
            </a:r>
            <a:endParaRPr lang="de-DE" sz="3200" dirty="0" smtClean="0"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 smtClean="0">
                <a:latin typeface="Rockwell" panose="02060603020205020403" pitchFamily="18" charset="0"/>
              </a:rPr>
              <a:t>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 err="1" smtClean="0">
                <a:latin typeface="Rockwell" panose="02060603020205020403" pitchFamily="18" charset="0"/>
              </a:rPr>
              <a:t>etc</a:t>
            </a:r>
            <a:endParaRPr lang="de-DE" dirty="0">
              <a:latin typeface="Rockwell" panose="02060603020205020403" pitchFamily="18" charset="0"/>
            </a:endParaRPr>
          </a:p>
          <a:p>
            <a:endParaRPr lang="de-DE" dirty="0"/>
          </a:p>
        </p:txBody>
      </p:sp>
      <p:pic>
        <p:nvPicPr>
          <p:cNvPr id="8" name="Picture 7" descr="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5985646"/>
            <a:ext cx="2411760" cy="97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836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9144000" cy="9584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51520" y="231031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bg1"/>
                </a:solidFill>
                <a:latin typeface="Rockwell" panose="02060603020205020403" pitchFamily="18" charset="0"/>
                <a:ea typeface="Roboto Light" panose="02000000000000000000" pitchFamily="2" charset="0"/>
              </a:rPr>
              <a:t>MOCK-UP</a:t>
            </a:r>
            <a:endParaRPr lang="de-DE" sz="2400" b="1" dirty="0">
              <a:solidFill>
                <a:schemeClr val="bg1"/>
              </a:solidFill>
              <a:latin typeface="Rockwell" panose="02060603020205020403" pitchFamily="18" charset="0"/>
              <a:ea typeface="Roboto Light" panose="02000000000000000000" pitchFamily="2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74" y="6237312"/>
            <a:ext cx="2530714" cy="474509"/>
          </a:xfrm>
          <a:prstGeom prst="rect">
            <a:avLst/>
          </a:prstGeom>
        </p:spPr>
      </p:pic>
      <p:sp>
        <p:nvSpPr>
          <p:cNvPr id="5" name="Textfeld 5"/>
          <p:cNvSpPr txBox="1"/>
          <p:nvPr/>
        </p:nvSpPr>
        <p:spPr>
          <a:xfrm>
            <a:off x="1115616" y="1196752"/>
            <a:ext cx="620849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Rockwell" panose="02060603020205020403" pitchFamily="18" charset="0"/>
              </a:rPr>
              <a:t>Warehouse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 smtClean="0">
                <a:latin typeface="Rockwell" panose="02060603020205020403" pitchFamily="18" charset="0"/>
              </a:rPr>
              <a:t>Inbound</a:t>
            </a:r>
            <a:r>
              <a:rPr lang="de-DE" sz="2400" dirty="0" smtClean="0">
                <a:latin typeface="Rockwell" panose="02060603020205020403" pitchFamily="18" charset="0"/>
              </a:rPr>
              <a:t>    -&gt; </a:t>
            </a:r>
            <a:r>
              <a:rPr lang="de-DE" sz="2400" dirty="0" err="1" smtClean="0">
                <a:latin typeface="Rockwell" panose="02060603020205020403" pitchFamily="18" charset="0"/>
              </a:rPr>
              <a:t>Packing</a:t>
            </a:r>
            <a:r>
              <a:rPr lang="de-DE" sz="2400" dirty="0" smtClean="0">
                <a:latin typeface="Rockwell" panose="02060603020205020403" pitchFamily="18" charset="0"/>
              </a:rPr>
              <a:t>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 smtClean="0">
                <a:latin typeface="Rockwell" panose="02060603020205020403" pitchFamily="18" charset="0"/>
              </a:rPr>
              <a:t>Outbound</a:t>
            </a:r>
            <a:r>
              <a:rPr lang="de-DE" sz="2400" dirty="0" smtClean="0">
                <a:latin typeface="Rockwell" panose="02060603020205020403" pitchFamily="18" charset="0"/>
              </a:rPr>
              <a:t> -&gt; </a:t>
            </a:r>
            <a:r>
              <a:rPr lang="de-DE" sz="2400" dirty="0" err="1" smtClean="0">
                <a:latin typeface="Rockwell" panose="02060603020205020403" pitchFamily="18" charset="0"/>
              </a:rPr>
              <a:t>Delivery</a:t>
            </a:r>
            <a:r>
              <a:rPr lang="de-DE" sz="2400" dirty="0" smtClean="0">
                <a:latin typeface="Rockwell" panose="02060603020205020403" pitchFamily="18" charset="0"/>
              </a:rPr>
              <a:t> Note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Rockwell" panose="02060603020205020403" pitchFamily="18" charset="0"/>
              </a:rPr>
              <a:t>Stock Take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Rockwell" panose="02060603020205020403" pitchFamily="18" charset="0"/>
              </a:rPr>
              <a:t>Area -&gt; Bin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 smtClean="0">
                <a:latin typeface="Rockwell" panose="02060603020205020403" pitchFamily="18" charset="0"/>
              </a:rPr>
              <a:t>Conversion</a:t>
            </a:r>
            <a:r>
              <a:rPr lang="de-DE" sz="2400" dirty="0" smtClean="0">
                <a:latin typeface="Rockwell" panose="02060603020205020403" pitchFamily="18" charset="0"/>
              </a:rPr>
              <a:t> Tools</a:t>
            </a:r>
          </a:p>
          <a:p>
            <a:endParaRPr lang="de-DE" sz="1400" dirty="0" smtClean="0">
              <a:latin typeface="Rockwell" panose="02060603020205020403" pitchFamily="18" charset="0"/>
            </a:endParaRPr>
          </a:p>
          <a:p>
            <a:endParaRPr lang="de-DE" sz="1400" dirty="0"/>
          </a:p>
        </p:txBody>
      </p:sp>
      <p:sp>
        <p:nvSpPr>
          <p:cNvPr id="8" name="Textfeld 5"/>
          <p:cNvSpPr txBox="1"/>
          <p:nvPr/>
        </p:nvSpPr>
        <p:spPr>
          <a:xfrm>
            <a:off x="1115616" y="3861048"/>
            <a:ext cx="66247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Rockwell" panose="02060603020205020403" pitchFamily="18" charset="0"/>
              </a:rPr>
              <a:t>Transportation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Rockwell" panose="02060603020205020403" pitchFamily="18" charset="0"/>
              </a:rPr>
              <a:t>Movement -&gt; Armada/3rd Party</a:t>
            </a:r>
            <a:endParaRPr lang="de-DE" sz="1400" dirty="0" smtClean="0">
              <a:latin typeface="Rockwell" panose="02060603020205020403" pitchFamily="18" charset="0"/>
            </a:endParaRPr>
          </a:p>
          <a:p>
            <a:endParaRPr lang="de-DE" sz="1400" dirty="0"/>
          </a:p>
        </p:txBody>
      </p:sp>
      <p:pic>
        <p:nvPicPr>
          <p:cNvPr id="9" name="Picture 8" descr="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5985646"/>
            <a:ext cx="2411760" cy="97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694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250</Words>
  <Application>Microsoft Macintosh PowerPoint</Application>
  <PresentationFormat>On-screen Show (4:3)</PresentationFormat>
  <Paragraphs>60</Paragraphs>
  <Slides>13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Larissa-Design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Pratama Aryo</dc:creator>
  <cp:lastModifiedBy>AP</cp:lastModifiedBy>
  <cp:revision>49</cp:revision>
  <dcterms:created xsi:type="dcterms:W3CDTF">2015-08-07T03:45:45Z</dcterms:created>
  <dcterms:modified xsi:type="dcterms:W3CDTF">2015-08-23T04:12:24Z</dcterms:modified>
</cp:coreProperties>
</file>