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73" r:id="rId3"/>
    <p:sldId id="279" r:id="rId4"/>
    <p:sldId id="295" r:id="rId5"/>
    <p:sldId id="298" r:id="rId6"/>
    <p:sldId id="299" r:id="rId7"/>
    <p:sldId id="302" r:id="rId8"/>
    <p:sldId id="303" r:id="rId9"/>
    <p:sldId id="305" r:id="rId10"/>
    <p:sldId id="313" r:id="rId11"/>
    <p:sldId id="336" r:id="rId12"/>
    <p:sldId id="337" r:id="rId13"/>
    <p:sldId id="367" r:id="rId14"/>
    <p:sldId id="368" r:id="rId15"/>
    <p:sldId id="370" r:id="rId16"/>
    <p:sldId id="371" r:id="rId17"/>
    <p:sldId id="374" r:id="rId18"/>
    <p:sldId id="375" r:id="rId19"/>
    <p:sldId id="376" r:id="rId20"/>
    <p:sldId id="3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3" autoAdjust="0"/>
    <p:restoredTop sz="94660"/>
  </p:normalViewPr>
  <p:slideViewPr>
    <p:cSldViewPr snapToGrid="0">
      <p:cViewPr>
        <p:scale>
          <a:sx n="33" d="100"/>
          <a:sy n="33" d="100"/>
        </p:scale>
        <p:origin x="2563" y="14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 made ary widnyana" userId="1f08001ad835e540" providerId="LiveId" clId="{EBC24CD1-FFA2-43F6-9627-A8541F5F723A}"/>
    <pc:docChg chg="custSel delSld modSld">
      <pc:chgData name="i made ary widnyana" userId="1f08001ad835e540" providerId="LiveId" clId="{EBC24CD1-FFA2-43F6-9627-A8541F5F723A}" dt="2024-01-03T13:16:32.651" v="22" actId="2696"/>
      <pc:docMkLst>
        <pc:docMk/>
      </pc:docMkLst>
      <pc:sldChg chg="delSp modSp mod">
        <pc:chgData name="i made ary widnyana" userId="1f08001ad835e540" providerId="LiveId" clId="{EBC24CD1-FFA2-43F6-9627-A8541F5F723A}" dt="2024-01-03T13:13:49.264" v="6" actId="20577"/>
        <pc:sldMkLst>
          <pc:docMk/>
          <pc:sldMk cId="325838417" sldId="273"/>
        </pc:sldMkLst>
        <pc:spChg chg="mod">
          <ac:chgData name="i made ary widnyana" userId="1f08001ad835e540" providerId="LiveId" clId="{EBC24CD1-FFA2-43F6-9627-A8541F5F723A}" dt="2024-01-03T13:13:49.264" v="6" actId="20577"/>
          <ac:spMkLst>
            <pc:docMk/>
            <pc:sldMk cId="325838417" sldId="273"/>
            <ac:spMk id="2" creationId="{625422ED-A0BB-8E48-229F-6C054EF8843E}"/>
          </ac:spMkLst>
        </pc:spChg>
        <pc:spChg chg="del">
          <ac:chgData name="i made ary widnyana" userId="1f08001ad835e540" providerId="LiveId" clId="{EBC24CD1-FFA2-43F6-9627-A8541F5F723A}" dt="2024-01-03T13:13:27.125" v="0" actId="478"/>
          <ac:spMkLst>
            <pc:docMk/>
            <pc:sldMk cId="325838417" sldId="273"/>
            <ac:spMk id="3" creationId="{AAF43787-393D-37AE-3DA4-D5EE2E955BEB}"/>
          </ac:spMkLst>
        </pc:spChg>
      </pc:sldChg>
      <pc:sldChg chg="modSp mod">
        <pc:chgData name="i made ary widnyana" userId="1f08001ad835e540" providerId="LiveId" clId="{EBC24CD1-FFA2-43F6-9627-A8541F5F723A}" dt="2024-01-03T13:14:23.814" v="7"/>
        <pc:sldMkLst>
          <pc:docMk/>
          <pc:sldMk cId="1373612964" sldId="302"/>
        </pc:sldMkLst>
        <pc:spChg chg="mod">
          <ac:chgData name="i made ary widnyana" userId="1f08001ad835e540" providerId="LiveId" clId="{EBC24CD1-FFA2-43F6-9627-A8541F5F723A}" dt="2024-01-03T13:14:23.814" v="7"/>
          <ac:spMkLst>
            <pc:docMk/>
            <pc:sldMk cId="1373612964" sldId="302"/>
            <ac:spMk id="3" creationId="{D8E52992-2BCA-75A4-DA8E-36A47881F9C8}"/>
          </ac:spMkLst>
        </pc:spChg>
      </pc:sldChg>
      <pc:sldChg chg="modSp mod">
        <pc:chgData name="i made ary widnyana" userId="1f08001ad835e540" providerId="LiveId" clId="{EBC24CD1-FFA2-43F6-9627-A8541F5F723A}" dt="2024-01-03T13:15:08.629" v="10"/>
        <pc:sldMkLst>
          <pc:docMk/>
          <pc:sldMk cId="1594260495" sldId="303"/>
        </pc:sldMkLst>
        <pc:spChg chg="mod">
          <ac:chgData name="i made ary widnyana" userId="1f08001ad835e540" providerId="LiveId" clId="{EBC24CD1-FFA2-43F6-9627-A8541F5F723A}" dt="2024-01-03T13:14:30.282" v="8" actId="20577"/>
          <ac:spMkLst>
            <pc:docMk/>
            <pc:sldMk cId="1594260495" sldId="303"/>
            <ac:spMk id="2" creationId="{D20E1DC1-0BAD-B0CD-92D3-0826AAB411F5}"/>
          </ac:spMkLst>
        </pc:spChg>
        <pc:spChg chg="mod">
          <ac:chgData name="i made ary widnyana" userId="1f08001ad835e540" providerId="LiveId" clId="{EBC24CD1-FFA2-43F6-9627-A8541F5F723A}" dt="2024-01-03T13:15:08.629" v="10"/>
          <ac:spMkLst>
            <pc:docMk/>
            <pc:sldMk cId="1594260495" sldId="303"/>
            <ac:spMk id="3" creationId="{969B3B4A-2553-FB5B-2A85-B25A331EA223}"/>
          </ac:spMkLst>
        </pc:spChg>
      </pc:sldChg>
      <pc:sldChg chg="del">
        <pc:chgData name="i made ary widnyana" userId="1f08001ad835e540" providerId="LiveId" clId="{EBC24CD1-FFA2-43F6-9627-A8541F5F723A}" dt="2024-01-03T13:15:15.285" v="11" actId="2696"/>
        <pc:sldMkLst>
          <pc:docMk/>
          <pc:sldMk cId="1318622561" sldId="304"/>
        </pc:sldMkLst>
      </pc:sldChg>
      <pc:sldChg chg="modSp mod">
        <pc:chgData name="i made ary widnyana" userId="1f08001ad835e540" providerId="LiveId" clId="{EBC24CD1-FFA2-43F6-9627-A8541F5F723A}" dt="2024-01-03T13:15:35.471" v="13" actId="27636"/>
        <pc:sldMkLst>
          <pc:docMk/>
          <pc:sldMk cId="3106969927" sldId="313"/>
        </pc:sldMkLst>
        <pc:spChg chg="mod">
          <ac:chgData name="i made ary widnyana" userId="1f08001ad835e540" providerId="LiveId" clId="{EBC24CD1-FFA2-43F6-9627-A8541F5F723A}" dt="2024-01-03T13:15:35.471" v="13" actId="27636"/>
          <ac:spMkLst>
            <pc:docMk/>
            <pc:sldMk cId="3106969927" sldId="313"/>
            <ac:spMk id="3" creationId="{6050A82C-4355-4AE0-BF4C-8E482C7B106D}"/>
          </ac:spMkLst>
        </pc:spChg>
      </pc:sldChg>
      <pc:sldChg chg="del">
        <pc:chgData name="i made ary widnyana" userId="1f08001ad835e540" providerId="LiveId" clId="{EBC24CD1-FFA2-43F6-9627-A8541F5F723A}" dt="2024-01-03T13:15:40.917" v="14" actId="2696"/>
        <pc:sldMkLst>
          <pc:docMk/>
          <pc:sldMk cId="1732849557" sldId="314"/>
        </pc:sldMkLst>
      </pc:sldChg>
      <pc:sldChg chg="modSp mod">
        <pc:chgData name="i made ary widnyana" userId="1f08001ad835e540" providerId="LiveId" clId="{EBC24CD1-FFA2-43F6-9627-A8541F5F723A}" dt="2024-01-03T13:16:07.546" v="19" actId="27636"/>
        <pc:sldMkLst>
          <pc:docMk/>
          <pc:sldMk cId="3800760596" sldId="336"/>
        </pc:sldMkLst>
        <pc:spChg chg="mod">
          <ac:chgData name="i made ary widnyana" userId="1f08001ad835e540" providerId="LiveId" clId="{EBC24CD1-FFA2-43F6-9627-A8541F5F723A}" dt="2024-01-03T13:16:07.546" v="19" actId="27636"/>
          <ac:spMkLst>
            <pc:docMk/>
            <pc:sldMk cId="3800760596" sldId="336"/>
            <ac:spMk id="3" creationId="{103F223E-7701-0DB8-F870-1D0E1618667F}"/>
          </ac:spMkLst>
        </pc:spChg>
      </pc:sldChg>
      <pc:sldChg chg="del">
        <pc:chgData name="i made ary widnyana" userId="1f08001ad835e540" providerId="LiveId" clId="{EBC24CD1-FFA2-43F6-9627-A8541F5F723A}" dt="2024-01-03T13:16:17.386" v="20" actId="2696"/>
        <pc:sldMkLst>
          <pc:docMk/>
          <pc:sldMk cId="3832045154" sldId="338"/>
        </pc:sldMkLst>
      </pc:sldChg>
      <pc:sldChg chg="del">
        <pc:chgData name="i made ary widnyana" userId="1f08001ad835e540" providerId="LiveId" clId="{EBC24CD1-FFA2-43F6-9627-A8541F5F723A}" dt="2024-01-03T13:16:04.149" v="16" actId="2696"/>
        <pc:sldMkLst>
          <pc:docMk/>
          <pc:sldMk cId="959589336" sldId="339"/>
        </pc:sldMkLst>
      </pc:sldChg>
      <pc:sldChg chg="del">
        <pc:chgData name="i made ary widnyana" userId="1f08001ad835e540" providerId="LiveId" clId="{EBC24CD1-FFA2-43F6-9627-A8541F5F723A}" dt="2024-01-03T13:16:20.447" v="21" actId="2696"/>
        <pc:sldMkLst>
          <pc:docMk/>
          <pc:sldMk cId="1660535479" sldId="340"/>
        </pc:sldMkLst>
      </pc:sldChg>
      <pc:sldChg chg="del">
        <pc:chgData name="i made ary widnyana" userId="1f08001ad835e540" providerId="LiveId" clId="{EBC24CD1-FFA2-43F6-9627-A8541F5F723A}" dt="2024-01-03T13:16:32.651" v="22" actId="2696"/>
        <pc:sldMkLst>
          <pc:docMk/>
          <pc:sldMk cId="678687076" sldId="3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C94FC-AF84-B092-3AF5-9ECD113C0C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24F090-C316-99FA-C29F-B11D7DE03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53CE2DF-3CDE-43F2-0806-0FFAD8E1A7B6}"/>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5" name="Footer Placeholder 4">
            <a:extLst>
              <a:ext uri="{FF2B5EF4-FFF2-40B4-BE49-F238E27FC236}">
                <a16:creationId xmlns:a16="http://schemas.microsoft.com/office/drawing/2014/main" id="{BAE2D1E2-E4E2-64E0-4EF8-F66513851F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91652C-ADC9-4E4E-BB59-BC7DB82E2E9A}"/>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3072863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1ED06-1560-50CE-6198-01F48F85F6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B273A19-2FDE-DCB1-1417-068DFEB27B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95C042-F49B-8E30-CFC8-3217B2FBD2F9}"/>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5" name="Footer Placeholder 4">
            <a:extLst>
              <a:ext uri="{FF2B5EF4-FFF2-40B4-BE49-F238E27FC236}">
                <a16:creationId xmlns:a16="http://schemas.microsoft.com/office/drawing/2014/main" id="{8D629D16-9645-DD04-1BF1-CCC015B555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052944-AB03-9A42-2A63-770D0A9FCD4C}"/>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4242255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D8032-4AA3-0C22-5584-1A7AB13CE9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705FD3-0F77-41D9-E609-ED234DDB74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D4E317-56CB-8290-82A1-B08126F6FB6E}"/>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5" name="Footer Placeholder 4">
            <a:extLst>
              <a:ext uri="{FF2B5EF4-FFF2-40B4-BE49-F238E27FC236}">
                <a16:creationId xmlns:a16="http://schemas.microsoft.com/office/drawing/2014/main" id="{E5B3D84D-4CDB-E8D6-96B4-9A6763D4BA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999B82-CEF0-E732-11E8-599BFD949B62}"/>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2057521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7FE6-8A3D-8498-E177-856C1B1CBD1C}"/>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3E79E362-CDE4-0D05-168F-E7B181F50535}"/>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6769C5-C006-4F15-BCA6-DEF7EDA7ABE6}"/>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5" name="Footer Placeholder 4">
            <a:extLst>
              <a:ext uri="{FF2B5EF4-FFF2-40B4-BE49-F238E27FC236}">
                <a16:creationId xmlns:a16="http://schemas.microsoft.com/office/drawing/2014/main" id="{61737C15-B816-B2F7-19CB-99B4D56A18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BB18B-4A9A-E9A1-276F-2474BC2EDC5E}"/>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3860926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AC717-2A44-B98E-4097-9A69C2C3BD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260A6-649B-1A18-3B04-5E42475A3F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A0336-0B83-F60D-7E9B-806A4D83A148}"/>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5" name="Footer Placeholder 4">
            <a:extLst>
              <a:ext uri="{FF2B5EF4-FFF2-40B4-BE49-F238E27FC236}">
                <a16:creationId xmlns:a16="http://schemas.microsoft.com/office/drawing/2014/main" id="{151EB625-5924-5858-B226-1BF14D828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3A85F-B721-5601-80DC-407AB302373F}"/>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2834066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7B46-2894-F265-A6D6-B2E1398C5B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99A61C-7343-3748-AAD9-46F0A0778E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C4BB98-A431-D0EB-FD97-A5C1403BC517}"/>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5" name="Footer Placeholder 4">
            <a:extLst>
              <a:ext uri="{FF2B5EF4-FFF2-40B4-BE49-F238E27FC236}">
                <a16:creationId xmlns:a16="http://schemas.microsoft.com/office/drawing/2014/main" id="{CB45FE15-2C02-D89F-A195-9A4CD54AB2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D0EA8B-7C87-2753-328F-43E5ABED0DB2}"/>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4007604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B52AF-72D5-C47C-1FCA-49A6581A69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F97153-7B92-099B-D398-F78919C956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9AABF-E025-E321-4FF2-2930013900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0E86225-1B8D-C8A9-B36B-81EFF0BDF8A6}"/>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6" name="Footer Placeholder 5">
            <a:extLst>
              <a:ext uri="{FF2B5EF4-FFF2-40B4-BE49-F238E27FC236}">
                <a16:creationId xmlns:a16="http://schemas.microsoft.com/office/drawing/2014/main" id="{1FF620D2-AC0B-6056-603D-9769DED862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272B91-D849-98DD-51D8-59C9EA99FFB6}"/>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17587689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E31D7-BD8E-6F6A-2866-2B75ED6A62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0025B2-9DE5-C989-AD64-B7C594A2C1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2A0654-678E-CCE5-3DD7-6A5A6CEE0D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C26A71-DABD-7EC9-2B2D-86104D0C4F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E13A299-4538-FEFC-1540-CE7E332178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B6E13C-F1A9-C2C9-C5C1-F3E23E4AF457}"/>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8" name="Footer Placeholder 7">
            <a:extLst>
              <a:ext uri="{FF2B5EF4-FFF2-40B4-BE49-F238E27FC236}">
                <a16:creationId xmlns:a16="http://schemas.microsoft.com/office/drawing/2014/main" id="{BA8ED12D-90A8-BF1E-E12E-790426849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0061C2-A41A-C243-511B-693A7B0E352A}"/>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2671568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6C46A-DA41-7A5F-8789-FC748AB663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45C2E7-145F-7173-621C-2CF10B189056}"/>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4" name="Footer Placeholder 3">
            <a:extLst>
              <a:ext uri="{FF2B5EF4-FFF2-40B4-BE49-F238E27FC236}">
                <a16:creationId xmlns:a16="http://schemas.microsoft.com/office/drawing/2014/main" id="{F735A783-5EA9-BA8C-E095-B4C8E41BF1C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17518E-1E02-62BC-BBEC-A8668E305818}"/>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2988300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F95B3FC-92D6-9BA0-0EFB-0499ED20C11A}"/>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3" name="Footer Placeholder 2">
            <a:extLst>
              <a:ext uri="{FF2B5EF4-FFF2-40B4-BE49-F238E27FC236}">
                <a16:creationId xmlns:a16="http://schemas.microsoft.com/office/drawing/2014/main" id="{944F540F-FED3-A8CC-8E5E-27204461AD5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F6C925-649B-0AC7-5F09-CEC2F60D408C}"/>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3992749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4B187-528C-7314-307C-5134D87FFE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329E7D-9B5A-DBA4-2ED1-81493723DA4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2576A6-9902-2A29-0686-C19B6B664D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FADACF-2E35-72F6-6EAA-6346C84BFC4F}"/>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6" name="Footer Placeholder 5">
            <a:extLst>
              <a:ext uri="{FF2B5EF4-FFF2-40B4-BE49-F238E27FC236}">
                <a16:creationId xmlns:a16="http://schemas.microsoft.com/office/drawing/2014/main" id="{F23AF351-9B92-0FB8-CCB1-2051FFBF40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C63958-9B91-4BAB-2BF0-1D43D5B2AACD}"/>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228104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764A7-3B5E-4EDC-D9D9-3F9F99CB2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E2F2FA-26FC-8846-50C5-9C15EF40A9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798318F-858A-F318-1276-41F518BBE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E9D7E-D4C2-CBCD-8B05-7BC2F54A0ACA}"/>
              </a:ext>
            </a:extLst>
          </p:cNvPr>
          <p:cNvSpPr>
            <a:spLocks noGrp="1"/>
          </p:cNvSpPr>
          <p:nvPr>
            <p:ph type="dt" sz="half" idx="10"/>
          </p:nvPr>
        </p:nvSpPr>
        <p:spPr/>
        <p:txBody>
          <a:bodyPr/>
          <a:lstStyle/>
          <a:p>
            <a:fld id="{47755D74-EE3A-4FB4-895F-FB058B3B19D1}" type="datetimeFigureOut">
              <a:rPr lang="en-US" smtClean="0"/>
              <a:t>1/3/2024</a:t>
            </a:fld>
            <a:endParaRPr lang="en-US"/>
          </a:p>
        </p:txBody>
      </p:sp>
      <p:sp>
        <p:nvSpPr>
          <p:cNvPr id="6" name="Footer Placeholder 5">
            <a:extLst>
              <a:ext uri="{FF2B5EF4-FFF2-40B4-BE49-F238E27FC236}">
                <a16:creationId xmlns:a16="http://schemas.microsoft.com/office/drawing/2014/main" id="{A46C1F1E-7BE4-C3B6-FF08-070502B453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B17783-F4CD-83C3-0210-FCE1DA961152}"/>
              </a:ext>
            </a:extLst>
          </p:cNvPr>
          <p:cNvSpPr>
            <a:spLocks noGrp="1"/>
          </p:cNvSpPr>
          <p:nvPr>
            <p:ph type="sldNum" sz="quarter" idx="12"/>
          </p:nvPr>
        </p:nvSpPr>
        <p:spPr/>
        <p:txBody>
          <a:bodyPr/>
          <a:lstStyle/>
          <a:p>
            <a:fld id="{3E674188-8651-4381-978F-AD20A3AD887B}" type="slidenum">
              <a:rPr lang="en-US" smtClean="0"/>
              <a:t>‹#›</a:t>
            </a:fld>
            <a:endParaRPr lang="en-US"/>
          </a:p>
        </p:txBody>
      </p:sp>
    </p:spTree>
    <p:extLst>
      <p:ext uri="{BB962C8B-B14F-4D97-AF65-F5344CB8AC3E}">
        <p14:creationId xmlns:p14="http://schemas.microsoft.com/office/powerpoint/2010/main" val="23330067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9AA89F-597F-07AA-161E-510CEE6AC7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235554-4DE3-860C-727C-98694526BA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56F22-9FA0-1E7C-B7F2-7FAE2C4AF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755D74-EE3A-4FB4-895F-FB058B3B19D1}" type="datetimeFigureOut">
              <a:rPr lang="en-US" smtClean="0"/>
              <a:t>1/3/2024</a:t>
            </a:fld>
            <a:endParaRPr lang="en-US"/>
          </a:p>
        </p:txBody>
      </p:sp>
      <p:sp>
        <p:nvSpPr>
          <p:cNvPr id="5" name="Footer Placeholder 4">
            <a:extLst>
              <a:ext uri="{FF2B5EF4-FFF2-40B4-BE49-F238E27FC236}">
                <a16:creationId xmlns:a16="http://schemas.microsoft.com/office/drawing/2014/main" id="{07152A8D-F722-E94C-E535-72E156F3C2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56D1723-760A-2AE4-3DDC-DEA4F012F4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74188-8651-4381-978F-AD20A3AD887B}" type="slidenum">
              <a:rPr lang="en-US" smtClean="0"/>
              <a:t>‹#›</a:t>
            </a:fld>
            <a:endParaRPr lang="en-US"/>
          </a:p>
        </p:txBody>
      </p:sp>
    </p:spTree>
    <p:extLst>
      <p:ext uri="{BB962C8B-B14F-4D97-AF65-F5344CB8AC3E}">
        <p14:creationId xmlns:p14="http://schemas.microsoft.com/office/powerpoint/2010/main" val="15190262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891E4-1A8E-10EF-9B66-474E3E5AB1EF}"/>
              </a:ext>
            </a:extLst>
          </p:cNvPr>
          <p:cNvSpPr>
            <a:spLocks noGrp="1"/>
          </p:cNvSpPr>
          <p:nvPr>
            <p:ph type="title"/>
          </p:nvPr>
        </p:nvSpPr>
        <p:spPr/>
        <p:txBody>
          <a:bodyPr/>
          <a:lstStyle/>
          <a:p>
            <a:pPr marR="10720" rtl="0"/>
            <a:r>
              <a:rPr lang="en-US" b="1" i="0" u="none" strike="noStrike" baseline="0">
                <a:latin typeface="Times New Roman" panose="02020603050405020304" pitchFamily="18" charset="0"/>
              </a:rPr>
              <a:t>PROPOSAL PROGRAM KREATIVITAS MAHASISWA JUDUL PROGRAM</a:t>
            </a:r>
          </a:p>
        </p:txBody>
      </p:sp>
      <p:sp>
        <p:nvSpPr>
          <p:cNvPr id="3" name="Text Placeholder 2">
            <a:extLst>
              <a:ext uri="{FF2B5EF4-FFF2-40B4-BE49-F238E27FC236}">
                <a16:creationId xmlns:a16="http://schemas.microsoft.com/office/drawing/2014/main" id="{09F50395-A502-1D9F-3B2F-2EDBA790B6F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41161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DE83-A59E-E47B-3D5B-7F7E4F88CB2B}"/>
              </a:ext>
            </a:extLst>
          </p:cNvPr>
          <p:cNvSpPr>
            <a:spLocks noGrp="1"/>
          </p:cNvSpPr>
          <p:nvPr>
            <p:ph type="title"/>
          </p:nvPr>
        </p:nvSpPr>
        <p:spPr/>
        <p:txBody>
          <a:bodyPr/>
          <a:lstStyle/>
          <a:p>
            <a:pPr marR="0" rtl="0"/>
            <a:r>
              <a:rPr lang="en-US" b="0" i="1" u="none" strike="noStrike" baseline="0">
                <a:solidFill>
                  <a:srgbClr val="1F497D"/>
                </a:solidFill>
                <a:latin typeface="Times New Roman" panose="02020603050405020304" pitchFamily="18" charset="0"/>
              </a:rPr>
              <a:t>Gambar . Grafik penghasil limbah elektronik terbesar</a:t>
            </a:r>
          </a:p>
        </p:txBody>
      </p:sp>
      <p:sp>
        <p:nvSpPr>
          <p:cNvPr id="3" name="Text Placeholder 2">
            <a:extLst>
              <a:ext uri="{FF2B5EF4-FFF2-40B4-BE49-F238E27FC236}">
                <a16:creationId xmlns:a16="http://schemas.microsoft.com/office/drawing/2014/main" id="{6050A82C-4355-4AE0-BF4C-8E482C7B106D}"/>
              </a:ext>
            </a:extLst>
          </p:cNvPr>
          <p:cNvSpPr>
            <a:spLocks noGrp="1"/>
          </p:cNvSpPr>
          <p:nvPr>
            <p:ph type="body" idx="1"/>
          </p:nvPr>
        </p:nvSpPr>
        <p:spPr/>
        <p:txBody>
          <a:bodyPr>
            <a:normAutofit lnSpcReduction="10000"/>
          </a:bodyPr>
          <a:lstStyle/>
          <a:p>
            <a:r>
              <a:rPr lang="nn-NO" b="0" i="0" u="none" strike="noStrike" baseline="0" dirty="0">
                <a:latin typeface="Times New Roman" panose="02020603050405020304" pitchFamily="18" charset="0"/>
              </a:rPr>
              <a:t>Indonesia menjadi negara ke-7 sebagai penghasil limbah elektronik dan kapasitor elektrik terbesar di dunia. </a:t>
            </a:r>
            <a:r>
              <a:rPr lang="en-US" b="0" i="0" u="none" strike="noStrike" baseline="0" dirty="0">
                <a:solidFill>
                  <a:srgbClr val="365F91"/>
                </a:solidFill>
                <a:latin typeface="Cambria" panose="02040503050406030204" pitchFamily="18" charset="0"/>
              </a:rPr>
              <a:t>Hal </a:t>
            </a:r>
            <a:r>
              <a:rPr lang="en-US" b="0" i="0" u="none" strike="noStrike" baseline="0" dirty="0" err="1">
                <a:solidFill>
                  <a:srgbClr val="365F91"/>
                </a:solidFill>
                <a:latin typeface="Cambria" panose="02040503050406030204" pitchFamily="18" charset="0"/>
              </a:rPr>
              <a:t>ini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tentunya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bukan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sebagai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patokan</a:t>
            </a:r>
            <a:r>
              <a:rPr lang="en-US" b="0" i="0" u="none" strike="noStrike" baseline="0" dirty="0">
                <a:solidFill>
                  <a:srgbClr val="365F91"/>
                </a:solidFill>
                <a:latin typeface="Cambria" panose="02040503050406030204" pitchFamily="18" charset="0"/>
              </a:rPr>
              <a:t> negara </a:t>
            </a:r>
            <a:r>
              <a:rPr lang="en-US" b="0" i="0" u="none" strike="noStrike" baseline="0" dirty="0" err="1">
                <a:solidFill>
                  <a:srgbClr val="365F91"/>
                </a:solidFill>
                <a:latin typeface="Cambria" panose="02040503050406030204" pitchFamily="18" charset="0"/>
              </a:rPr>
              <a:t>kita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dalam</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kemampuan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bersaing</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dengan</a:t>
            </a:r>
            <a:r>
              <a:rPr lang="en-US" b="0" i="0" u="none" strike="noStrike" baseline="0" dirty="0">
                <a:solidFill>
                  <a:srgbClr val="365F91"/>
                </a:solidFill>
                <a:latin typeface="Cambria" panose="02040503050406030204" pitchFamily="18" charset="0"/>
              </a:rPr>
              <a:t> negara </a:t>
            </a:r>
            <a:r>
              <a:rPr lang="en-US" b="0" i="0" u="none" strike="noStrike" baseline="0" dirty="0" err="1">
                <a:solidFill>
                  <a:srgbClr val="365F91"/>
                </a:solidFill>
                <a:latin typeface="Cambria" panose="02040503050406030204" pitchFamily="18" charset="0"/>
              </a:rPr>
              <a:t>maju</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lainnya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akan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tetapi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sebagai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cerminan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bahwa</a:t>
            </a:r>
            <a:r>
              <a:rPr lang="en-US" b="0" i="0" u="none" strike="noStrike" baseline="0" dirty="0">
                <a:solidFill>
                  <a:srgbClr val="365F91"/>
                </a:solidFill>
                <a:latin typeface="Cambria" panose="02040503050406030204" pitchFamily="18" charset="0"/>
              </a:rPr>
              <a:t> negara </a:t>
            </a:r>
            <a:r>
              <a:rPr lang="en-US" b="0" i="0" u="none" strike="noStrike" baseline="0" dirty="0" err="1">
                <a:solidFill>
                  <a:srgbClr val="365F91"/>
                </a:solidFill>
                <a:latin typeface="Cambria" panose="02040503050406030204" pitchFamily="18" charset="0"/>
              </a:rPr>
              <a:t>kita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perlu</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berbenah</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dalam</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mengatasi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limbah</a:t>
            </a:r>
            <a:r>
              <a:rPr lang="en-US" b="0" i="0" u="none" strike="noStrike" baseline="0" dirty="0">
                <a:solidFill>
                  <a:srgbClr val="365F91"/>
                </a:solidFill>
                <a:latin typeface="Cambria" panose="02040503050406030204" pitchFamily="18" charset="0"/>
              </a:rPr>
              <a:t> yang </a:t>
            </a:r>
            <a:r>
              <a:rPr lang="en-US" b="0" i="0" u="none" strike="noStrike" baseline="0" dirty="0" err="1">
                <a:solidFill>
                  <a:srgbClr val="365F91"/>
                </a:solidFill>
                <a:latin typeface="Cambria" panose="02040503050406030204" pitchFamily="18" charset="0"/>
              </a:rPr>
              <a:t>mengancam</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keseimbangan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linngkungan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hidup</a:t>
            </a:r>
            <a:r>
              <a:rPr lang="en-US" b="0" i="0" u="none" strike="noStrike" baseline="0" dirty="0">
                <a:solidFill>
                  <a:srgbClr val="365F91"/>
                </a:solidFill>
                <a:latin typeface="Times New Roman" panose="02020603050405020304" pitchFamily="18" charset="0"/>
              </a:rPr>
              <a:t>. Hal </a:t>
            </a:r>
            <a:r>
              <a:rPr lang="en-US" b="0" i="0" u="none" strike="noStrike" baseline="0" dirty="0" err="1">
                <a:solidFill>
                  <a:srgbClr val="365F91"/>
                </a:solidFill>
                <a:latin typeface="Times New Roman" panose="02020603050405020304" pitchFamily="18" charset="0"/>
              </a:rPr>
              <a:t>ini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cukup</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menjadikan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alasan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untuk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menggunakan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bahan</a:t>
            </a:r>
            <a:r>
              <a:rPr lang="en-US" b="0" i="0" u="none" strike="noStrike" baseline="0" dirty="0">
                <a:solidFill>
                  <a:srgbClr val="365F91"/>
                </a:solidFill>
                <a:latin typeface="Times New Roman" panose="02020603050405020304" pitchFamily="18" charset="0"/>
              </a:rPr>
              <a:t> biomaterial </a:t>
            </a:r>
            <a:r>
              <a:rPr lang="en-US" b="0" i="0" u="none" strike="noStrike" baseline="0" dirty="0" err="1">
                <a:solidFill>
                  <a:srgbClr val="365F91"/>
                </a:solidFill>
                <a:latin typeface="Times New Roman" panose="02020603050405020304" pitchFamily="18" charset="0"/>
              </a:rPr>
              <a:t>sebagai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bahan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baku</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utama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dari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gagasan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produk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penghasil</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listrik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berupa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kaos</a:t>
            </a:r>
            <a:r>
              <a:rPr lang="en-US" b="0" i="0" u="none" strike="noStrike" baseline="0" dirty="0">
                <a:solidFill>
                  <a:srgbClr val="365F91"/>
                </a:solidFill>
                <a:latin typeface="Times New Roman" panose="02020603050405020304" pitchFamily="18" charset="0"/>
              </a:rPr>
              <a:t>, agar </a:t>
            </a:r>
            <a:r>
              <a:rPr lang="en-US" b="0" i="0" u="none" strike="noStrike" baseline="0" dirty="0" err="1">
                <a:solidFill>
                  <a:srgbClr val="365F91"/>
                </a:solidFill>
                <a:latin typeface="Times New Roman" panose="02020603050405020304" pitchFamily="18" charset="0"/>
              </a:rPr>
              <a:t>nantinya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produk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dapat</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digunakan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secara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repetitif</a:t>
            </a:r>
            <a:r>
              <a:rPr lang="en-US" b="0" i="0" u="none" strike="noStrike" baseline="0" dirty="0">
                <a:solidFill>
                  <a:srgbClr val="365F91"/>
                </a:solidFill>
                <a:latin typeface="Times New Roman" panose="02020603050405020304" pitchFamily="18" charset="0"/>
              </a:rPr>
              <a:t> dan </a:t>
            </a:r>
            <a:r>
              <a:rPr lang="en-US" b="0" i="0" u="none" strike="noStrike" baseline="0" dirty="0" err="1">
                <a:solidFill>
                  <a:srgbClr val="365F91"/>
                </a:solidFill>
                <a:latin typeface="Times New Roman" panose="02020603050405020304" pitchFamily="18" charset="0"/>
              </a:rPr>
              <a:t>berefesien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untuk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menghasilkan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tujuan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dengan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mengutamakan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kenyamanan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pengguna</a:t>
            </a:r>
            <a:r>
              <a:rPr lang="en-US" b="0" i="0" u="none" strike="noStrike" baseline="0" dirty="0">
                <a:solidFill>
                  <a:srgbClr val="365F91"/>
                </a:solidFill>
                <a:latin typeface="Times New Roman" panose="02020603050405020304" pitchFamily="18" charset="0"/>
              </a:rPr>
              <a:t> dan </a:t>
            </a:r>
            <a:r>
              <a:rPr lang="en-US" b="0" i="0" u="none" strike="noStrike" baseline="0" dirty="0" err="1">
                <a:solidFill>
                  <a:srgbClr val="365F91"/>
                </a:solidFill>
                <a:latin typeface="Times New Roman" panose="02020603050405020304" pitchFamily="18" charset="0"/>
              </a:rPr>
              <a:t>limbah</a:t>
            </a:r>
            <a:r>
              <a:rPr lang="en-US" b="0" i="0" u="none" strike="noStrike" baseline="0" dirty="0">
                <a:solidFill>
                  <a:srgbClr val="365F91"/>
                </a:solidFill>
                <a:latin typeface="Times New Roman" panose="02020603050405020304" pitchFamily="18" charset="0"/>
              </a:rPr>
              <a:t> yang </a:t>
            </a:r>
            <a:r>
              <a:rPr lang="en-US" b="0" i="0" u="none" strike="noStrike" baseline="0" dirty="0" err="1">
                <a:solidFill>
                  <a:srgbClr val="365F91"/>
                </a:solidFill>
                <a:latin typeface="Times New Roman" panose="02020603050405020304" pitchFamily="18" charset="0"/>
              </a:rPr>
              <a:t>tentunya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dapat</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terurai</a:t>
            </a:r>
            <a:r>
              <a:rPr lang="en-US" b="0" i="0" u="none" strike="noStrike" baseline="0" dirty="0">
                <a:solidFill>
                  <a:srgbClr val="365F91"/>
                </a:solidFill>
                <a:latin typeface="Times New Roman" panose="02020603050405020304" pitchFamily="18" charset="0"/>
              </a:rPr>
              <a:t> dan </a:t>
            </a:r>
            <a:r>
              <a:rPr lang="en-US" b="0" i="0" u="none" strike="noStrike" baseline="0" dirty="0" err="1">
                <a:solidFill>
                  <a:srgbClr val="365F91"/>
                </a:solidFill>
                <a:latin typeface="Times New Roman" panose="02020603050405020304" pitchFamily="18" charset="0"/>
              </a:rPr>
              <a:t>tidak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mempunyai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dampak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besar</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terhadap</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lingkungan</a:t>
            </a:r>
            <a:r>
              <a:rPr lang="en-US" b="0" i="0" u="none" strike="noStrike" baseline="0" dirty="0">
                <a:solidFill>
                  <a:srgbClr val="365F91"/>
                </a:solidFill>
                <a:latin typeface="Times New Roman" panose="02020603050405020304" pitchFamily="18" charset="0"/>
              </a:rPr>
              <a:t>.</a:t>
            </a:r>
            <a:endParaRPr lang="en-US" dirty="0"/>
          </a:p>
        </p:txBody>
      </p:sp>
    </p:spTree>
    <p:extLst>
      <p:ext uri="{BB962C8B-B14F-4D97-AF65-F5344CB8AC3E}">
        <p14:creationId xmlns:p14="http://schemas.microsoft.com/office/powerpoint/2010/main" val="31069699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5B39A-872D-6857-3DF3-DEAF97F945A6}"/>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Solusi yang Ditawarkan</a:t>
            </a:r>
          </a:p>
        </p:txBody>
      </p:sp>
      <p:sp>
        <p:nvSpPr>
          <p:cNvPr id="3" name="Text Placeholder 2">
            <a:extLst>
              <a:ext uri="{FF2B5EF4-FFF2-40B4-BE49-F238E27FC236}">
                <a16:creationId xmlns:a16="http://schemas.microsoft.com/office/drawing/2014/main" id="{103F223E-7701-0DB8-F870-1D0E1618667F}"/>
              </a:ext>
            </a:extLst>
          </p:cNvPr>
          <p:cNvSpPr>
            <a:spLocks noGrp="1"/>
          </p:cNvSpPr>
          <p:nvPr>
            <p:ph type="body" idx="1"/>
          </p:nvPr>
        </p:nvSpPr>
        <p:spPr/>
        <p:txBody>
          <a:bodyPr>
            <a:normAutofit lnSpcReduction="10000"/>
          </a:bodyPr>
          <a:lstStyle/>
          <a:p>
            <a:r>
              <a:rPr lang="en-US" b="0" i="0" u="none" strike="noStrike" baseline="0" dirty="0" err="1">
                <a:solidFill>
                  <a:srgbClr val="365F91"/>
                </a:solidFill>
                <a:latin typeface="Cambria" panose="02040503050406030204" pitchFamily="18" charset="0"/>
              </a:rPr>
              <a:t>Menghasilkan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produk</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berupa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kaos</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dengan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gabungan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integrasi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piezoelektrik</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atau</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triboelektrik</a:t>
            </a:r>
            <a:r>
              <a:rPr lang="en-US" b="0" i="0" u="none" strike="noStrike" baseline="0" dirty="0">
                <a:solidFill>
                  <a:srgbClr val="365F91"/>
                </a:solidFill>
                <a:latin typeface="Cambria" panose="02040503050406030204" pitchFamily="18" charset="0"/>
              </a:rPr>
              <a:t> agar </a:t>
            </a:r>
            <a:r>
              <a:rPr lang="en-US" b="0" i="0" u="none" strike="noStrike" baseline="0" dirty="0" err="1">
                <a:solidFill>
                  <a:srgbClr val="365F91"/>
                </a:solidFill>
                <a:latin typeface="Cambria" panose="02040503050406030204" pitchFamily="18" charset="0"/>
              </a:rPr>
              <a:t>dapat</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mentransformasikan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energi</a:t>
            </a:r>
            <a:r>
              <a:rPr lang="en-US" b="0" i="0" u="none" strike="noStrike" baseline="0" dirty="0">
                <a:solidFill>
                  <a:srgbClr val="365F91"/>
                </a:solidFill>
                <a:latin typeface="Cambria" panose="02040503050406030204" pitchFamily="18" charset="0"/>
              </a:rPr>
              <a:t> kinetic </a:t>
            </a:r>
            <a:r>
              <a:rPr lang="en-US" b="0" i="0" u="none" strike="noStrike" baseline="0" dirty="0" err="1">
                <a:solidFill>
                  <a:srgbClr val="365F91"/>
                </a:solidFill>
                <a:latin typeface="Cambria" panose="02040503050406030204" pitchFamily="18" charset="0"/>
              </a:rPr>
              <a:t>dari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gesekan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bahan</a:t>
            </a:r>
            <a:r>
              <a:rPr lang="en-US" b="0" i="0" u="none" strike="noStrike" baseline="0" dirty="0">
                <a:solidFill>
                  <a:srgbClr val="365F91"/>
                </a:solidFill>
                <a:latin typeface="Cambria" panose="02040503050406030204" pitchFamily="18" charset="0"/>
              </a:rPr>
              <a:t> biomaterial </a:t>
            </a:r>
            <a:r>
              <a:rPr lang="en-US" b="0" i="0" u="none" strike="noStrike" baseline="0" dirty="0" err="1">
                <a:solidFill>
                  <a:srgbClr val="365F91"/>
                </a:solidFill>
                <a:latin typeface="Cambria" panose="02040503050406030204" pitchFamily="18" charset="0"/>
              </a:rPr>
              <a:t>sebagai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bahan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baku</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produk</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kaos</a:t>
            </a:r>
            <a:r>
              <a:rPr lang="en-US" b="0" i="0" u="none" strike="noStrike" baseline="0" dirty="0">
                <a:solidFill>
                  <a:srgbClr val="365F91"/>
                </a:solidFill>
                <a:latin typeface="Cambria" panose="02040503050406030204" pitchFamily="18" charset="0"/>
              </a:rPr>
              <a:t> </a:t>
            </a:r>
            <a:r>
              <a:rPr lang="en-US" b="0" i="0" u="none" strike="noStrike" baseline="0" dirty="0">
                <a:solidFill>
                  <a:srgbClr val="365F91"/>
                </a:solidFill>
                <a:latin typeface="Times New Roman" panose="02020603050405020304" pitchFamily="18" charset="0"/>
              </a:rPr>
              <a:t>dan </a:t>
            </a:r>
            <a:r>
              <a:rPr lang="en-US" b="0" i="0" u="none" strike="noStrike" baseline="0" dirty="0" err="1">
                <a:solidFill>
                  <a:srgbClr val="365F91"/>
                </a:solidFill>
                <a:latin typeface="Times New Roman" panose="02020603050405020304" pitchFamily="18" charset="0"/>
              </a:rPr>
              <a:t>tekanan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gerakan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tubuh</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menjadi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energi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listrik</a:t>
            </a:r>
            <a:r>
              <a:rPr lang="en-US" b="0" i="0" u="none" strike="noStrike" baseline="0" dirty="0">
                <a:solidFill>
                  <a:srgbClr val="365F91"/>
                </a:solidFill>
                <a:latin typeface="Times New Roman" panose="02020603050405020304" pitchFamily="18" charset="0"/>
              </a:rPr>
              <a:t> yang </a:t>
            </a:r>
            <a:r>
              <a:rPr lang="en-US" b="0" i="0" u="none" strike="noStrike" baseline="0" dirty="0" err="1">
                <a:solidFill>
                  <a:srgbClr val="365F91"/>
                </a:solidFill>
                <a:latin typeface="Times New Roman" panose="02020603050405020304" pitchFamily="18" charset="0"/>
              </a:rPr>
              <a:t>dalam</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prosesnya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akan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disimpan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ke</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dalam</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penyimpanan</a:t>
            </a:r>
            <a:r>
              <a:rPr lang="en-US" b="0" i="0" u="none" strike="noStrike" baseline="0" dirty="0">
                <a:solidFill>
                  <a:srgbClr val="365F91"/>
                </a:solidFill>
                <a:latin typeface="Times New Roman" panose="02020603050405020304" pitchFamily="18" charset="0"/>
              </a:rPr>
              <a:t> dan </a:t>
            </a:r>
            <a:r>
              <a:rPr lang="en-US" b="0" i="0" u="none" strike="noStrike" baseline="0" dirty="0" err="1">
                <a:solidFill>
                  <a:srgbClr val="365F91"/>
                </a:solidFill>
                <a:latin typeface="Times New Roman" panose="02020603050405020304" pitchFamily="18" charset="0"/>
              </a:rPr>
              <a:t>sirkuit</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listrik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sederhana</a:t>
            </a:r>
            <a:endParaRPr lang="en-US" b="0" i="0" u="none" strike="noStrike" baseline="0" dirty="0">
              <a:solidFill>
                <a:srgbClr val="365F91"/>
              </a:solidFill>
              <a:latin typeface="Times New Roman" panose="02020603050405020304" pitchFamily="18" charset="0"/>
            </a:endParaRPr>
          </a:p>
          <a:p>
            <a:r>
              <a:rPr lang="en-US" b="0" i="0" u="none" strike="noStrike" baseline="0" dirty="0" err="1">
                <a:solidFill>
                  <a:srgbClr val="365F91"/>
                </a:solidFill>
                <a:latin typeface="Cambria" panose="02040503050406030204" pitchFamily="18" charset="0"/>
              </a:rPr>
              <a:t>Menghasilkan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produk</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berupa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kaos</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dengan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gabungan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integrasi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piezoelektrik</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atau</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triboelektrik</a:t>
            </a:r>
            <a:r>
              <a:rPr lang="en-US" b="0" i="0" u="none" strike="noStrike" baseline="0" dirty="0">
                <a:solidFill>
                  <a:srgbClr val="365F91"/>
                </a:solidFill>
                <a:latin typeface="Cambria" panose="02040503050406030204" pitchFamily="18" charset="0"/>
              </a:rPr>
              <a:t> agar </a:t>
            </a:r>
            <a:r>
              <a:rPr lang="en-US" b="0" i="0" u="none" strike="noStrike" baseline="0" dirty="0" err="1">
                <a:solidFill>
                  <a:srgbClr val="365F91"/>
                </a:solidFill>
                <a:latin typeface="Cambria" panose="02040503050406030204" pitchFamily="18" charset="0"/>
              </a:rPr>
              <a:t>dapat</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mentransformasikan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energi</a:t>
            </a:r>
            <a:r>
              <a:rPr lang="en-US" b="0" i="0" u="none" strike="noStrike" baseline="0" dirty="0">
                <a:solidFill>
                  <a:srgbClr val="365F91"/>
                </a:solidFill>
                <a:latin typeface="Cambria" panose="02040503050406030204" pitchFamily="18" charset="0"/>
              </a:rPr>
              <a:t> kinetic </a:t>
            </a:r>
            <a:r>
              <a:rPr lang="en-US" b="0" i="0" u="none" strike="noStrike" baseline="0" dirty="0" err="1">
                <a:solidFill>
                  <a:srgbClr val="365F91"/>
                </a:solidFill>
                <a:latin typeface="Cambria" panose="02040503050406030204" pitchFamily="18" charset="0"/>
              </a:rPr>
              <a:t>dari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gesekan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bahan</a:t>
            </a:r>
            <a:r>
              <a:rPr lang="en-US" b="0" i="0" u="none" strike="noStrike" baseline="0" dirty="0">
                <a:solidFill>
                  <a:srgbClr val="365F91"/>
                </a:solidFill>
                <a:latin typeface="Cambria" panose="02040503050406030204" pitchFamily="18" charset="0"/>
              </a:rPr>
              <a:t> biomaterial </a:t>
            </a:r>
            <a:r>
              <a:rPr lang="en-US" b="0" i="0" u="none" strike="noStrike" baseline="0" dirty="0" err="1">
                <a:solidFill>
                  <a:srgbClr val="365F91"/>
                </a:solidFill>
                <a:latin typeface="Cambria" panose="02040503050406030204" pitchFamily="18" charset="0"/>
              </a:rPr>
              <a:t>sebagai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bahan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baku</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produk</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kaos</a:t>
            </a:r>
            <a:r>
              <a:rPr lang="en-US" b="0" i="0" u="none" strike="noStrike" baseline="0" dirty="0">
                <a:solidFill>
                  <a:srgbClr val="365F91"/>
                </a:solidFill>
                <a:latin typeface="Cambria" panose="02040503050406030204" pitchFamily="18" charset="0"/>
              </a:rPr>
              <a:t> </a:t>
            </a:r>
            <a:r>
              <a:rPr lang="en-US" b="0" i="0" u="none" strike="noStrike" baseline="0" dirty="0">
                <a:solidFill>
                  <a:srgbClr val="365F91"/>
                </a:solidFill>
                <a:latin typeface="Times New Roman" panose="02020603050405020304" pitchFamily="18" charset="0"/>
              </a:rPr>
              <a:t>dan </a:t>
            </a:r>
            <a:r>
              <a:rPr lang="en-US" b="0" i="0" u="none" strike="noStrike" baseline="0" dirty="0" err="1">
                <a:solidFill>
                  <a:srgbClr val="365F91"/>
                </a:solidFill>
                <a:latin typeface="Times New Roman" panose="02020603050405020304" pitchFamily="18" charset="0"/>
              </a:rPr>
              <a:t>tekanan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gerakan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tubuh</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menjadi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energi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listrik</a:t>
            </a:r>
            <a:r>
              <a:rPr lang="en-US" b="0" i="0" u="none" strike="noStrike" baseline="0" dirty="0">
                <a:solidFill>
                  <a:srgbClr val="365F91"/>
                </a:solidFill>
                <a:latin typeface="Times New Roman" panose="02020603050405020304" pitchFamily="18" charset="0"/>
              </a:rPr>
              <a:t> yang </a:t>
            </a:r>
            <a:r>
              <a:rPr lang="en-US" b="0" i="0" u="none" strike="noStrike" baseline="0" dirty="0" err="1">
                <a:solidFill>
                  <a:srgbClr val="365F91"/>
                </a:solidFill>
                <a:latin typeface="Times New Roman" panose="02020603050405020304" pitchFamily="18" charset="0"/>
              </a:rPr>
              <a:t>dalam</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prosesnya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akan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disimpan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ke</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dalam</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penyimpanan</a:t>
            </a:r>
            <a:r>
              <a:rPr lang="en-US" b="0" i="0" u="none" strike="noStrike" baseline="0" dirty="0">
                <a:solidFill>
                  <a:srgbClr val="365F91"/>
                </a:solidFill>
                <a:latin typeface="Times New Roman" panose="02020603050405020304" pitchFamily="18" charset="0"/>
              </a:rPr>
              <a:t> dan </a:t>
            </a:r>
            <a:r>
              <a:rPr lang="en-US" b="0" i="0" u="none" strike="noStrike" baseline="0" dirty="0" err="1">
                <a:solidFill>
                  <a:srgbClr val="365F91"/>
                </a:solidFill>
                <a:latin typeface="Times New Roman" panose="02020603050405020304" pitchFamily="18" charset="0"/>
              </a:rPr>
              <a:t>sirkuit</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listrik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sederhana</a:t>
            </a:r>
            <a:endParaRPr lang="en-US" dirty="0"/>
          </a:p>
        </p:txBody>
      </p:sp>
    </p:spTree>
    <p:extLst>
      <p:ext uri="{BB962C8B-B14F-4D97-AF65-F5344CB8AC3E}">
        <p14:creationId xmlns:p14="http://schemas.microsoft.com/office/powerpoint/2010/main" val="3800760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7557F-3933-6FEE-62D9-C85C4DB2C766}"/>
              </a:ext>
            </a:extLst>
          </p:cNvPr>
          <p:cNvSpPr>
            <a:spLocks noGrp="1"/>
          </p:cNvSpPr>
          <p:nvPr>
            <p:ph type="title"/>
          </p:nvPr>
        </p:nvSpPr>
        <p:spPr/>
        <p:txBody>
          <a:bodyPr/>
          <a:lstStyle/>
          <a:p>
            <a:pPr marR="0" rtl="0"/>
            <a:r>
              <a:rPr lang="en-US" b="0" i="0" u="none" strike="noStrike" baseline="0">
                <a:latin typeface="Times New Roman" panose="02020603050405020304" pitchFamily="18" charset="0"/>
              </a:rPr>
              <a:t>Solusi yang kami </a:t>
            </a:r>
            <a:r>
              <a:rPr lang="pl-PL" b="0" i="0" u="none" strike="noStrike" baseline="0">
                <a:latin typeface="Times New Roman" panose="02020603050405020304" pitchFamily="18" charset="0"/>
              </a:rPr>
              <a:t>tawarkan dalam program PKM ini adalah :</a:t>
            </a:r>
          </a:p>
        </p:txBody>
      </p:sp>
      <p:sp>
        <p:nvSpPr>
          <p:cNvPr id="3" name="Text Placeholder 2">
            <a:extLst>
              <a:ext uri="{FF2B5EF4-FFF2-40B4-BE49-F238E27FC236}">
                <a16:creationId xmlns:a16="http://schemas.microsoft.com/office/drawing/2014/main" id="{88605B58-D476-5597-BF99-408B0091FF7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24046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0FDE6-82AC-5B48-D3BE-0A802CF91E0B}"/>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Pihak-Pihak yang Terlibat</a:t>
            </a:r>
          </a:p>
        </p:txBody>
      </p:sp>
      <p:sp>
        <p:nvSpPr>
          <p:cNvPr id="3" name="Text Placeholder 2">
            <a:extLst>
              <a:ext uri="{FF2B5EF4-FFF2-40B4-BE49-F238E27FC236}">
                <a16:creationId xmlns:a16="http://schemas.microsoft.com/office/drawing/2014/main" id="{BFA761AA-0F7D-6ED3-C705-B3D81E7BE9FF}"/>
              </a:ext>
            </a:extLst>
          </p:cNvPr>
          <p:cNvSpPr>
            <a:spLocks noGrp="1"/>
          </p:cNvSpPr>
          <p:nvPr>
            <p:ph type="body" idx="1"/>
          </p:nvPr>
        </p:nvSpPr>
        <p:spPr/>
        <p:txBody>
          <a:bodyPr/>
          <a:lstStyle/>
          <a:p>
            <a:pPr marR="0" lvl="0" rtl="0"/>
            <a:r>
              <a:rPr lang="en-US" b="0" i="0" u="none" strike="noStrike" baseline="0">
                <a:solidFill>
                  <a:srgbClr val="365F91"/>
                </a:solidFill>
                <a:latin typeface="Cambria" panose="02040503050406030204" pitchFamily="18" charset="0"/>
              </a:rPr>
              <a:t>Pemerintah</a:t>
            </a:r>
          </a:p>
          <a:p>
            <a:pPr marR="0" lvl="0" rtl="0"/>
            <a:r>
              <a:rPr lang="en-US" b="0" i="0" u="none" strike="noStrike" baseline="0">
                <a:solidFill>
                  <a:srgbClr val="365F91"/>
                </a:solidFill>
                <a:latin typeface="Cambria" panose="02040503050406030204" pitchFamily="18" charset="0"/>
              </a:rPr>
              <a:t>Sebagai pemerintah, mereka yang mempunyai posisi penting dalam membentuk pola pikir utama dalam menyebarluaskan penggunaan produk kaos penghasil energi listrik. Peran pemerintah bukan sebagai promotor produk, akan tetapi bagaimana mereka mendorong masyarakat agar selalu senantiasa ikut dalam partisipasi gerakan inisiatif masyarakat membantu pihak pemerintah agar energi listrik dapat selalu tersedia dalam jumlah yang efektif sehingga efek baik dari energi tersebut dapat dirasakan oleh masyarakat secara luas bahkan multi generasi. Dengan pola pikir dasar seperti itu akan menimbulkan rantai keberlanjutan proses keterikatan masyarakat dengan produk kaos penghasil listrik yang dipublikasikan.  </a:t>
            </a:r>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1067780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63B3-D8FD-20F6-D38C-9B8F6A40BEB4}"/>
              </a:ext>
            </a:extLst>
          </p:cNvPr>
          <p:cNvSpPr>
            <a:spLocks noGrp="1"/>
          </p:cNvSpPr>
          <p:nvPr>
            <p:ph type="title"/>
          </p:nvPr>
        </p:nvSpPr>
        <p:spPr/>
        <p:txBody>
          <a:bodyPr/>
          <a:lstStyle/>
          <a:p>
            <a:pPr marR="0" rtl="0"/>
            <a:endParaRPr lang="id" b="0" i="0" u="none" strike="noStrike" baseline="0">
              <a:latin typeface="Times New Roman" panose="02020603050405020304" pitchFamily="18" charset="0"/>
            </a:endParaRPr>
          </a:p>
        </p:txBody>
      </p:sp>
      <p:sp>
        <p:nvSpPr>
          <p:cNvPr id="3" name="Text Placeholder 2">
            <a:extLst>
              <a:ext uri="{FF2B5EF4-FFF2-40B4-BE49-F238E27FC236}">
                <a16:creationId xmlns:a16="http://schemas.microsoft.com/office/drawing/2014/main" id="{0DC9D5A6-BFB1-AA9C-577B-BCF1AB3EF865}"/>
              </a:ext>
            </a:extLst>
          </p:cNvPr>
          <p:cNvSpPr>
            <a:spLocks noGrp="1"/>
          </p:cNvSpPr>
          <p:nvPr>
            <p:ph type="body" idx="1"/>
          </p:nvPr>
        </p:nvSpPr>
        <p:spPr/>
        <p:txBody>
          <a:bodyPr/>
          <a:lstStyle/>
          <a:p>
            <a:pPr marR="0" lvl="0" rtl="0"/>
            <a:r>
              <a:rPr lang="en-US" b="0" i="0" u="none" strike="noStrike" baseline="0">
                <a:solidFill>
                  <a:srgbClr val="365F91"/>
                </a:solidFill>
                <a:latin typeface="Cambria" panose="02040503050406030204" pitchFamily="18" charset="0"/>
              </a:rPr>
              <a:t>Masyarakat</a:t>
            </a:r>
          </a:p>
          <a:p>
            <a:pPr marR="0" lvl="0" rtl="0"/>
            <a:r>
              <a:rPr lang="en-US" b="0" i="0" u="none" strike="noStrike" baseline="0">
                <a:solidFill>
                  <a:srgbClr val="365F91"/>
                </a:solidFill>
                <a:latin typeface="Cambria" panose="02040503050406030204" pitchFamily="18" charset="0"/>
              </a:rPr>
              <a:t>Masyarakat tentunya memiliki peran paling penting dalam poses ini, hal ini bukan karena masyarakat semata-mata hanya menjadi konsumen, akan tetapi masyarakat juga menjadi patikan bagaimana kondisi produk dapat berjalan, bagaimana Tingkat kepercayaan masyarakat terhadap produk dapat terbentuk, dan bagaimana tanggapan masyarakat terhadap produk dapat tersampaikan. Masyarakat juga menjadi cerminan nyata bagaimana produk tersebut dapat terwujudkan dan diterapkan. Cerminan itu nyatanya dapat memberikan efek negatif dan positif, dan sebagi pembentuk produk kita harus menjalin keterikatan antara konsumen dan produsen.</a:t>
            </a:r>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2992954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3FC54-9E58-68CC-D6D4-18C10D7C2956}"/>
              </a:ext>
            </a:extLst>
          </p:cNvPr>
          <p:cNvSpPr>
            <a:spLocks noGrp="1"/>
          </p:cNvSpPr>
          <p:nvPr>
            <p:ph type="title"/>
          </p:nvPr>
        </p:nvSpPr>
        <p:spPr/>
        <p:txBody>
          <a:bodyPr/>
          <a:lstStyle/>
          <a:p>
            <a:pPr marR="0" rtl="0"/>
            <a:endParaRPr lang="id" b="0" i="0" u="none" strike="noStrike" baseline="0">
              <a:latin typeface="Times New Roman" panose="02020603050405020304" pitchFamily="18" charset="0"/>
            </a:endParaRPr>
          </a:p>
        </p:txBody>
      </p:sp>
      <p:sp>
        <p:nvSpPr>
          <p:cNvPr id="3" name="Text Placeholder 2">
            <a:extLst>
              <a:ext uri="{FF2B5EF4-FFF2-40B4-BE49-F238E27FC236}">
                <a16:creationId xmlns:a16="http://schemas.microsoft.com/office/drawing/2014/main" id="{DC96B102-D7F3-80F2-1EEC-14FB606C7BDA}"/>
              </a:ext>
            </a:extLst>
          </p:cNvPr>
          <p:cNvSpPr>
            <a:spLocks noGrp="1"/>
          </p:cNvSpPr>
          <p:nvPr>
            <p:ph type="body" idx="1"/>
          </p:nvPr>
        </p:nvSpPr>
        <p:spPr/>
        <p:txBody>
          <a:bodyPr/>
          <a:lstStyle/>
          <a:p>
            <a:pPr marR="0" lvl="0" rtl="0"/>
            <a:r>
              <a:rPr lang="en-US" b="0" i="0" u="none" strike="noStrike" baseline="0">
                <a:solidFill>
                  <a:srgbClr val="365F91"/>
                </a:solidFill>
                <a:latin typeface="Cambria" panose="02040503050406030204" pitchFamily="18" charset="0"/>
              </a:rPr>
              <a:t>Mahasiswa dan instansi lainnya</a:t>
            </a:r>
          </a:p>
          <a:p>
            <a:pPr marR="0" lvl="0" rtl="0"/>
            <a:r>
              <a:rPr lang="en-US" b="0" i="0" u="none" strike="noStrike" baseline="0">
                <a:solidFill>
                  <a:srgbClr val="365F91"/>
                </a:solidFill>
                <a:latin typeface="Cambria" panose="02040503050406030204" pitchFamily="18" charset="0"/>
              </a:rPr>
              <a:t>Sebagai mahasiswa produk ini dapat menjadi tolak ukur perkembangan teknologi maupun kajian penelitian yang dibutuhkan masyarakat. Dengan menilai sisi baik dan buruknya suatu produk, maka mahasiswa maupun instansi lainnya dapat menilai sejauh mana perkembangan produk ini dapat dipertahankan, dikembangkan, atau dihentikan.</a:t>
            </a:r>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3849044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D88B0-B5F3-2304-D04E-D72E9E9BF64E}"/>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Langkah-Langkah Merealisasikan Gagasan</a:t>
            </a:r>
          </a:p>
        </p:txBody>
      </p:sp>
      <p:sp>
        <p:nvSpPr>
          <p:cNvPr id="3" name="Text Placeholder 2">
            <a:extLst>
              <a:ext uri="{FF2B5EF4-FFF2-40B4-BE49-F238E27FC236}">
                <a16:creationId xmlns:a16="http://schemas.microsoft.com/office/drawing/2014/main" id="{788877EF-CC62-1355-4DF0-4E3D8240CDAC}"/>
              </a:ext>
            </a:extLst>
          </p:cNvPr>
          <p:cNvSpPr>
            <a:spLocks noGrp="1"/>
          </p:cNvSpPr>
          <p:nvPr>
            <p:ph type="body" idx="1"/>
          </p:nvPr>
        </p:nvSpPr>
        <p:spPr/>
        <p:txBody>
          <a:bodyPr>
            <a:normAutofit fontScale="85000" lnSpcReduction="20000"/>
          </a:bodyPr>
          <a:lstStyle/>
          <a:p>
            <a:pPr marR="0" lvl="0" rtl="0"/>
            <a:r>
              <a:rPr lang="en-US" b="0" i="0" u="none" strike="noStrike" baseline="0">
                <a:solidFill>
                  <a:srgbClr val="365F91"/>
                </a:solidFill>
                <a:latin typeface="Cambria" panose="02040503050406030204" pitchFamily="18" charset="0"/>
              </a:rPr>
              <a:t>Langkah-langkah yang dilakukan untuk merealisasikan gagasan PKM ini adalah :</a:t>
            </a:r>
          </a:p>
          <a:p>
            <a:pPr marR="0" lvl="0" rtl="0"/>
            <a:r>
              <a:rPr lang="en-US" b="0" i="0" u="none" strike="noStrike" baseline="0">
                <a:solidFill>
                  <a:srgbClr val="365F91"/>
                </a:solidFill>
                <a:latin typeface="Cambria" panose="02040503050406030204" pitchFamily="18" charset="0"/>
              </a:rPr>
              <a:t>Tahap 1 : Mencari kajian secara detail mengenai pembentukan produk yang memperhatikan efisiensi penghasilan dan perubahan energi kinetik menjadi energi listrik serta kenyamanan pengguna produk.</a:t>
            </a:r>
          </a:p>
          <a:p>
            <a:pPr marR="0" lvl="0" rtl="0"/>
            <a:r>
              <a:rPr lang="en-US" b="0" i="0" u="none" strike="noStrike" baseline="0">
                <a:solidFill>
                  <a:srgbClr val="365F91"/>
                </a:solidFill>
                <a:latin typeface="Cambria" panose="02040503050406030204" pitchFamily="18" charset="0"/>
              </a:rPr>
              <a:t>Tahap 2 : Berdasarkan kajian dan pertimbangan, dilakukan proses penghasilan produk dengan melakukan kerja sama dengan narasumber atau bahkan suatu instansi di bidang ahli agar produk yang dihasilkan sesuai dengan pertimbangan yang telah dirancangkan sebelumnya.</a:t>
            </a:r>
          </a:p>
          <a:p>
            <a:pPr marR="0" lvl="0" rtl="0"/>
            <a:r>
              <a:rPr lang="nl-NL" b="0" i="0" u="none" strike="noStrike" baseline="0">
                <a:solidFill>
                  <a:srgbClr val="365F91"/>
                </a:solidFill>
                <a:latin typeface="Cambria" panose="02040503050406030204" pitchFamily="18" charset="0"/>
              </a:rPr>
              <a:t>Tahap 3 : Mengerakkan pihak-pihak yang terlibat dan melaksanakan program ini</a:t>
            </a:r>
            <a:r>
              <a:rPr lang="en-US" b="0" i="0" u="none" strike="noStrike" baseline="0">
                <a:solidFill>
                  <a:srgbClr val="365F91"/>
                </a:solidFill>
                <a:latin typeface="Cambria" panose="02040503050406030204" pitchFamily="18" charset="0"/>
              </a:rPr>
              <a:t> baik dengan cara menjalin kerja sama secara verbal maupun digital.</a:t>
            </a:r>
          </a:p>
          <a:p>
            <a:pPr marR="0" lvl="0" rtl="0"/>
            <a:r>
              <a:rPr lang="en-US" b="0" i="0" u="none" strike="noStrike" baseline="0">
                <a:solidFill>
                  <a:srgbClr val="365F91"/>
                </a:solidFill>
                <a:latin typeface="Cambria" panose="02040503050406030204" pitchFamily="18" charset="0"/>
              </a:rPr>
              <a:t>Tahap 4 : Evaluasi, monitoring dan pembelajaran. Kesulitan dan pengalaman yang ada dalam menciptakan dan penggunaan program ini agar menjadi pembelajaran dari model atau sistemnya untuk kedepannya.</a:t>
            </a:r>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1669249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5E797-D98C-ABCA-AC3F-CB98F19A309A}"/>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Gagasan</a:t>
            </a:r>
          </a:p>
        </p:txBody>
      </p:sp>
      <p:sp>
        <p:nvSpPr>
          <p:cNvPr id="3" name="Text Placeholder 2">
            <a:extLst>
              <a:ext uri="{FF2B5EF4-FFF2-40B4-BE49-F238E27FC236}">
                <a16:creationId xmlns:a16="http://schemas.microsoft.com/office/drawing/2014/main" id="{A58804D6-043A-9160-E6C1-CA5851E2E826}"/>
              </a:ext>
            </a:extLst>
          </p:cNvPr>
          <p:cNvSpPr>
            <a:spLocks noGrp="1"/>
          </p:cNvSpPr>
          <p:nvPr>
            <p:ph type="body" idx="1"/>
          </p:nvPr>
        </p:nvSpPr>
        <p:spPr/>
        <p:txBody>
          <a:bodyPr/>
          <a:lstStyle/>
          <a:p>
            <a:pPr marR="0" lvl="0" rtl="0"/>
            <a:r>
              <a:rPr lang="en-US" b="0" i="0" u="none" strike="noStrike" baseline="0">
                <a:solidFill>
                  <a:srgbClr val="365F91"/>
                </a:solidFill>
                <a:latin typeface="Cambria" panose="02040503050406030204" pitchFamily="18" charset="0"/>
              </a:rPr>
              <a:t>Dalam menghadapi tantangan energi dan ekonomi global, perlu diciptakan solusi inovatif yang tidak hanya memberdayakan masyarakat, tetapi juga menghadirkan manfaat berkelanjutan. Salah satu gagasan yang menarik adalah mengembangkan kaos kinetik listrik, di mana energi kinetik yang dihasilkan dari gerakan tubuh manusia dapat diubah menjadi energi listrik untuk berbagai keperluan.</a:t>
            </a:r>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27434456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2E43A-C226-9C85-0717-8462BD24F8D4}"/>
              </a:ext>
            </a:extLst>
          </p:cNvPr>
          <p:cNvSpPr>
            <a:spLocks noGrp="1"/>
          </p:cNvSpPr>
          <p:nvPr>
            <p:ph type="title"/>
          </p:nvPr>
        </p:nvSpPr>
        <p:spPr/>
        <p:txBody>
          <a:bodyPr/>
          <a:lstStyle/>
          <a:p>
            <a:pPr marR="0" rtl="0"/>
            <a:r>
              <a:rPr lang="sv-SE" b="1" i="0" u="none" strike="noStrike" baseline="0">
                <a:latin typeface="Times New Roman" panose="02020603050405020304" pitchFamily="18" charset="0"/>
              </a:rPr>
              <a:t>Metode dan Jangka Waktu Pelaksanaan Gagasan Metode</a:t>
            </a:r>
          </a:p>
        </p:txBody>
      </p:sp>
      <p:sp>
        <p:nvSpPr>
          <p:cNvPr id="3" name="Text Placeholder 2">
            <a:extLst>
              <a:ext uri="{FF2B5EF4-FFF2-40B4-BE49-F238E27FC236}">
                <a16:creationId xmlns:a16="http://schemas.microsoft.com/office/drawing/2014/main" id="{792D07A4-D601-06C0-EE4E-4687E36DF362}"/>
              </a:ext>
            </a:extLst>
          </p:cNvPr>
          <p:cNvSpPr>
            <a:spLocks noGrp="1"/>
          </p:cNvSpPr>
          <p:nvPr>
            <p:ph type="body" idx="1"/>
          </p:nvPr>
        </p:nvSpPr>
        <p:spPr/>
        <p:txBody>
          <a:bodyPr>
            <a:normAutofit lnSpcReduction="10000"/>
          </a:bodyPr>
          <a:lstStyle/>
          <a:p>
            <a:pPr marR="0" lvl="0" rtl="0"/>
            <a:r>
              <a:rPr lang="en-US" b="0" i="0" u="none" strike="noStrike" baseline="0">
                <a:solidFill>
                  <a:srgbClr val="365F91"/>
                </a:solidFill>
                <a:latin typeface="Cambria" panose="02040503050406030204" pitchFamily="18" charset="0"/>
              </a:rPr>
              <a:t>Dalam merancang metode produksi kaos ini, kami akan bekerja sama dengan produsen tekstil yang berkomitmen pada praktik ramah lingkungan. Proses produksi akan memanfaatkan bahan-bahan yang memiliki sifat piezoelektrik, tetapi bersifat biomaterial seperti tencel dan bamboo fabric. Bahan ini akan menghasilkan muatan listrik saat dikenai tekanan dan teknologi hemat energi.</a:t>
            </a:r>
          </a:p>
          <a:p>
            <a:pPr marR="0" lvl="0" rtl="0"/>
            <a:r>
              <a:rPr lang="en-US" b="0" i="0" u="none" strike="noStrike" baseline="0">
                <a:solidFill>
                  <a:srgbClr val="365F91"/>
                </a:solidFill>
                <a:latin typeface="Cambria" panose="02040503050406030204" pitchFamily="18" charset="0"/>
              </a:rPr>
              <a:t>Gagasan produk kaos ini akan diwujudkan melalui serangkaian langkah yang cepat dan efektif. Jangka waktu pelaksanaan program ini direncanakan selama satu setengah bulan, dimulai dari Tahap Persiapan (Metode Produksi dan Pelatihan), Tahap Pengujian di Lapangan, Tahap Produksi Massal, hingga Peluncuran Produk</a:t>
            </a:r>
            <a:r>
              <a:rPr lang="id" b="0" i="0" u="none" strike="noStrike" baseline="0">
                <a:solidFill>
                  <a:srgbClr val="365F91"/>
                </a:solidFill>
                <a:latin typeface="Times New Roman" panose="02020603050405020304" pitchFamily="18" charset="0"/>
              </a:rPr>
              <a:t>.</a:t>
            </a:r>
          </a:p>
          <a:p>
            <a:pPr marR="0" lvl="0" rtl="0"/>
            <a:endParaRPr lang="id"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2206894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E29F-2593-153E-1AB3-951ECF9EEFEE}"/>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Dampak Gagasan bagi Masyarakat atau Bangsa</a:t>
            </a:r>
          </a:p>
        </p:txBody>
      </p:sp>
      <p:sp>
        <p:nvSpPr>
          <p:cNvPr id="3" name="Text Placeholder 2">
            <a:extLst>
              <a:ext uri="{FF2B5EF4-FFF2-40B4-BE49-F238E27FC236}">
                <a16:creationId xmlns:a16="http://schemas.microsoft.com/office/drawing/2014/main" id="{4E8A7B79-AB3B-F862-D9E5-952E95208275}"/>
              </a:ext>
            </a:extLst>
          </p:cNvPr>
          <p:cNvSpPr>
            <a:spLocks noGrp="1"/>
          </p:cNvSpPr>
          <p:nvPr>
            <p:ph type="body" idx="1"/>
          </p:nvPr>
        </p:nvSpPr>
        <p:spPr/>
        <p:txBody>
          <a:bodyPr>
            <a:normAutofit fontScale="77500" lnSpcReduction="20000"/>
          </a:bodyPr>
          <a:lstStyle/>
          <a:p>
            <a:pPr marR="0" lvl="0" rtl="0"/>
            <a:r>
              <a:rPr lang="en-US" b="0" i="0" u="none" strike="noStrike" baseline="0">
                <a:solidFill>
                  <a:srgbClr val="365F91"/>
                </a:solidFill>
                <a:latin typeface="Cambria" panose="02040503050406030204" pitchFamily="18" charset="0"/>
              </a:rPr>
              <a:t>Kemandirian Energi: Produk kaos Kinetic-Electricity tidak hanya memberikan manfaat finansial bagi individu, tetapi juga meningkatkan kemandirian energi. Masyarakat dapat menghasilkan listrik sendiri melalui gerakan tubuh mereka, mengurangi ketergantungan pada sumber daya energi konvensional.</a:t>
            </a:r>
          </a:p>
          <a:p>
            <a:pPr marR="0" lvl="0" rtl="0"/>
            <a:endParaRPr lang="en-US" b="0" i="0" u="none" strike="noStrike" baseline="0">
              <a:solidFill>
                <a:srgbClr val="365F91"/>
              </a:solidFill>
              <a:latin typeface="Times New Roman" panose="02020603050405020304" pitchFamily="18" charset="0"/>
            </a:endParaRPr>
          </a:p>
          <a:p>
            <a:pPr marR="0" lvl="0" rtl="0"/>
            <a:r>
              <a:rPr lang="en-US" b="0" i="0" u="none" strike="noStrike" baseline="0">
                <a:solidFill>
                  <a:srgbClr val="365F91"/>
                </a:solidFill>
                <a:latin typeface="Cambria" panose="02040503050406030204" pitchFamily="18" charset="0"/>
              </a:rPr>
              <a:t>Penurunan Jejak Karbon: Dengan mengurangi ketergantungan pada sumber daya energi non-terbarukan, produk ini membantu mengurangi jejak karbon. Ini sejalan dengan upaya global untuk menghadapi perubahan iklim dan menciptakan masyarakat yang lebih berkelanjutan.</a:t>
            </a:r>
          </a:p>
          <a:p>
            <a:pPr marR="0" lvl="0" rtl="0"/>
            <a:endParaRPr lang="en-US" b="0" i="0" u="none" strike="noStrike" baseline="0">
              <a:solidFill>
                <a:srgbClr val="365F91"/>
              </a:solidFill>
              <a:latin typeface="Times New Roman" panose="02020603050405020304" pitchFamily="18" charset="0"/>
            </a:endParaRPr>
          </a:p>
          <a:p>
            <a:pPr marR="0" lvl="0" rtl="0"/>
            <a:endParaRPr lang="en-US" b="0" i="0" u="none" strike="noStrike" baseline="0">
              <a:solidFill>
                <a:srgbClr val="365F91"/>
              </a:solidFill>
              <a:latin typeface="Times New Roman" panose="02020603050405020304" pitchFamily="18" charset="0"/>
            </a:endParaRPr>
          </a:p>
          <a:p>
            <a:pPr marR="0" lvl="0" rtl="0"/>
            <a:r>
              <a:rPr lang="en-US" b="0" i="0" u="none" strike="noStrike" baseline="0">
                <a:solidFill>
                  <a:srgbClr val="365F91"/>
                </a:solidFill>
                <a:latin typeface="Cambria" panose="02040503050406030204" pitchFamily="18" charset="0"/>
              </a:rPr>
              <a:t>Peningkatan Kesadaran Lingkungan: Melalui implementasi produk kaos Kinetic-Electricity, masyarakat dapat lebih sadar akan pentingnya keberlanjutan dan pengurangan konsumsi energi. Hal ini dapat menciptakan budaya peduli lingkungan yang berkelanjutan dalam masyarakat.</a:t>
            </a:r>
          </a:p>
        </p:txBody>
      </p:sp>
    </p:spTree>
    <p:extLst>
      <p:ext uri="{BB962C8B-B14F-4D97-AF65-F5344CB8AC3E}">
        <p14:creationId xmlns:p14="http://schemas.microsoft.com/office/powerpoint/2010/main" val="1679415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422ED-A0BB-8E48-229F-6C054EF8843E}"/>
              </a:ext>
            </a:extLst>
          </p:cNvPr>
          <p:cNvSpPr>
            <a:spLocks noGrp="1"/>
          </p:cNvSpPr>
          <p:nvPr>
            <p:ph type="title"/>
          </p:nvPr>
        </p:nvSpPr>
        <p:spPr>
          <a:xfrm>
            <a:off x="1423282" y="2344999"/>
            <a:ext cx="9930517" cy="1325563"/>
          </a:xfrm>
        </p:spPr>
        <p:txBody>
          <a:bodyPr>
            <a:normAutofit fontScale="90000"/>
          </a:bodyPr>
          <a:lstStyle/>
          <a:p>
            <a:pPr marR="0" rtl="0"/>
            <a:r>
              <a:rPr lang="en-US" b="1" i="0" u="none" strike="noStrike" baseline="0" dirty="0">
                <a:latin typeface="Times New Roman" panose="02020603050405020304" pitchFamily="18" charset="0"/>
              </a:rPr>
              <a:t>I Made Ary Widnyana	</a:t>
            </a:r>
            <a:r>
              <a:rPr lang="id" b="1" i="0" u="none" strike="noStrike" baseline="0" dirty="0">
                <a:latin typeface="Times New Roman" panose="02020603050405020304" pitchFamily="18" charset="0"/>
              </a:rPr>
              <a:t>(</a:t>
            </a:r>
            <a:r>
              <a:rPr lang="en-US" b="1" i="0" u="none" strike="noStrike" baseline="0" dirty="0">
                <a:latin typeface="Times New Roman" panose="02020603050405020304" pitchFamily="18" charset="0"/>
              </a:rPr>
              <a:t>1202230004</a:t>
            </a:r>
            <a:r>
              <a:rPr lang="id" b="1" i="0" u="none" strike="noStrike" baseline="0" dirty="0">
                <a:latin typeface="Times New Roman" panose="02020603050405020304" pitchFamily="18" charset="0"/>
              </a:rPr>
              <a:t>)	</a:t>
            </a:r>
            <a:br>
              <a:rPr lang="en-US" b="1" i="0" u="none" strike="noStrike" baseline="0" dirty="0">
                <a:latin typeface="Times New Roman" panose="02020603050405020304" pitchFamily="18" charset="0"/>
              </a:rPr>
            </a:br>
            <a:r>
              <a:rPr lang="en-US" b="1" i="0" u="none" strike="noStrike" baseline="0" dirty="0">
                <a:latin typeface="Times New Roman" panose="02020603050405020304" pitchFamily="18" charset="0"/>
              </a:rPr>
              <a:t>Dimas </a:t>
            </a:r>
            <a:r>
              <a:rPr lang="en-US" b="1" i="0" u="none" strike="noStrike" baseline="0" dirty="0" err="1">
                <a:latin typeface="Times New Roman" panose="02020603050405020304" pitchFamily="18" charset="0"/>
              </a:rPr>
              <a:t>Ogi</a:t>
            </a:r>
            <a:r>
              <a:rPr lang="en-US" b="1" i="0" u="none" strike="noStrike" baseline="0" dirty="0">
                <a:latin typeface="Times New Roman" panose="02020603050405020304" pitchFamily="18" charset="0"/>
              </a:rPr>
              <a:t> Putra </a:t>
            </a:r>
            <a:r>
              <a:rPr lang="en-US" b="1" i="0" u="none" strike="noStrike" baseline="0" dirty="0" err="1">
                <a:latin typeface="Times New Roman" panose="02020603050405020304" pitchFamily="18" charset="0"/>
              </a:rPr>
              <a:t>Pangestu</a:t>
            </a:r>
            <a:r>
              <a:rPr lang="en-US" b="1" i="0" u="none" strike="noStrike" baseline="0" dirty="0">
                <a:latin typeface="Times New Roman" panose="02020603050405020304" pitchFamily="18" charset="0"/>
              </a:rPr>
              <a:t>	</a:t>
            </a:r>
            <a:r>
              <a:rPr lang="id" b="1" i="0" u="none" strike="noStrike" baseline="0" dirty="0">
                <a:latin typeface="Times New Roman" panose="02020603050405020304" pitchFamily="18" charset="0"/>
              </a:rPr>
              <a:t>(</a:t>
            </a:r>
            <a:r>
              <a:rPr lang="en-US" b="1" i="0" u="none" strike="noStrike" baseline="0" dirty="0">
                <a:latin typeface="Times New Roman" panose="02020603050405020304" pitchFamily="18" charset="0"/>
              </a:rPr>
              <a:t>1202230041</a:t>
            </a:r>
            <a:r>
              <a:rPr lang="id" b="1" i="0" u="none" strike="noStrike" baseline="0" dirty="0">
                <a:latin typeface="Times New Roman" panose="02020603050405020304" pitchFamily="18" charset="0"/>
              </a:rPr>
              <a:t>)	</a:t>
            </a:r>
            <a:r>
              <a:rPr lang="en-US" b="1" i="0" u="none" strike="noStrike" baseline="0" dirty="0">
                <a:latin typeface="Times New Roman" panose="02020603050405020304" pitchFamily="18" charset="0"/>
              </a:rPr>
              <a:t>Atika </a:t>
            </a:r>
            <a:r>
              <a:rPr lang="en-US" b="1" i="0" u="none" strike="noStrike" baseline="0" dirty="0" err="1">
                <a:latin typeface="Times New Roman" panose="02020603050405020304" pitchFamily="18" charset="0"/>
              </a:rPr>
              <a:t>Wardah</a:t>
            </a:r>
            <a:r>
              <a:rPr lang="en-US" b="1" i="0" u="none" strike="noStrike" baseline="0" dirty="0">
                <a:latin typeface="Times New Roman" panose="02020603050405020304" pitchFamily="18" charset="0"/>
              </a:rPr>
              <a:t>	</a:t>
            </a:r>
            <a:r>
              <a:rPr lang="id" b="1" i="0" u="none" strike="noStrike" baseline="0" dirty="0">
                <a:latin typeface="Times New Roman" panose="02020603050405020304" pitchFamily="18" charset="0"/>
              </a:rPr>
              <a:t>(</a:t>
            </a:r>
            <a:r>
              <a:rPr lang="en-US" b="1" i="0" u="none" strike="noStrike" baseline="0" dirty="0">
                <a:latin typeface="Times New Roman" panose="02020603050405020304" pitchFamily="18" charset="0"/>
              </a:rPr>
              <a:t>1202230065</a:t>
            </a:r>
            <a:r>
              <a:rPr lang="id" b="1" i="0" u="none" strike="noStrike" baseline="0" dirty="0">
                <a:latin typeface="Times New Roman" panose="02020603050405020304" pitchFamily="18" charset="0"/>
              </a:rPr>
              <a:t>)	</a:t>
            </a:r>
          </a:p>
        </p:txBody>
      </p:sp>
    </p:spTree>
    <p:extLst>
      <p:ext uri="{BB962C8B-B14F-4D97-AF65-F5344CB8AC3E}">
        <p14:creationId xmlns:p14="http://schemas.microsoft.com/office/powerpoint/2010/main" val="325838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9561-9111-956A-18D5-50D9B7CD523C}"/>
              </a:ext>
            </a:extLst>
          </p:cNvPr>
          <p:cNvSpPr>
            <a:spLocks noGrp="1"/>
          </p:cNvSpPr>
          <p:nvPr>
            <p:ph type="title"/>
          </p:nvPr>
        </p:nvSpPr>
        <p:spPr/>
        <p:txBody>
          <a:bodyPr/>
          <a:lstStyle/>
          <a:p>
            <a:pPr marR="10720" rtl="0"/>
            <a:r>
              <a:rPr lang="en-US" b="1" i="0" u="none" strike="noStrike" baseline="0">
                <a:latin typeface="Times New Roman" panose="02020603050405020304" pitchFamily="18" charset="0"/>
              </a:rPr>
              <a:t>DAFTAR PUSTAKA</a:t>
            </a:r>
          </a:p>
        </p:txBody>
      </p:sp>
      <p:sp>
        <p:nvSpPr>
          <p:cNvPr id="3" name="Text Placeholder 2">
            <a:extLst>
              <a:ext uri="{FF2B5EF4-FFF2-40B4-BE49-F238E27FC236}">
                <a16:creationId xmlns:a16="http://schemas.microsoft.com/office/drawing/2014/main" id="{D591F4AE-9861-B691-A5F5-0B5DC06179F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44948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ABEBC-9300-651E-F3EB-FFEF239DD751}"/>
              </a:ext>
            </a:extLst>
          </p:cNvPr>
          <p:cNvSpPr>
            <a:spLocks noGrp="1"/>
          </p:cNvSpPr>
          <p:nvPr>
            <p:ph type="title"/>
          </p:nvPr>
        </p:nvSpPr>
        <p:spPr/>
        <p:txBody>
          <a:bodyPr/>
          <a:lstStyle/>
          <a:p>
            <a:pPr marR="0" rtl="0"/>
            <a:r>
              <a:rPr lang="en-US" b="0" i="0" u="none" strike="noStrike" baseline="0">
                <a:solidFill>
                  <a:srgbClr val="365F91"/>
                </a:solidFill>
                <a:latin typeface="Cambria" panose="02040503050406030204" pitchFamily="18" charset="0"/>
              </a:rPr>
              <a:t>Contents</a:t>
            </a:r>
          </a:p>
        </p:txBody>
      </p:sp>
      <p:sp>
        <p:nvSpPr>
          <p:cNvPr id="3" name="Text Placeholder 2">
            <a:extLst>
              <a:ext uri="{FF2B5EF4-FFF2-40B4-BE49-F238E27FC236}">
                <a16:creationId xmlns:a16="http://schemas.microsoft.com/office/drawing/2014/main" id="{3B04C5D4-D738-EEEC-4434-8BA7CD0DD01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7695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16FB-2916-DB5B-DF47-D3C45F373838}"/>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Situasi dan Kondisi</a:t>
            </a:r>
          </a:p>
        </p:txBody>
      </p:sp>
      <p:sp>
        <p:nvSpPr>
          <p:cNvPr id="3" name="Text Placeholder 2">
            <a:extLst>
              <a:ext uri="{FF2B5EF4-FFF2-40B4-BE49-F238E27FC236}">
                <a16:creationId xmlns:a16="http://schemas.microsoft.com/office/drawing/2014/main" id="{34578168-4798-99A7-BFC8-343AE4FDC8D7}"/>
              </a:ext>
            </a:extLst>
          </p:cNvPr>
          <p:cNvSpPr>
            <a:spLocks noGrp="1"/>
          </p:cNvSpPr>
          <p:nvPr>
            <p:ph type="body" idx="1"/>
          </p:nvPr>
        </p:nvSpPr>
        <p:spPr/>
        <p:txBody>
          <a:bodyPr/>
          <a:lstStyle/>
          <a:p>
            <a:pPr marR="0" lvl="0" rtl="0"/>
            <a:r>
              <a:rPr lang="en-US" b="0" i="0" u="none" strike="noStrike" baseline="0">
                <a:solidFill>
                  <a:srgbClr val="365F91"/>
                </a:solidFill>
                <a:latin typeface="Cambria" panose="02040503050406030204" pitchFamily="18" charset="0"/>
              </a:rPr>
              <a:t>Perkembangan teknologi energi terbarukan telah menunjukkan kemajuan signifikan, tetapi keberlanjutan dan efisiensi sumber daya tetap menjadi fokus utama. Sementara energi matahari dan angin telah menjadi sumber energi utama, pembaharuan alternatif yang mencakup pemanfaatan energi kinetik pada benda-benda yang bergerak, seperti pakaian, memberikan dimensi baru dalam diversifikasi sumber daya energi.</a:t>
            </a:r>
          </a:p>
        </p:txBody>
      </p:sp>
    </p:spTree>
    <p:extLst>
      <p:ext uri="{BB962C8B-B14F-4D97-AF65-F5344CB8AC3E}">
        <p14:creationId xmlns:p14="http://schemas.microsoft.com/office/powerpoint/2010/main" val="1153596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27A55-079F-0017-9509-93ED0E442283}"/>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Tujuan </a:t>
            </a:r>
          </a:p>
        </p:txBody>
      </p:sp>
      <p:sp>
        <p:nvSpPr>
          <p:cNvPr id="3" name="Text Placeholder 2">
            <a:extLst>
              <a:ext uri="{FF2B5EF4-FFF2-40B4-BE49-F238E27FC236}">
                <a16:creationId xmlns:a16="http://schemas.microsoft.com/office/drawing/2014/main" id="{03C923F9-42E9-AA56-40D8-177E18844484}"/>
              </a:ext>
            </a:extLst>
          </p:cNvPr>
          <p:cNvSpPr>
            <a:spLocks noGrp="1"/>
          </p:cNvSpPr>
          <p:nvPr>
            <p:ph type="body" idx="1"/>
          </p:nvPr>
        </p:nvSpPr>
        <p:spPr/>
        <p:txBody>
          <a:bodyPr/>
          <a:lstStyle/>
          <a:p>
            <a:pPr marR="0" lvl="0" rtl="0"/>
            <a:r>
              <a:rPr lang="en-US" b="0" i="0" u="none" strike="noStrike" baseline="0">
                <a:solidFill>
                  <a:srgbClr val="365F91"/>
                </a:solidFill>
                <a:latin typeface="Cambria" panose="02040503050406030204" pitchFamily="18" charset="0"/>
              </a:rPr>
              <a:t>Pada dasarnya, tujuan utama dari proyek pembuatan kaos yang mampu mengubah energi kinetik menjadi energi listrik ini adalah menciptakan solusi inovatif untuk menghasilkan daya secara ramah lingkungan.  Dengan merinci aspek-aspek tersebut, kita dapat memahami dengan lebih baik tantangan dan peluang dari produk. Hal ini akan menjadi landasan yang baik untuk perencanaan dan pengembangan produk lebih lanjut.	</a:t>
            </a:r>
          </a:p>
          <a:p>
            <a:pPr marR="0" lvl="0" rtl="0"/>
            <a:endParaRPr lang="id"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289033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02BF2-5E6D-6084-74EC-25EFD831AAD6}"/>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Manfaat</a:t>
            </a:r>
          </a:p>
        </p:txBody>
      </p:sp>
      <p:sp>
        <p:nvSpPr>
          <p:cNvPr id="3" name="Text Placeholder 2">
            <a:extLst>
              <a:ext uri="{FF2B5EF4-FFF2-40B4-BE49-F238E27FC236}">
                <a16:creationId xmlns:a16="http://schemas.microsoft.com/office/drawing/2014/main" id="{F36ECF43-20BA-3BF6-B216-8A36B19573D1}"/>
              </a:ext>
            </a:extLst>
          </p:cNvPr>
          <p:cNvSpPr>
            <a:spLocks noGrp="1"/>
          </p:cNvSpPr>
          <p:nvPr>
            <p:ph type="body" idx="1"/>
          </p:nvPr>
        </p:nvSpPr>
        <p:spPr/>
        <p:txBody>
          <a:bodyPr/>
          <a:lstStyle/>
          <a:p>
            <a:pPr marR="0" lvl="0" rtl="0"/>
            <a:r>
              <a:rPr lang="en-US" b="0" i="0" u="none" strike="noStrike" baseline="0">
                <a:solidFill>
                  <a:srgbClr val="365F91"/>
                </a:solidFill>
                <a:latin typeface="Cambria" panose="02040503050406030204" pitchFamily="18" charset="0"/>
              </a:rPr>
              <a:t>Untuk mengurangi angka peningkatan penggunaan energi</a:t>
            </a:r>
            <a:r>
              <a:rPr lang="it-IT" b="0" i="0" u="none" strike="noStrike" baseline="0">
                <a:solidFill>
                  <a:srgbClr val="365F91"/>
                </a:solidFill>
                <a:latin typeface="Cambria" panose="02040503050406030204" pitchFamily="18" charset="0"/>
              </a:rPr>
              <a:t> yang ada di indonesia melalui </a:t>
            </a:r>
            <a:r>
              <a:rPr lang="en-US" b="0" i="0" u="none" strike="noStrike" baseline="0">
                <a:solidFill>
                  <a:srgbClr val="365F91"/>
                </a:solidFill>
                <a:latin typeface="Cambria" panose="02040503050406030204" pitchFamily="18" charset="0"/>
              </a:rPr>
              <a:t> pemanfaatan produk kaos pengubah energi kinetik menjadi energi listrik Sebagai upaya                                peningkatan permintaan energi yang semakin melonjak.</a:t>
            </a:r>
          </a:p>
          <a:p>
            <a:pPr marR="0" lvl="0" rtl="0"/>
            <a:r>
              <a:rPr lang="en-US" b="0" i="0" u="none" strike="noStrike" baseline="0">
                <a:solidFill>
                  <a:srgbClr val="365F91"/>
                </a:solidFill>
                <a:latin typeface="Cambria" panose="02040503050406030204" pitchFamily="18" charset="0"/>
              </a:rPr>
              <a:t>Meminimalisir Tingkat peningkatan limbah di Indonesia baik limbak elektrik maupun limbah bahan sekali pakai demi menjaga stabilitas lingkungan d Indonesia</a:t>
            </a:r>
            <a:r>
              <a:rPr lang="id" b="0" i="0" u="none" strike="noStrike" baseline="0">
                <a:solidFill>
                  <a:srgbClr val="365F91"/>
                </a:solidFill>
                <a:latin typeface="Times New Roman" panose="02020603050405020304" pitchFamily="18" charset="0"/>
              </a:rPr>
              <a:t>.</a:t>
            </a:r>
          </a:p>
          <a:p>
            <a:pPr marR="0" lvl="0" rtl="0"/>
            <a:r>
              <a:rPr lang="sv-SE" b="0" i="0" u="none" strike="noStrike" baseline="0">
                <a:solidFill>
                  <a:srgbClr val="365F91"/>
                </a:solidFill>
                <a:latin typeface="Cambria" panose="02040503050406030204" pitchFamily="18" charset="0"/>
              </a:rPr>
              <a:t>Meningkatkan pola hidup masyarakat yang aktif dalam partisipasi peningkatan daya hidup manusia dalam poses penghematan energi</a:t>
            </a:r>
            <a:r>
              <a:rPr lang="id" b="0" i="0" u="none" strike="noStrike" baseline="0">
                <a:solidFill>
                  <a:srgbClr val="365F91"/>
                </a:solidFill>
                <a:latin typeface="Times New Roman" panose="02020603050405020304" pitchFamily="18" charset="0"/>
              </a:rPr>
              <a:t>.</a:t>
            </a:r>
          </a:p>
          <a:p>
            <a:pPr marR="0" lvl="0" rtl="0"/>
            <a:r>
              <a:rPr lang="en-US" b="0" i="0" u="none" strike="noStrike" baseline="0">
                <a:solidFill>
                  <a:srgbClr val="365F91"/>
                </a:solidFill>
                <a:latin typeface="Cambria" panose="02040503050406030204" pitchFamily="18" charset="0"/>
              </a:rPr>
              <a:t>Sebagai titik patokan bahan kajian dan penelitian selanjutnya.</a:t>
            </a:r>
            <a:endParaRPr lang="id"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60463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49ED0-6750-6883-B8BE-785971D41AAC}"/>
              </a:ext>
            </a:extLst>
          </p:cNvPr>
          <p:cNvSpPr>
            <a:spLocks noGrp="1"/>
          </p:cNvSpPr>
          <p:nvPr>
            <p:ph type="title"/>
          </p:nvPr>
        </p:nvSpPr>
        <p:spPr/>
        <p:txBody>
          <a:bodyPr/>
          <a:lstStyle/>
          <a:p>
            <a:pPr marR="0" rtl="0"/>
            <a:r>
              <a:rPr lang="en-US" b="1" i="0" u="none" strike="noStrike" baseline="0">
                <a:latin typeface="Times New Roman" panose="02020603050405020304" pitchFamily="18" charset="0"/>
              </a:rPr>
              <a:t>Persoalan Pemicu Gagasan</a:t>
            </a:r>
          </a:p>
        </p:txBody>
      </p:sp>
      <p:sp>
        <p:nvSpPr>
          <p:cNvPr id="3" name="Text Placeholder 2">
            <a:extLst>
              <a:ext uri="{FF2B5EF4-FFF2-40B4-BE49-F238E27FC236}">
                <a16:creationId xmlns:a16="http://schemas.microsoft.com/office/drawing/2014/main" id="{D8E52992-2BCA-75A4-DA8E-36A47881F9C8}"/>
              </a:ext>
            </a:extLst>
          </p:cNvPr>
          <p:cNvSpPr>
            <a:spLocks noGrp="1"/>
          </p:cNvSpPr>
          <p:nvPr>
            <p:ph type="body" idx="1"/>
          </p:nvPr>
        </p:nvSpPr>
        <p:spPr/>
        <p:txBody>
          <a:bodyPr/>
          <a:lstStyle/>
          <a:p>
            <a:r>
              <a:rPr lang="en-US" b="0" i="0" u="none" strike="noStrike" baseline="0" dirty="0">
                <a:solidFill>
                  <a:srgbClr val="365F91"/>
                </a:solidFill>
                <a:latin typeface="Cambria" panose="02040503050406030204" pitchFamily="18" charset="0"/>
              </a:rPr>
              <a:t>Di era modern </a:t>
            </a:r>
            <a:r>
              <a:rPr lang="en-US" b="0" i="0" u="none" strike="noStrike" baseline="0" dirty="0" err="1">
                <a:solidFill>
                  <a:srgbClr val="365F91"/>
                </a:solidFill>
                <a:latin typeface="Cambria" panose="02040503050406030204" pitchFamily="18" charset="0"/>
              </a:rPr>
              <a:t>seperti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saat</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ini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tuntutan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penghematan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energi</a:t>
            </a:r>
            <a:r>
              <a:rPr lang="en-US" b="0" i="0" u="none" strike="noStrike" baseline="0" dirty="0">
                <a:solidFill>
                  <a:srgbClr val="365F91"/>
                </a:solidFill>
                <a:latin typeface="Cambria" panose="02040503050406030204" pitchFamily="18" charset="0"/>
              </a:rPr>
              <a:t> sangat </a:t>
            </a:r>
            <a:r>
              <a:rPr lang="en-US" b="0" i="0" u="none" strike="noStrike" baseline="0" dirty="0" err="1">
                <a:solidFill>
                  <a:srgbClr val="365F91"/>
                </a:solidFill>
                <a:latin typeface="Cambria" panose="02040503050406030204" pitchFamily="18" charset="0"/>
              </a:rPr>
              <a:t>diperlukan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untuk</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menjaga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kestabilan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pasokan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energi</a:t>
            </a:r>
            <a:r>
              <a:rPr lang="en-US" b="0" i="0" u="none" strike="noStrike" baseline="0" dirty="0">
                <a:solidFill>
                  <a:srgbClr val="365F91"/>
                </a:solidFill>
                <a:latin typeface="Cambria" panose="02040503050406030204" pitchFamily="18" charset="0"/>
              </a:rPr>
              <a:t> yang </a:t>
            </a:r>
            <a:r>
              <a:rPr lang="en-US" b="0" i="0" u="none" strike="noStrike" baseline="0" dirty="0" err="1">
                <a:solidFill>
                  <a:srgbClr val="365F91"/>
                </a:solidFill>
                <a:latin typeface="Cambria" panose="02040503050406030204" pitchFamily="18" charset="0"/>
              </a:rPr>
              <a:t>semakin</a:t>
            </a:r>
            <a:r>
              <a:rPr lang="en-US" b="0" i="0" u="none" strike="noStrike" baseline="0" dirty="0">
                <a:solidFill>
                  <a:srgbClr val="365F91"/>
                </a:solidFill>
                <a:latin typeface="Cambria" panose="02040503050406030204" pitchFamily="18" charset="0"/>
              </a:rPr>
              <a:t> tipis </a:t>
            </a:r>
            <a:r>
              <a:rPr lang="en-US" b="0" i="0" u="none" strike="noStrike" baseline="0" dirty="0" err="1">
                <a:solidFill>
                  <a:srgbClr val="365F91"/>
                </a:solidFill>
                <a:latin typeface="Cambria" panose="02040503050406030204" pitchFamily="18" charset="0"/>
              </a:rPr>
              <a:t>disertai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dengan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perkembangan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populasi</a:t>
            </a:r>
            <a:r>
              <a:rPr lang="en-US" b="0" i="0" u="none" strike="noStrike" baseline="0" dirty="0">
                <a:solidFill>
                  <a:srgbClr val="365F91"/>
                </a:solidFill>
                <a:latin typeface="Cambria" panose="02040503050406030204" pitchFamily="18" charset="0"/>
              </a:rPr>
              <a:t> yang </a:t>
            </a:r>
            <a:r>
              <a:rPr lang="en-US" b="0" i="0" u="none" strike="noStrike" baseline="0" dirty="0" err="1">
                <a:solidFill>
                  <a:srgbClr val="365F91"/>
                </a:solidFill>
                <a:latin typeface="Cambria" panose="02040503050406030204" pitchFamily="18" charset="0"/>
              </a:rPr>
              <a:t>semakin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tinggi</a:t>
            </a:r>
            <a:r>
              <a:rPr lang="en-US" b="0" i="0" u="none" strike="noStrike" baseline="0" dirty="0">
                <a:solidFill>
                  <a:srgbClr val="365F91"/>
                </a:solidFill>
                <a:latin typeface="Cambria" panose="02040503050406030204" pitchFamily="18" charset="0"/>
              </a:rPr>
              <a:t> pada </a:t>
            </a:r>
            <a:r>
              <a:rPr lang="en-US" b="0" i="0" u="none" strike="noStrike" baseline="0" dirty="0" err="1">
                <a:solidFill>
                  <a:srgbClr val="365F91"/>
                </a:solidFill>
                <a:latin typeface="Cambria" panose="02040503050406030204" pitchFamily="18" charset="0"/>
              </a:rPr>
              <a:t>setiap</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tahunnya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Times New Roman" panose="02020603050405020304" pitchFamily="18" charset="0"/>
              </a:rPr>
              <a:t>Dengan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masalah</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seperti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itu</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permintaan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energi</a:t>
            </a:r>
            <a:r>
              <a:rPr lang="en-US" b="0" i="0" u="none" strike="noStrike" baseline="0" dirty="0">
                <a:solidFill>
                  <a:srgbClr val="365F91"/>
                </a:solidFill>
                <a:latin typeface="Times New Roman" panose="02020603050405020304" pitchFamily="18" charset="0"/>
              </a:rPr>
              <a:t> Listrik sangat </a:t>
            </a:r>
            <a:r>
              <a:rPr lang="en-US" b="0" i="0" u="none" strike="noStrike" baseline="0" dirty="0" err="1">
                <a:solidFill>
                  <a:srgbClr val="365F91"/>
                </a:solidFill>
                <a:latin typeface="Times New Roman" panose="02020603050405020304" pitchFamily="18" charset="0"/>
              </a:rPr>
              <a:t>diperlukan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terutama</a:t>
            </a:r>
            <a:r>
              <a:rPr lang="en-US" b="0" i="0" u="none" strike="noStrike" baseline="0" dirty="0">
                <a:solidFill>
                  <a:srgbClr val="365F91"/>
                </a:solidFill>
                <a:latin typeface="Times New Roman" panose="02020603050405020304" pitchFamily="18" charset="0"/>
              </a:rPr>
              <a:t> di </a:t>
            </a:r>
            <a:r>
              <a:rPr lang="en-US" b="0" i="0" u="none" strike="noStrike" baseline="0" dirty="0" err="1">
                <a:solidFill>
                  <a:srgbClr val="365F91"/>
                </a:solidFill>
                <a:latin typeface="Times New Roman" panose="02020603050405020304" pitchFamily="18" charset="0"/>
              </a:rPr>
              <a:t>bidang</a:t>
            </a:r>
            <a:r>
              <a:rPr lang="en-US" b="0" i="0" u="none" strike="noStrike" baseline="0" dirty="0">
                <a:solidFill>
                  <a:srgbClr val="365F91"/>
                </a:solidFill>
                <a:latin typeface="Times New Roman" panose="02020603050405020304" pitchFamily="18" charset="0"/>
              </a:rPr>
              <a:t> industry, </a:t>
            </a:r>
            <a:r>
              <a:rPr lang="en-US" b="0" i="0" u="none" strike="noStrike" baseline="0" dirty="0" err="1">
                <a:solidFill>
                  <a:srgbClr val="365F91"/>
                </a:solidFill>
                <a:latin typeface="Times New Roman" panose="02020603050405020304" pitchFamily="18" charset="0"/>
              </a:rPr>
              <a:t>akan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tetapi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kita</a:t>
            </a:r>
            <a:r>
              <a:rPr lang="en-US" b="0" i="0" u="none" strike="noStrike" baseline="0" dirty="0">
                <a:solidFill>
                  <a:srgbClr val="365F91"/>
                </a:solidFill>
                <a:latin typeface="Times New Roman" panose="02020603050405020304" pitchFamily="18" charset="0"/>
              </a:rPr>
              <a:t> juga </a:t>
            </a:r>
            <a:r>
              <a:rPr lang="en-US" b="0" i="0" u="none" strike="noStrike" baseline="0" dirty="0" err="1">
                <a:solidFill>
                  <a:srgbClr val="365F91"/>
                </a:solidFill>
                <a:latin typeface="Times New Roman" panose="02020603050405020304" pitchFamily="18" charset="0"/>
              </a:rPr>
              <a:t>perlu</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menjadikan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bidang</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sektor</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lainnya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terutama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pasokan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listrik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rumah</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tangga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menjadi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perhatian</a:t>
            </a:r>
            <a:r>
              <a:rPr lang="en-US" b="0" i="0" u="none" strike="noStrike" baseline="0" dirty="0">
                <a:solidFill>
                  <a:srgbClr val="365F91"/>
                </a:solidFill>
                <a:latin typeface="Times New Roman" panose="02020603050405020304" pitchFamily="18" charset="0"/>
              </a:rPr>
              <a:t>.</a:t>
            </a:r>
            <a:endParaRPr lang="en-US" dirty="0"/>
          </a:p>
        </p:txBody>
      </p:sp>
    </p:spTree>
    <p:extLst>
      <p:ext uri="{BB962C8B-B14F-4D97-AF65-F5344CB8AC3E}">
        <p14:creationId xmlns:p14="http://schemas.microsoft.com/office/powerpoint/2010/main" val="13736129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E1DC1-0BAD-B0CD-92D3-0826AAB411F5}"/>
              </a:ext>
            </a:extLst>
          </p:cNvPr>
          <p:cNvSpPr>
            <a:spLocks noGrp="1"/>
          </p:cNvSpPr>
          <p:nvPr>
            <p:ph type="title"/>
          </p:nvPr>
        </p:nvSpPr>
        <p:spPr/>
        <p:txBody>
          <a:bodyPr/>
          <a:lstStyle/>
          <a:p>
            <a:pPr marR="2160" rtl="0"/>
            <a:endParaRPr lang="en-US" b="0" i="0" u="none" strike="noStrike" baseline="0" dirty="0">
              <a:solidFill>
                <a:srgbClr val="365F91"/>
              </a:solidFill>
              <a:latin typeface="Times New Roman" panose="02020603050405020304" pitchFamily="18" charset="0"/>
            </a:endParaRPr>
          </a:p>
        </p:txBody>
      </p:sp>
      <p:sp>
        <p:nvSpPr>
          <p:cNvPr id="3" name="Text Placeholder 2">
            <a:extLst>
              <a:ext uri="{FF2B5EF4-FFF2-40B4-BE49-F238E27FC236}">
                <a16:creationId xmlns:a16="http://schemas.microsoft.com/office/drawing/2014/main" id="{969B3B4A-2553-FB5B-2A85-B25A331EA223}"/>
              </a:ext>
            </a:extLst>
          </p:cNvPr>
          <p:cNvSpPr>
            <a:spLocks noGrp="1"/>
          </p:cNvSpPr>
          <p:nvPr>
            <p:ph type="body" idx="1"/>
          </p:nvPr>
        </p:nvSpPr>
        <p:spPr/>
        <p:txBody>
          <a:bodyPr/>
          <a:lstStyle/>
          <a:p>
            <a:pPr marR="0" lvl="0" rtl="0"/>
            <a:r>
              <a:rPr lang="en-US" b="0" i="0" u="none" strike="noStrike" baseline="0" dirty="0" err="1">
                <a:latin typeface="Times New Roman" panose="02020603050405020304" pitchFamily="18" charset="0"/>
              </a:rPr>
              <a:t>Dilihat</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dari</a:t>
            </a:r>
            <a:r>
              <a:rPr lang="en-US" b="0" i="0" u="none" strike="noStrike" baseline="0" dirty="0">
                <a:latin typeface="Times New Roman" panose="02020603050405020304" pitchFamily="18" charset="0"/>
              </a:rPr>
              <a:t> data di </a:t>
            </a:r>
            <a:r>
              <a:rPr lang="en-US" b="0" i="0" u="none" strike="noStrike" baseline="0" dirty="0" err="1">
                <a:latin typeface="Times New Roman" panose="02020603050405020304" pitchFamily="18" charset="0"/>
              </a:rPr>
              <a:t>atas</a:t>
            </a:r>
            <a:r>
              <a:rPr lang="en-US" b="0" i="0" u="none" strike="noStrike" baseline="0" dirty="0">
                <a:latin typeface="Times New Roman" panose="02020603050405020304" pitchFamily="18" charset="0"/>
              </a:rPr>
              <a:t> yang </a:t>
            </a:r>
            <a:r>
              <a:rPr lang="en-US" b="0" i="0" u="none" strike="noStrike" baseline="0" dirty="0" err="1">
                <a:latin typeface="Times New Roman" panose="02020603050405020304" pitchFamily="18" charset="0"/>
              </a:rPr>
              <a:t>bersumber</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dari</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Kementrian</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Energi</a:t>
            </a:r>
            <a:r>
              <a:rPr lang="en-US" b="0" i="0" u="none" strike="noStrike" baseline="0" dirty="0">
                <a:latin typeface="Times New Roman" panose="02020603050405020304" pitchFamily="18" charset="0"/>
              </a:rPr>
              <a:t> dan </a:t>
            </a:r>
            <a:r>
              <a:rPr lang="en-US" b="0" i="0" u="none" strike="noStrike" baseline="0" dirty="0" err="1">
                <a:latin typeface="Times New Roman" panose="02020603050405020304" pitchFamily="18" charset="0"/>
              </a:rPr>
              <a:t>Sumber</a:t>
            </a:r>
            <a:r>
              <a:rPr lang="en-US" b="0" i="0" u="none" strike="noStrike" baseline="0" dirty="0">
                <a:latin typeface="Times New Roman" panose="02020603050405020304" pitchFamily="18" charset="0"/>
              </a:rPr>
              <a:t> Daya Mineral, </a:t>
            </a:r>
            <a:r>
              <a:rPr lang="en-US" b="0" i="0" u="none" strike="noStrike" baseline="0" dirty="0" err="1">
                <a:latin typeface="Times New Roman" panose="02020603050405020304" pitchFamily="18" charset="0"/>
              </a:rPr>
              <a:t>permintaan</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energi</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listrik</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menjadi</a:t>
            </a:r>
            <a:r>
              <a:rPr lang="en-US" b="0" i="0" u="none" strike="noStrike" baseline="0" dirty="0">
                <a:latin typeface="Times New Roman" panose="02020603050405020304" pitchFamily="18" charset="0"/>
              </a:rPr>
              <a:t> sangat </a:t>
            </a:r>
            <a:r>
              <a:rPr lang="en-US" b="0" i="0" u="none" strike="noStrike" baseline="0" dirty="0" err="1">
                <a:latin typeface="Times New Roman" panose="02020603050405020304" pitchFamily="18" charset="0"/>
              </a:rPr>
              <a:t>besar</a:t>
            </a:r>
            <a:r>
              <a:rPr lang="en-US" b="0" i="0" u="none" strike="noStrike" baseline="0" dirty="0">
                <a:latin typeface="Times New Roman" panose="02020603050405020304" pitchFamily="18" charset="0"/>
              </a:rPr>
              <a:t> dan </a:t>
            </a:r>
            <a:r>
              <a:rPr lang="en-US" b="0" i="0" u="none" strike="noStrike" baseline="0" dirty="0" err="1">
                <a:latin typeface="Times New Roman" panose="02020603050405020304" pitchFamily="18" charset="0"/>
              </a:rPr>
              <a:t>tidak</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dapat</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terbagi</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ke</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dalam</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beberapa</a:t>
            </a:r>
            <a:r>
              <a:rPr lang="en-US" b="0" i="0" u="none" strike="noStrike" baseline="0" dirty="0">
                <a:latin typeface="Times New Roman" panose="02020603050405020304" pitchFamily="18" charset="0"/>
              </a:rPr>
              <a:t> </a:t>
            </a:r>
            <a:r>
              <a:rPr lang="en-US" b="0" i="0" u="none" strike="noStrike" baseline="0" dirty="0" err="1">
                <a:latin typeface="Times New Roman" panose="02020603050405020304" pitchFamily="18" charset="0"/>
              </a:rPr>
              <a:t>sektor</a:t>
            </a:r>
            <a:r>
              <a:rPr lang="en-US" b="0" i="0" u="none" strike="noStrike" baseline="0" dirty="0">
                <a:latin typeface="Times New Roman" panose="02020603050405020304" pitchFamily="18" charset="0"/>
              </a:rPr>
              <a:t> negara </a:t>
            </a:r>
            <a:r>
              <a:rPr lang="en-US" b="0" i="0" u="none" strike="noStrike" baseline="0" dirty="0" err="1">
                <a:latin typeface="Times New Roman" panose="02020603050405020304" pitchFamily="18" charset="0"/>
              </a:rPr>
              <a:t>secara</a:t>
            </a:r>
            <a:r>
              <a:rPr lang="en-US" b="0" i="0" u="none" strike="noStrike" baseline="0" dirty="0">
                <a:latin typeface="Times New Roman" panose="02020603050405020304" pitchFamily="18" charset="0"/>
              </a:rPr>
              <a:t> optimal . </a:t>
            </a:r>
            <a:r>
              <a:rPr lang="en-US" b="0" i="0" u="none" strike="noStrike" baseline="0" dirty="0">
                <a:solidFill>
                  <a:srgbClr val="365F91"/>
                </a:solidFill>
                <a:latin typeface="Cambria" panose="02040503050406030204" pitchFamily="18" charset="0"/>
              </a:rPr>
              <a:t>Hal </a:t>
            </a:r>
            <a:r>
              <a:rPr lang="en-US" b="0" i="0" u="none" strike="noStrike" baseline="0" dirty="0" err="1">
                <a:solidFill>
                  <a:srgbClr val="365F91"/>
                </a:solidFill>
                <a:latin typeface="Cambria" panose="02040503050406030204" pitchFamily="18" charset="0"/>
              </a:rPr>
              <a:t>ini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menjadikan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dasar</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alasan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bahwa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masyarakat</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harus</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mempunyai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jalurnya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sendiri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untuk</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mengatasi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permasalahan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tersebut</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dengan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cara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mempunyai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kapasitas</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untuk</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menghasilkan</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energi</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listriknya</a:t>
            </a:r>
            <a:r>
              <a:rPr lang="en-US" b="0" i="0" u="none" strike="noStrike" baseline="0" dirty="0">
                <a:solidFill>
                  <a:srgbClr val="365F91"/>
                </a:solidFill>
                <a:latin typeface="Cambria" panose="02040503050406030204" pitchFamily="18" charset="0"/>
              </a:rPr>
              <a:t> </a:t>
            </a:r>
            <a:r>
              <a:rPr lang="en-US" b="0" i="0" u="none" strike="noStrike" baseline="0" dirty="0" err="1">
                <a:solidFill>
                  <a:srgbClr val="365F91"/>
                </a:solidFill>
                <a:latin typeface="Cambria" panose="02040503050406030204" pitchFamily="18" charset="0"/>
              </a:rPr>
              <a:t>sendiri</a:t>
            </a:r>
            <a:r>
              <a:rPr lang="en-US" b="0" i="0" u="none" strike="noStrike" baseline="0" dirty="0">
                <a:solidFill>
                  <a:srgbClr val="365F91"/>
                </a:solidFill>
                <a:latin typeface="Cambria" panose="02040503050406030204" pitchFamily="18" charset="0"/>
              </a:rPr>
              <a:t>.</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Kapasitas</a:t>
            </a:r>
            <a:r>
              <a:rPr lang="en-US" b="0" i="0" u="none" strike="noStrike" baseline="0" dirty="0">
                <a:solidFill>
                  <a:srgbClr val="365F91"/>
                </a:solidFill>
                <a:latin typeface="Times New Roman" panose="02020603050405020304" pitchFamily="18" charset="0"/>
              </a:rPr>
              <a:t> yang </a:t>
            </a:r>
            <a:r>
              <a:rPr lang="en-US" b="0" i="0" u="none" strike="noStrike" baseline="0" dirty="0" err="1">
                <a:solidFill>
                  <a:srgbClr val="365F91"/>
                </a:solidFill>
                <a:latin typeface="Times New Roman" panose="02020603050405020304" pitchFamily="18" charset="0"/>
              </a:rPr>
              <a:t>dimiliki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masyarakat</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tentu</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bersifat</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lebih</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sederhana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baik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dari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segi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penghasilan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listrik</a:t>
            </a:r>
            <a:r>
              <a:rPr lang="en-US" b="0" i="0" u="none" strike="noStrike" baseline="0" dirty="0">
                <a:solidFill>
                  <a:srgbClr val="365F91"/>
                </a:solidFill>
                <a:latin typeface="Times New Roman" panose="02020603050405020304" pitchFamily="18" charset="0"/>
              </a:rPr>
              <a:t> dan </a:t>
            </a:r>
            <a:r>
              <a:rPr lang="en-US" b="0" i="0" u="none" strike="noStrike" baseline="0" dirty="0" err="1">
                <a:solidFill>
                  <a:srgbClr val="365F91"/>
                </a:solidFill>
                <a:latin typeface="Times New Roman" panose="02020603050405020304" pitchFamily="18" charset="0"/>
              </a:rPr>
              <a:t>efisiensi</a:t>
            </a:r>
            <a:r>
              <a:rPr lang="en-US" b="0" i="0" u="none" strike="noStrike" baseline="0" dirty="0">
                <a:solidFill>
                  <a:srgbClr val="365F91"/>
                </a:solidFill>
                <a:latin typeface="Times New Roman" panose="02020603050405020304" pitchFamily="18" charset="0"/>
              </a:rPr>
              <a:t> yang </a:t>
            </a:r>
            <a:r>
              <a:rPr lang="en-US" b="0" i="0" u="none" strike="noStrike" baseline="0" dirty="0" err="1">
                <a:solidFill>
                  <a:srgbClr val="365F91"/>
                </a:solidFill>
                <a:latin typeface="Times New Roman" panose="02020603050405020304" pitchFamily="18" charset="0"/>
              </a:rPr>
              <a:t>ditimbulkan</a:t>
            </a:r>
            <a:r>
              <a:rPr lang="en-US" b="0" i="0" u="none" strike="noStrike" baseline="0" dirty="0">
                <a:solidFill>
                  <a:srgbClr val="365F91"/>
                </a:solidFill>
                <a:latin typeface="Times New Roman" panose="02020603050405020304" pitchFamily="18" charset="0"/>
              </a:rPr>
              <a:t> oleh </a:t>
            </a:r>
            <a:r>
              <a:rPr lang="en-US" b="0" i="0" u="none" strike="noStrike" baseline="0" dirty="0" err="1">
                <a:solidFill>
                  <a:srgbClr val="365F91"/>
                </a:solidFill>
                <a:latin typeface="Times New Roman" panose="02020603050405020304" pitchFamily="18" charset="0"/>
              </a:rPr>
              <a:t>gagasan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produk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berupa</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kaos</a:t>
            </a:r>
            <a:r>
              <a:rPr lang="en-US" b="0" i="0" u="none" strike="noStrike" baseline="0" dirty="0">
                <a:solidFill>
                  <a:srgbClr val="365F91"/>
                </a:solidFill>
                <a:latin typeface="Times New Roman" panose="02020603050405020304" pitchFamily="18" charset="0"/>
              </a:rPr>
              <a:t> yang </a:t>
            </a:r>
            <a:r>
              <a:rPr lang="en-US" b="0" i="0" u="none" strike="noStrike" baseline="0" dirty="0" err="1">
                <a:solidFill>
                  <a:srgbClr val="365F91"/>
                </a:solidFill>
                <a:latin typeface="Times New Roman" panose="02020603050405020304" pitchFamily="18" charset="0"/>
              </a:rPr>
              <a:t>menyokong</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perubahan</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energi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kinetik</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menjadi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energi</a:t>
            </a:r>
            <a:r>
              <a:rPr lang="en-US" b="0" i="0" u="none" strike="noStrike" baseline="0" dirty="0">
                <a:solidFill>
                  <a:srgbClr val="365F91"/>
                </a:solidFill>
                <a:latin typeface="Times New Roman" panose="02020603050405020304" pitchFamily="18" charset="0"/>
              </a:rPr>
              <a:t> </a:t>
            </a:r>
            <a:r>
              <a:rPr lang="en-US" b="0" i="0" u="none" strike="noStrike" baseline="0" dirty="0" err="1">
                <a:solidFill>
                  <a:srgbClr val="365F91"/>
                </a:solidFill>
                <a:latin typeface="Times New Roman" panose="02020603050405020304" pitchFamily="18" charset="0"/>
              </a:rPr>
              <a:t>listrik</a:t>
            </a:r>
            <a:r>
              <a:rPr lang="en-US" b="0" i="0" u="none" strike="noStrike" baseline="0" dirty="0">
                <a:solidFill>
                  <a:srgbClr val="365F91"/>
                </a:solidFill>
                <a:latin typeface="Times New Roman" panose="02020603050405020304" pitchFamily="18" charset="0"/>
              </a:rPr>
              <a:t>.</a:t>
            </a:r>
            <a:endParaRPr lang="id" b="0" i="0" u="none" strike="noStrike" baseline="0" dirty="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1594260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1EE76-449A-252B-5F13-E82E1C00852B}"/>
              </a:ext>
            </a:extLst>
          </p:cNvPr>
          <p:cNvSpPr>
            <a:spLocks noGrp="1"/>
          </p:cNvSpPr>
          <p:nvPr>
            <p:ph type="title"/>
          </p:nvPr>
        </p:nvSpPr>
        <p:spPr/>
        <p:txBody>
          <a:bodyPr/>
          <a:lstStyle/>
          <a:p>
            <a:pPr marR="0" rtl="0"/>
            <a:endParaRPr lang="id" b="0" i="0" u="none" strike="noStrike" baseline="0">
              <a:latin typeface="Times New Roman" panose="02020603050405020304" pitchFamily="18" charset="0"/>
            </a:endParaRPr>
          </a:p>
        </p:txBody>
      </p:sp>
      <p:sp>
        <p:nvSpPr>
          <p:cNvPr id="3" name="Text Placeholder 2">
            <a:extLst>
              <a:ext uri="{FF2B5EF4-FFF2-40B4-BE49-F238E27FC236}">
                <a16:creationId xmlns:a16="http://schemas.microsoft.com/office/drawing/2014/main" id="{CE9830E5-FD53-2B86-CCCE-4540B1910231}"/>
              </a:ext>
            </a:extLst>
          </p:cNvPr>
          <p:cNvSpPr>
            <a:spLocks noGrp="1"/>
          </p:cNvSpPr>
          <p:nvPr>
            <p:ph type="body" idx="1"/>
          </p:nvPr>
        </p:nvSpPr>
        <p:spPr/>
        <p:txBody>
          <a:bodyPr/>
          <a:lstStyle/>
          <a:p>
            <a:pPr marR="0" lvl="0" rtl="0"/>
            <a:r>
              <a:rPr lang="en-US" b="0" i="0" u="none" strike="noStrike" baseline="0">
                <a:solidFill>
                  <a:srgbClr val="365F91"/>
                </a:solidFill>
                <a:latin typeface="Cambria" panose="02040503050406030204" pitchFamily="18" charset="0"/>
              </a:rPr>
              <a:t>Masalah yang timbul akan suatu inovasi tentunya bisa merujuk pada persoalan baru. Produk-produk resistor berupa limbah elektronik dan penyimpanan energi listrik menjadi kendala besar bagi negara Indonesia. Indonesia belum mampu bersaing dengan negara luar mengenai pengurangan maupun pengolahan limbah elektrik atau elektronik di dalam negeri demi menjaga kestabilan lingkungan.</a:t>
            </a:r>
            <a:endParaRPr lang="en-US" b="0" i="0" u="none" strike="noStrike" baseline="0">
              <a:solidFill>
                <a:srgbClr val="365F91"/>
              </a:solidFill>
              <a:latin typeface="Times New Roman" panose="02020603050405020304" pitchFamily="18" charset="0"/>
            </a:endParaRPr>
          </a:p>
        </p:txBody>
      </p:sp>
    </p:spTree>
    <p:extLst>
      <p:ext uri="{BB962C8B-B14F-4D97-AF65-F5344CB8AC3E}">
        <p14:creationId xmlns:p14="http://schemas.microsoft.com/office/powerpoint/2010/main" val="3709557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Template>
  <TotalTime>5</TotalTime>
  <Words>1288</Words>
  <Application>Microsoft Office PowerPoint</Application>
  <PresentationFormat>Widescreen</PresentationFormat>
  <Paragraphs>48</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Cambria</vt:lpstr>
      <vt:lpstr>Times New Roman</vt:lpstr>
      <vt:lpstr>Office Theme</vt:lpstr>
      <vt:lpstr>PROPOSAL PROGRAM KREATIVITAS MAHASISWA JUDUL PROGRAM</vt:lpstr>
      <vt:lpstr>I Made Ary Widnyana (1202230004)  Dimas Ogi Putra Pangestu (1202230041) Atika Wardah (1202230065) </vt:lpstr>
      <vt:lpstr>Contents</vt:lpstr>
      <vt:lpstr>Situasi dan Kondisi</vt:lpstr>
      <vt:lpstr>Tujuan </vt:lpstr>
      <vt:lpstr>Manfaat</vt:lpstr>
      <vt:lpstr>Persoalan Pemicu Gagasan</vt:lpstr>
      <vt:lpstr>PowerPoint Presentation</vt:lpstr>
      <vt:lpstr>PowerPoint Presentation</vt:lpstr>
      <vt:lpstr>Gambar . Grafik penghasil limbah elektronik terbesar</vt:lpstr>
      <vt:lpstr>Solusi yang Ditawarkan</vt:lpstr>
      <vt:lpstr>Solusi yang kami tawarkan dalam program PKM ini adalah :</vt:lpstr>
      <vt:lpstr>Pihak-Pihak yang Terlibat</vt:lpstr>
      <vt:lpstr>PowerPoint Presentation</vt:lpstr>
      <vt:lpstr>PowerPoint Presentation</vt:lpstr>
      <vt:lpstr>Langkah-Langkah Merealisasikan Gagasan</vt:lpstr>
      <vt:lpstr>Gagasan</vt:lpstr>
      <vt:lpstr>Metode dan Jangka Waktu Pelaksanaan Gagasan Metode</vt:lpstr>
      <vt:lpstr>Dampak Gagasan bagi Masyarakat atau Bangsa</vt:lpstr>
      <vt:lpstr>DAFTAR PUSTAKA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PROGRAM KREATIVITAS MAHASISWA JUDUL PROGRAM</dc:title>
  <dc:creator>i made ary widnyana</dc:creator>
  <cp:lastModifiedBy>i made ary widnyana</cp:lastModifiedBy>
  <cp:revision>1</cp:revision>
  <dcterms:created xsi:type="dcterms:W3CDTF">2024-01-03T12:37:56Z</dcterms:created>
  <dcterms:modified xsi:type="dcterms:W3CDTF">2024-01-03T13:16:42Z</dcterms:modified>
</cp:coreProperties>
</file>