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8" r:id="rId2"/>
    <p:sldId id="289" r:id="rId3"/>
    <p:sldId id="291" r:id="rId4"/>
    <p:sldId id="292" r:id="rId5"/>
    <p:sldId id="287" r:id="rId6"/>
    <p:sldId id="290" r:id="rId7"/>
    <p:sldId id="293" r:id="rId8"/>
    <p:sldId id="285" r:id="rId9"/>
    <p:sldId id="286" r:id="rId10"/>
    <p:sldId id="256" r:id="rId11"/>
    <p:sldId id="294" r:id="rId12"/>
    <p:sldId id="295" r:id="rId13"/>
    <p:sldId id="296" r:id="rId14"/>
    <p:sldId id="297" r:id="rId15"/>
    <p:sldId id="298" r:id="rId16"/>
    <p:sldId id="299" r:id="rId17"/>
    <p:sldId id="30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99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python.org/download/releases/2.7.6"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1470025"/>
          </a:xfrm>
        </p:spPr>
        <p:txBody>
          <a:bodyPr>
            <a:normAutofit fontScale="90000"/>
          </a:bodyPr>
          <a:lstStyle/>
          <a:p>
            <a:r>
              <a:rPr lang="en-CA" sz="3600" smtClean="0"/>
              <a:t>Installing resources for native-compiled npm modules (e.g. npm mongodb module)</a:t>
            </a:r>
            <a:endParaRPr lang="en-CA" sz="3600" dirty="0"/>
          </a:p>
        </p:txBody>
      </p:sp>
      <p:sp>
        <p:nvSpPr>
          <p:cNvPr id="3" name="Subtitle 2"/>
          <p:cNvSpPr>
            <a:spLocks noGrp="1"/>
          </p:cNvSpPr>
          <p:nvPr>
            <p:ph type="subTitle" idx="1"/>
          </p:nvPr>
        </p:nvSpPr>
        <p:spPr>
          <a:xfrm>
            <a:off x="1143000" y="1710348"/>
            <a:ext cx="6705600" cy="4538052"/>
          </a:xfrm>
        </p:spPr>
        <p:txBody>
          <a:bodyPr>
            <a:normAutofit fontScale="85000" lnSpcReduction="10000"/>
          </a:bodyPr>
          <a:lstStyle/>
          <a:p>
            <a:pPr marL="457200" indent="-457200" algn="l">
              <a:buFont typeface="Arial" panose="020B0604020202020204" pitchFamily="34" charset="0"/>
              <a:buChar char="•"/>
            </a:pPr>
            <a:r>
              <a:rPr lang="en-CA" smtClean="0">
                <a:solidFill>
                  <a:schemeClr val="tx1"/>
                </a:solidFill>
              </a:rPr>
              <a:t>Some modules require native compilation (they must be compiled once downloaded)</a:t>
            </a:r>
          </a:p>
          <a:p>
            <a:pPr marL="457200" indent="-457200" algn="l">
              <a:buFont typeface="Arial" panose="020B0604020202020204" pitchFamily="34" charset="0"/>
              <a:buChar char="•"/>
            </a:pPr>
            <a:r>
              <a:rPr lang="en-CA" smtClean="0">
                <a:solidFill>
                  <a:schemeClr val="tx1"/>
                </a:solidFill>
              </a:rPr>
              <a:t>Typcally this involves having a C++ compiler, Python 2.7.x compiler and the npm global utility node-gyp.</a:t>
            </a:r>
          </a:p>
          <a:p>
            <a:pPr marL="457200" indent="-457200" algn="l">
              <a:buFont typeface="Arial" panose="020B0604020202020204" pitchFamily="34" charset="0"/>
              <a:buChar char="•"/>
            </a:pPr>
            <a:endParaRPr lang="en-CA">
              <a:solidFill>
                <a:schemeClr val="tx1"/>
              </a:solidFill>
            </a:endParaRPr>
          </a:p>
          <a:p>
            <a:pPr marL="457200" indent="-457200" algn="l">
              <a:buFont typeface="Arial" panose="020B0604020202020204" pitchFamily="34" charset="0"/>
              <a:buChar char="•"/>
            </a:pPr>
            <a:r>
              <a:rPr lang="en-CA" smtClean="0">
                <a:solidFill>
                  <a:schemeClr val="tx1"/>
                </a:solidFill>
              </a:rPr>
              <a:t>Here I go through the steps I used to set up my laptop to be able to use the lastest npm mongodb driver by having the required resources to complile the code.</a:t>
            </a:r>
            <a:endParaRPr lang="en-CA" dirty="0">
              <a:solidFill>
                <a:schemeClr val="tx1"/>
              </a:solidFill>
            </a:endParaRPr>
          </a:p>
        </p:txBody>
      </p:sp>
    </p:spTree>
    <p:extLst>
      <p:ext uri="{BB962C8B-B14F-4D97-AF65-F5344CB8AC3E}">
        <p14:creationId xmlns:p14="http://schemas.microsoft.com/office/powerpoint/2010/main" val="2276773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1470025"/>
          </a:xfrm>
        </p:spPr>
        <p:txBody>
          <a:bodyPr>
            <a:normAutofit/>
          </a:bodyPr>
          <a:lstStyle/>
          <a:p>
            <a:r>
              <a:rPr lang="en-CA" sz="3600" dirty="0" smtClean="0"/>
              <a:t>Installing Python2.7.x on Windows 8.1</a:t>
            </a:r>
            <a:endParaRPr lang="en-CA" sz="3600" dirty="0"/>
          </a:p>
        </p:txBody>
      </p:sp>
      <p:sp>
        <p:nvSpPr>
          <p:cNvPr id="3" name="Subtitle 2"/>
          <p:cNvSpPr>
            <a:spLocks noGrp="1"/>
          </p:cNvSpPr>
          <p:nvPr>
            <p:ph type="subTitle" idx="1"/>
          </p:nvPr>
        </p:nvSpPr>
        <p:spPr>
          <a:xfrm>
            <a:off x="1143000" y="1710348"/>
            <a:ext cx="6705600" cy="4538052"/>
          </a:xfrm>
        </p:spPr>
        <p:txBody>
          <a:bodyPr>
            <a:normAutofit fontScale="55000" lnSpcReduction="20000"/>
          </a:bodyPr>
          <a:lstStyle/>
          <a:p>
            <a:pPr marL="457200" indent="-457200" algn="l">
              <a:buFont typeface="Arial" panose="020B0604020202020204" pitchFamily="34" charset="0"/>
              <a:buChar char="•"/>
            </a:pPr>
            <a:r>
              <a:rPr lang="en-CA" dirty="0">
                <a:solidFill>
                  <a:schemeClr val="tx1"/>
                </a:solidFill>
              </a:rPr>
              <a:t>From </a:t>
            </a:r>
            <a:r>
              <a:rPr lang="en-CA" dirty="0">
                <a:solidFill>
                  <a:schemeClr val="tx1"/>
                </a:solidFill>
                <a:hlinkClick r:id="rId2"/>
              </a:rPr>
              <a:t>https://www.python.org/download/releases/2.7.6</a:t>
            </a:r>
            <a:r>
              <a:rPr lang="en-CA" dirty="0">
                <a:solidFill>
                  <a:schemeClr val="tx1"/>
                </a:solidFill>
              </a:rPr>
              <a:t> download appropriate Python 2.7.6 Windows Installer.</a:t>
            </a:r>
          </a:p>
          <a:p>
            <a:pPr marL="457200" indent="-457200" algn="l">
              <a:buFont typeface="Arial" panose="020B0604020202020204" pitchFamily="34" charset="0"/>
              <a:buChar char="•"/>
            </a:pPr>
            <a:r>
              <a:rPr lang="en-CA" dirty="0">
                <a:solidFill>
                  <a:schemeClr val="tx1"/>
                </a:solidFill>
              </a:rPr>
              <a:t>Run the file</a:t>
            </a:r>
          </a:p>
          <a:p>
            <a:pPr marL="457200" indent="-457200" algn="l">
              <a:buFont typeface="Arial" panose="020B0604020202020204" pitchFamily="34" charset="0"/>
              <a:buChar char="•"/>
            </a:pPr>
            <a:r>
              <a:rPr lang="en-CA" dirty="0">
                <a:solidFill>
                  <a:schemeClr val="tx1"/>
                </a:solidFill>
              </a:rPr>
              <a:t>Select install for all users or install just for me, click Next</a:t>
            </a:r>
          </a:p>
          <a:p>
            <a:pPr marL="457200" indent="-457200" algn="l">
              <a:buFont typeface="Arial" panose="020B0604020202020204" pitchFamily="34" charset="0"/>
              <a:buChar char="•"/>
            </a:pPr>
            <a:r>
              <a:rPr lang="en-CA" dirty="0">
                <a:solidFill>
                  <a:schemeClr val="tx1"/>
                </a:solidFill>
              </a:rPr>
              <a:t>You'll see it installs under the C:\Python27 folder, click Next</a:t>
            </a:r>
          </a:p>
          <a:p>
            <a:pPr marL="457200" indent="-457200" algn="l">
              <a:buFont typeface="Arial" panose="020B0604020202020204" pitchFamily="34" charset="0"/>
              <a:buChar char="•"/>
            </a:pPr>
            <a:r>
              <a:rPr lang="en-CA" dirty="0">
                <a:solidFill>
                  <a:schemeClr val="tx1"/>
                </a:solidFill>
              </a:rPr>
              <a:t>Click Next again for the 'Customize Python' step</a:t>
            </a:r>
          </a:p>
          <a:p>
            <a:pPr marL="457200" indent="-457200" algn="l">
              <a:buFont typeface="Arial" panose="020B0604020202020204" pitchFamily="34" charset="0"/>
              <a:buChar char="•"/>
            </a:pPr>
            <a:r>
              <a:rPr lang="en-CA" dirty="0">
                <a:solidFill>
                  <a:schemeClr val="tx1"/>
                </a:solidFill>
              </a:rPr>
              <a:t>Click Finish</a:t>
            </a:r>
          </a:p>
          <a:p>
            <a:pPr marL="457200" indent="-457200" algn="l">
              <a:buFont typeface="Arial" panose="020B0604020202020204" pitchFamily="34" charset="0"/>
              <a:buChar char="•"/>
            </a:pPr>
            <a:r>
              <a:rPr lang="en-CA" dirty="0">
                <a:solidFill>
                  <a:schemeClr val="tx1"/>
                </a:solidFill>
              </a:rPr>
              <a:t>Open Control Panel, then System</a:t>
            </a:r>
          </a:p>
          <a:p>
            <a:pPr marL="457200" indent="-457200" algn="l">
              <a:buFont typeface="Arial" panose="020B0604020202020204" pitchFamily="34" charset="0"/>
              <a:buChar char="•"/>
            </a:pPr>
            <a:r>
              <a:rPr lang="en-CA" dirty="0">
                <a:solidFill>
                  <a:schemeClr val="tx1"/>
                </a:solidFill>
              </a:rPr>
              <a:t>Click 'Advanced system settings' on the left</a:t>
            </a:r>
          </a:p>
          <a:p>
            <a:pPr marL="457200" indent="-457200" algn="l">
              <a:buFont typeface="Arial" panose="020B0604020202020204" pitchFamily="34" charset="0"/>
              <a:buChar char="•"/>
            </a:pPr>
            <a:r>
              <a:rPr lang="en-CA" dirty="0">
                <a:solidFill>
                  <a:schemeClr val="tx1"/>
                </a:solidFill>
              </a:rPr>
              <a:t>Click the 'Environment Variables' button</a:t>
            </a:r>
          </a:p>
          <a:p>
            <a:pPr marL="457200" indent="-457200" algn="l">
              <a:buFont typeface="Arial" panose="020B0604020202020204" pitchFamily="34" charset="0"/>
              <a:buChar char="•"/>
            </a:pPr>
            <a:r>
              <a:rPr lang="en-CA" dirty="0">
                <a:solidFill>
                  <a:schemeClr val="tx1"/>
                </a:solidFill>
              </a:rPr>
              <a:t>Under 'System variables' click the variable called 'Path' then the 'Edit...' button. (This will set it for all users, you could instead choose to edit the User variables to just set python as a command prompt command for the current user)</a:t>
            </a:r>
          </a:p>
          <a:p>
            <a:pPr marL="457200" indent="-457200" algn="l">
              <a:buFont typeface="Arial" panose="020B0604020202020204" pitchFamily="34" charset="0"/>
              <a:buChar char="•"/>
            </a:pPr>
            <a:r>
              <a:rPr lang="en-CA" dirty="0">
                <a:solidFill>
                  <a:schemeClr val="tx1"/>
                </a:solidFill>
              </a:rPr>
              <a:t>Without deleting any other text, add C:\Python27; (include the semi-colon) to the beginning of the 'Variable value' and click OK</a:t>
            </a:r>
            <a:r>
              <a:rPr lang="en-CA" dirty="0" smtClean="0">
                <a:solidFill>
                  <a:schemeClr val="tx1"/>
                </a:solidFill>
              </a:rPr>
              <a:t>.</a:t>
            </a:r>
            <a:endParaRPr lang="en-CA" dirty="0">
              <a:solidFill>
                <a:schemeClr val="tx1"/>
              </a:solidFill>
            </a:endParaRPr>
          </a:p>
          <a:p>
            <a:pPr marL="457200" indent="-457200" algn="l">
              <a:buFont typeface="Arial" panose="020B0604020202020204" pitchFamily="34" charset="0"/>
              <a:buChar char="•"/>
            </a:pPr>
            <a:r>
              <a:rPr lang="en-CA" dirty="0">
                <a:solidFill>
                  <a:schemeClr val="tx1"/>
                </a:solidFill>
              </a:rPr>
              <a:t>Click OK on the 'Environment Variables' window.</a:t>
            </a:r>
          </a:p>
        </p:txBody>
      </p:sp>
    </p:spTree>
    <p:extLst>
      <p:ext uri="{BB962C8B-B14F-4D97-AF65-F5344CB8AC3E}">
        <p14:creationId xmlns:p14="http://schemas.microsoft.com/office/powerpoint/2010/main" val="2304620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8305800" cy="914400"/>
          </a:xfrm>
        </p:spPr>
        <p:txBody>
          <a:bodyPr>
            <a:normAutofit fontScale="90000"/>
          </a:bodyPr>
          <a:lstStyle/>
          <a:p>
            <a:r>
              <a:rPr lang="en-CA" sz="3600" dirty="0" smtClean="0"/>
              <a:t>Components needed </a:t>
            </a:r>
            <a:r>
              <a:rPr lang="en-CA" sz="3600" dirty="0" err="1" smtClean="0"/>
              <a:t>npm</a:t>
            </a:r>
            <a:r>
              <a:rPr lang="en-CA" sz="3600" dirty="0" smtClean="0"/>
              <a:t> </a:t>
            </a:r>
            <a:r>
              <a:rPr lang="en-CA" sz="3600" dirty="0"/>
              <a:t>node-gyp modules at:</a:t>
            </a:r>
            <a:br>
              <a:rPr lang="en-CA" sz="3600" dirty="0"/>
            </a:br>
            <a:r>
              <a:rPr lang="en-CA" sz="3600" dirty="0"/>
              <a:t>https://www.npmjs.com/package/node-gyp</a:t>
            </a:r>
            <a:br>
              <a:rPr lang="en-CA" sz="3600" dirty="0"/>
            </a:br>
            <a:endParaRPr lang="en-CA" sz="3600" dirty="0"/>
          </a:p>
        </p:txBody>
      </p:sp>
      <p:pic>
        <p:nvPicPr>
          <p:cNvPr id="5" name="Picture 4"/>
          <p:cNvPicPr>
            <a:picLocks noChangeAspect="1"/>
          </p:cNvPicPr>
          <p:nvPr/>
        </p:nvPicPr>
        <p:blipFill>
          <a:blip r:embed="rId2"/>
          <a:stretch>
            <a:fillRect/>
          </a:stretch>
        </p:blipFill>
        <p:spPr>
          <a:xfrm>
            <a:off x="762000" y="969290"/>
            <a:ext cx="6781800" cy="5852484"/>
          </a:xfrm>
          <a:prstGeom prst="rect">
            <a:avLst/>
          </a:prstGeom>
        </p:spPr>
      </p:pic>
      <p:sp>
        <p:nvSpPr>
          <p:cNvPr id="3" name="Freeform 2"/>
          <p:cNvSpPr/>
          <p:nvPr/>
        </p:nvSpPr>
        <p:spPr>
          <a:xfrm>
            <a:off x="807535" y="1457325"/>
            <a:ext cx="6007603" cy="771525"/>
          </a:xfrm>
          <a:custGeom>
            <a:avLst/>
            <a:gdLst>
              <a:gd name="connsiteX0" fmla="*/ 106865 w 6007603"/>
              <a:gd name="connsiteY0" fmla="*/ 185738 h 771525"/>
              <a:gd name="connsiteX1" fmla="*/ 206878 w 6007603"/>
              <a:gd name="connsiteY1" fmla="*/ 171450 h 771525"/>
              <a:gd name="connsiteX2" fmla="*/ 335465 w 6007603"/>
              <a:gd name="connsiteY2" fmla="*/ 157163 h 771525"/>
              <a:gd name="connsiteX3" fmla="*/ 378328 w 6007603"/>
              <a:gd name="connsiteY3" fmla="*/ 142875 h 771525"/>
              <a:gd name="connsiteX4" fmla="*/ 521203 w 6007603"/>
              <a:gd name="connsiteY4" fmla="*/ 114300 h 771525"/>
              <a:gd name="connsiteX5" fmla="*/ 778378 w 6007603"/>
              <a:gd name="connsiteY5" fmla="*/ 100013 h 771525"/>
              <a:gd name="connsiteX6" fmla="*/ 949828 w 6007603"/>
              <a:gd name="connsiteY6" fmla="*/ 71438 h 771525"/>
              <a:gd name="connsiteX7" fmla="*/ 1021265 w 6007603"/>
              <a:gd name="connsiteY7" fmla="*/ 57150 h 771525"/>
              <a:gd name="connsiteX8" fmla="*/ 1292728 w 6007603"/>
              <a:gd name="connsiteY8" fmla="*/ 42863 h 771525"/>
              <a:gd name="connsiteX9" fmla="*/ 1721353 w 6007603"/>
              <a:gd name="connsiteY9" fmla="*/ 57150 h 771525"/>
              <a:gd name="connsiteX10" fmla="*/ 1778503 w 6007603"/>
              <a:gd name="connsiteY10" fmla="*/ 71438 h 771525"/>
              <a:gd name="connsiteX11" fmla="*/ 2121403 w 6007603"/>
              <a:gd name="connsiteY11" fmla="*/ 85725 h 771525"/>
              <a:gd name="connsiteX12" fmla="*/ 2335715 w 6007603"/>
              <a:gd name="connsiteY12" fmla="*/ 100013 h 771525"/>
              <a:gd name="connsiteX13" fmla="*/ 2621465 w 6007603"/>
              <a:gd name="connsiteY13" fmla="*/ 128588 h 771525"/>
              <a:gd name="connsiteX14" fmla="*/ 3035803 w 6007603"/>
              <a:gd name="connsiteY14" fmla="*/ 114300 h 771525"/>
              <a:gd name="connsiteX15" fmla="*/ 3335840 w 6007603"/>
              <a:gd name="connsiteY15" fmla="*/ 100013 h 771525"/>
              <a:gd name="connsiteX16" fmla="*/ 3693028 w 6007603"/>
              <a:gd name="connsiteY16" fmla="*/ 71438 h 771525"/>
              <a:gd name="connsiteX17" fmla="*/ 3778753 w 6007603"/>
              <a:gd name="connsiteY17" fmla="*/ 57150 h 771525"/>
              <a:gd name="connsiteX18" fmla="*/ 3893053 w 6007603"/>
              <a:gd name="connsiteY18" fmla="*/ 42863 h 771525"/>
              <a:gd name="connsiteX19" fmla="*/ 3964490 w 6007603"/>
              <a:gd name="connsiteY19" fmla="*/ 28575 h 771525"/>
              <a:gd name="connsiteX20" fmla="*/ 4164515 w 6007603"/>
              <a:gd name="connsiteY20" fmla="*/ 14288 h 771525"/>
              <a:gd name="connsiteX21" fmla="*/ 4293103 w 6007603"/>
              <a:gd name="connsiteY21" fmla="*/ 0 h 771525"/>
              <a:gd name="connsiteX22" fmla="*/ 4593140 w 6007603"/>
              <a:gd name="connsiteY22" fmla="*/ 14288 h 771525"/>
              <a:gd name="connsiteX23" fmla="*/ 4978903 w 6007603"/>
              <a:gd name="connsiteY23" fmla="*/ 28575 h 771525"/>
              <a:gd name="connsiteX24" fmla="*/ 5164640 w 6007603"/>
              <a:gd name="connsiteY24" fmla="*/ 42863 h 771525"/>
              <a:gd name="connsiteX25" fmla="*/ 5421815 w 6007603"/>
              <a:gd name="connsiteY25" fmla="*/ 57150 h 771525"/>
              <a:gd name="connsiteX26" fmla="*/ 5664703 w 6007603"/>
              <a:gd name="connsiteY26" fmla="*/ 85725 h 771525"/>
              <a:gd name="connsiteX27" fmla="*/ 5736140 w 6007603"/>
              <a:gd name="connsiteY27" fmla="*/ 100013 h 771525"/>
              <a:gd name="connsiteX28" fmla="*/ 5821865 w 6007603"/>
              <a:gd name="connsiteY28" fmla="*/ 114300 h 771525"/>
              <a:gd name="connsiteX29" fmla="*/ 5907590 w 6007603"/>
              <a:gd name="connsiteY29" fmla="*/ 142875 h 771525"/>
              <a:gd name="connsiteX30" fmla="*/ 5950453 w 6007603"/>
              <a:gd name="connsiteY30" fmla="*/ 185738 h 771525"/>
              <a:gd name="connsiteX31" fmla="*/ 5979028 w 6007603"/>
              <a:gd name="connsiteY31" fmla="*/ 242888 h 771525"/>
              <a:gd name="connsiteX32" fmla="*/ 6007603 w 6007603"/>
              <a:gd name="connsiteY32" fmla="*/ 285750 h 771525"/>
              <a:gd name="connsiteX33" fmla="*/ 5993315 w 6007603"/>
              <a:gd name="connsiteY33" fmla="*/ 342900 h 771525"/>
              <a:gd name="connsiteX34" fmla="*/ 5807578 w 6007603"/>
              <a:gd name="connsiteY34" fmla="*/ 442913 h 771525"/>
              <a:gd name="connsiteX35" fmla="*/ 5721853 w 6007603"/>
              <a:gd name="connsiteY35" fmla="*/ 471488 h 771525"/>
              <a:gd name="connsiteX36" fmla="*/ 5678990 w 6007603"/>
              <a:gd name="connsiteY36" fmla="*/ 485775 h 771525"/>
              <a:gd name="connsiteX37" fmla="*/ 5636128 w 6007603"/>
              <a:gd name="connsiteY37" fmla="*/ 500063 h 771525"/>
              <a:gd name="connsiteX38" fmla="*/ 5536115 w 6007603"/>
              <a:gd name="connsiteY38" fmla="*/ 514350 h 771525"/>
              <a:gd name="connsiteX39" fmla="*/ 5493253 w 6007603"/>
              <a:gd name="connsiteY39" fmla="*/ 528638 h 771525"/>
              <a:gd name="connsiteX40" fmla="*/ 5307515 w 6007603"/>
              <a:gd name="connsiteY40" fmla="*/ 557213 h 771525"/>
              <a:gd name="connsiteX41" fmla="*/ 5121778 w 6007603"/>
              <a:gd name="connsiteY41" fmla="*/ 585788 h 771525"/>
              <a:gd name="connsiteX42" fmla="*/ 5064628 w 6007603"/>
              <a:gd name="connsiteY42" fmla="*/ 600075 h 771525"/>
              <a:gd name="connsiteX43" fmla="*/ 4893178 w 6007603"/>
              <a:gd name="connsiteY43" fmla="*/ 614363 h 771525"/>
              <a:gd name="connsiteX44" fmla="*/ 4793165 w 6007603"/>
              <a:gd name="connsiteY44" fmla="*/ 628650 h 771525"/>
              <a:gd name="connsiteX45" fmla="*/ 4493128 w 6007603"/>
              <a:gd name="connsiteY45" fmla="*/ 642938 h 771525"/>
              <a:gd name="connsiteX46" fmla="*/ 4321678 w 6007603"/>
              <a:gd name="connsiteY46" fmla="*/ 671513 h 771525"/>
              <a:gd name="connsiteX47" fmla="*/ 4235953 w 6007603"/>
              <a:gd name="connsiteY47" fmla="*/ 685800 h 771525"/>
              <a:gd name="connsiteX48" fmla="*/ 3921628 w 6007603"/>
              <a:gd name="connsiteY48" fmla="*/ 714375 h 771525"/>
              <a:gd name="connsiteX49" fmla="*/ 3693028 w 6007603"/>
              <a:gd name="connsiteY49" fmla="*/ 742950 h 771525"/>
              <a:gd name="connsiteX50" fmla="*/ 3621590 w 6007603"/>
              <a:gd name="connsiteY50" fmla="*/ 757238 h 771525"/>
              <a:gd name="connsiteX51" fmla="*/ 3478715 w 6007603"/>
              <a:gd name="connsiteY51" fmla="*/ 771525 h 771525"/>
              <a:gd name="connsiteX52" fmla="*/ 3064378 w 6007603"/>
              <a:gd name="connsiteY52" fmla="*/ 757238 h 771525"/>
              <a:gd name="connsiteX53" fmla="*/ 2935790 w 6007603"/>
              <a:gd name="connsiteY53" fmla="*/ 742950 h 771525"/>
              <a:gd name="connsiteX54" fmla="*/ 2750053 w 6007603"/>
              <a:gd name="connsiteY54" fmla="*/ 728663 h 771525"/>
              <a:gd name="connsiteX55" fmla="*/ 2421440 w 6007603"/>
              <a:gd name="connsiteY55" fmla="*/ 700088 h 771525"/>
              <a:gd name="connsiteX56" fmla="*/ 2035678 w 6007603"/>
              <a:gd name="connsiteY56" fmla="*/ 685800 h 771525"/>
              <a:gd name="connsiteX57" fmla="*/ 1907090 w 6007603"/>
              <a:gd name="connsiteY57" fmla="*/ 657225 h 771525"/>
              <a:gd name="connsiteX58" fmla="*/ 1621340 w 6007603"/>
              <a:gd name="connsiteY58" fmla="*/ 628650 h 771525"/>
              <a:gd name="connsiteX59" fmla="*/ 635503 w 6007603"/>
              <a:gd name="connsiteY59" fmla="*/ 614363 h 771525"/>
              <a:gd name="connsiteX60" fmla="*/ 49715 w 6007603"/>
              <a:gd name="connsiteY60" fmla="*/ 600075 h 771525"/>
              <a:gd name="connsiteX61" fmla="*/ 21140 w 6007603"/>
              <a:gd name="connsiteY61" fmla="*/ 557213 h 771525"/>
              <a:gd name="connsiteX62" fmla="*/ 21140 w 6007603"/>
              <a:gd name="connsiteY62" fmla="*/ 257175 h 771525"/>
              <a:gd name="connsiteX63" fmla="*/ 64003 w 6007603"/>
              <a:gd name="connsiteY63" fmla="*/ 228600 h 771525"/>
              <a:gd name="connsiteX64" fmla="*/ 106865 w 6007603"/>
              <a:gd name="connsiteY64" fmla="*/ 185738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07603" h="771525">
                <a:moveTo>
                  <a:pt x="106865" y="185738"/>
                </a:moveTo>
                <a:cubicBezTo>
                  <a:pt x="130678" y="176213"/>
                  <a:pt x="173462" y="175627"/>
                  <a:pt x="206878" y="171450"/>
                </a:cubicBezTo>
                <a:cubicBezTo>
                  <a:pt x="249671" y="166101"/>
                  <a:pt x="292926" y="164253"/>
                  <a:pt x="335465" y="157163"/>
                </a:cubicBezTo>
                <a:cubicBezTo>
                  <a:pt x="350321" y="154687"/>
                  <a:pt x="363847" y="147012"/>
                  <a:pt x="378328" y="142875"/>
                </a:cubicBezTo>
                <a:cubicBezTo>
                  <a:pt x="419199" y="131198"/>
                  <a:pt x="481587" y="117601"/>
                  <a:pt x="521203" y="114300"/>
                </a:cubicBezTo>
                <a:cubicBezTo>
                  <a:pt x="606764" y="107170"/>
                  <a:pt x="692653" y="104775"/>
                  <a:pt x="778378" y="100013"/>
                </a:cubicBezTo>
                <a:cubicBezTo>
                  <a:pt x="946733" y="66341"/>
                  <a:pt x="737167" y="106882"/>
                  <a:pt x="949828" y="71438"/>
                </a:cubicBezTo>
                <a:cubicBezTo>
                  <a:pt x="973782" y="67446"/>
                  <a:pt x="997065" y="59167"/>
                  <a:pt x="1021265" y="57150"/>
                </a:cubicBezTo>
                <a:cubicBezTo>
                  <a:pt x="1111565" y="49625"/>
                  <a:pt x="1202240" y="47625"/>
                  <a:pt x="1292728" y="42863"/>
                </a:cubicBezTo>
                <a:cubicBezTo>
                  <a:pt x="1435603" y="47625"/>
                  <a:pt x="1578645" y="48755"/>
                  <a:pt x="1721353" y="57150"/>
                </a:cubicBezTo>
                <a:cubicBezTo>
                  <a:pt x="1740955" y="58303"/>
                  <a:pt x="1758917" y="70039"/>
                  <a:pt x="1778503" y="71438"/>
                </a:cubicBezTo>
                <a:cubicBezTo>
                  <a:pt x="1892611" y="79589"/>
                  <a:pt x="2007154" y="79866"/>
                  <a:pt x="2121403" y="85725"/>
                </a:cubicBezTo>
                <a:cubicBezTo>
                  <a:pt x="2192905" y="89392"/>
                  <a:pt x="2264278" y="95250"/>
                  <a:pt x="2335715" y="100013"/>
                </a:cubicBezTo>
                <a:cubicBezTo>
                  <a:pt x="2444854" y="118202"/>
                  <a:pt x="2490660" y="128588"/>
                  <a:pt x="2621465" y="128588"/>
                </a:cubicBezTo>
                <a:cubicBezTo>
                  <a:pt x="2759660" y="128588"/>
                  <a:pt x="2897719" y="119823"/>
                  <a:pt x="3035803" y="114300"/>
                </a:cubicBezTo>
                <a:lnTo>
                  <a:pt x="3335840" y="100013"/>
                </a:lnTo>
                <a:cubicBezTo>
                  <a:pt x="3440650" y="94190"/>
                  <a:pt x="3584041" y="85061"/>
                  <a:pt x="3693028" y="71438"/>
                </a:cubicBezTo>
                <a:cubicBezTo>
                  <a:pt x="3721773" y="67845"/>
                  <a:pt x="3750075" y="61247"/>
                  <a:pt x="3778753" y="57150"/>
                </a:cubicBezTo>
                <a:cubicBezTo>
                  <a:pt x="3816764" y="51720"/>
                  <a:pt x="3855103" y="48701"/>
                  <a:pt x="3893053" y="42863"/>
                </a:cubicBezTo>
                <a:cubicBezTo>
                  <a:pt x="3917055" y="39170"/>
                  <a:pt x="3940339" y="31117"/>
                  <a:pt x="3964490" y="28575"/>
                </a:cubicBezTo>
                <a:cubicBezTo>
                  <a:pt x="4030968" y="21577"/>
                  <a:pt x="4097921" y="20079"/>
                  <a:pt x="4164515" y="14288"/>
                </a:cubicBezTo>
                <a:cubicBezTo>
                  <a:pt x="4207479" y="10552"/>
                  <a:pt x="4250240" y="4763"/>
                  <a:pt x="4293103" y="0"/>
                </a:cubicBezTo>
                <a:lnTo>
                  <a:pt x="4593140" y="14288"/>
                </a:lnTo>
                <a:lnTo>
                  <a:pt x="4978903" y="28575"/>
                </a:lnTo>
                <a:cubicBezTo>
                  <a:pt x="5040921" y="31676"/>
                  <a:pt x="5102674" y="38865"/>
                  <a:pt x="5164640" y="42863"/>
                </a:cubicBezTo>
                <a:lnTo>
                  <a:pt x="5421815" y="57150"/>
                </a:lnTo>
                <a:cubicBezTo>
                  <a:pt x="5555189" y="90495"/>
                  <a:pt x="5408846" y="57296"/>
                  <a:pt x="5664703" y="85725"/>
                </a:cubicBezTo>
                <a:cubicBezTo>
                  <a:pt x="5688838" y="88407"/>
                  <a:pt x="5712248" y="95669"/>
                  <a:pt x="5736140" y="100013"/>
                </a:cubicBezTo>
                <a:cubicBezTo>
                  <a:pt x="5764642" y="105195"/>
                  <a:pt x="5793290" y="109538"/>
                  <a:pt x="5821865" y="114300"/>
                </a:cubicBezTo>
                <a:cubicBezTo>
                  <a:pt x="5850440" y="123825"/>
                  <a:pt x="5886291" y="121576"/>
                  <a:pt x="5907590" y="142875"/>
                </a:cubicBezTo>
                <a:cubicBezTo>
                  <a:pt x="5921878" y="157163"/>
                  <a:pt x="5938709" y="169296"/>
                  <a:pt x="5950453" y="185738"/>
                </a:cubicBezTo>
                <a:cubicBezTo>
                  <a:pt x="5962833" y="203069"/>
                  <a:pt x="5968461" y="224396"/>
                  <a:pt x="5979028" y="242888"/>
                </a:cubicBezTo>
                <a:cubicBezTo>
                  <a:pt x="5987547" y="257797"/>
                  <a:pt x="5998078" y="271463"/>
                  <a:pt x="6007603" y="285750"/>
                </a:cubicBezTo>
                <a:cubicBezTo>
                  <a:pt x="6002840" y="304800"/>
                  <a:pt x="6006451" y="328304"/>
                  <a:pt x="5993315" y="342900"/>
                </a:cubicBezTo>
                <a:cubicBezTo>
                  <a:pt x="5897090" y="449816"/>
                  <a:pt x="5906593" y="415909"/>
                  <a:pt x="5807578" y="442913"/>
                </a:cubicBezTo>
                <a:cubicBezTo>
                  <a:pt x="5778519" y="450838"/>
                  <a:pt x="5750428" y="461963"/>
                  <a:pt x="5721853" y="471488"/>
                </a:cubicBezTo>
                <a:lnTo>
                  <a:pt x="5678990" y="485775"/>
                </a:lnTo>
                <a:cubicBezTo>
                  <a:pt x="5664703" y="490537"/>
                  <a:pt x="5651037" y="497933"/>
                  <a:pt x="5636128" y="500063"/>
                </a:cubicBezTo>
                <a:lnTo>
                  <a:pt x="5536115" y="514350"/>
                </a:lnTo>
                <a:cubicBezTo>
                  <a:pt x="5521828" y="519113"/>
                  <a:pt x="5507955" y="525371"/>
                  <a:pt x="5493253" y="528638"/>
                </a:cubicBezTo>
                <a:cubicBezTo>
                  <a:pt x="5457584" y="536565"/>
                  <a:pt x="5339402" y="552658"/>
                  <a:pt x="5307515" y="557213"/>
                </a:cubicBezTo>
                <a:cubicBezTo>
                  <a:pt x="5208071" y="590360"/>
                  <a:pt x="5315156" y="558163"/>
                  <a:pt x="5121778" y="585788"/>
                </a:cubicBezTo>
                <a:cubicBezTo>
                  <a:pt x="5102339" y="588565"/>
                  <a:pt x="5084113" y="597639"/>
                  <a:pt x="5064628" y="600075"/>
                </a:cubicBezTo>
                <a:cubicBezTo>
                  <a:pt x="5007723" y="607188"/>
                  <a:pt x="4950211" y="608360"/>
                  <a:pt x="4893178" y="614363"/>
                </a:cubicBezTo>
                <a:cubicBezTo>
                  <a:pt x="4859687" y="617888"/>
                  <a:pt x="4826756" y="626251"/>
                  <a:pt x="4793165" y="628650"/>
                </a:cubicBezTo>
                <a:cubicBezTo>
                  <a:pt x="4693294" y="635784"/>
                  <a:pt x="4593140" y="638175"/>
                  <a:pt x="4493128" y="642938"/>
                </a:cubicBezTo>
                <a:lnTo>
                  <a:pt x="4321678" y="671513"/>
                </a:lnTo>
                <a:cubicBezTo>
                  <a:pt x="4293103" y="676275"/>
                  <a:pt x="4264745" y="682601"/>
                  <a:pt x="4235953" y="685800"/>
                </a:cubicBezTo>
                <a:cubicBezTo>
                  <a:pt x="4045650" y="706945"/>
                  <a:pt x="4150364" y="696780"/>
                  <a:pt x="3921628" y="714375"/>
                </a:cubicBezTo>
                <a:cubicBezTo>
                  <a:pt x="3812365" y="750797"/>
                  <a:pt x="3924667" y="717212"/>
                  <a:pt x="3693028" y="742950"/>
                </a:cubicBezTo>
                <a:cubicBezTo>
                  <a:pt x="3668892" y="745632"/>
                  <a:pt x="3645661" y="754029"/>
                  <a:pt x="3621590" y="757238"/>
                </a:cubicBezTo>
                <a:cubicBezTo>
                  <a:pt x="3574147" y="763564"/>
                  <a:pt x="3526340" y="766763"/>
                  <a:pt x="3478715" y="771525"/>
                </a:cubicBezTo>
                <a:lnTo>
                  <a:pt x="3064378" y="757238"/>
                </a:lnTo>
                <a:cubicBezTo>
                  <a:pt x="3021311" y="754971"/>
                  <a:pt x="2978739" y="746854"/>
                  <a:pt x="2935790" y="742950"/>
                </a:cubicBezTo>
                <a:cubicBezTo>
                  <a:pt x="2873950" y="737328"/>
                  <a:pt x="2811965" y="733425"/>
                  <a:pt x="2750053" y="728663"/>
                </a:cubicBezTo>
                <a:cubicBezTo>
                  <a:pt x="2600110" y="698673"/>
                  <a:pt x="2682765" y="711702"/>
                  <a:pt x="2421440" y="700088"/>
                </a:cubicBezTo>
                <a:lnTo>
                  <a:pt x="2035678" y="685800"/>
                </a:lnTo>
                <a:cubicBezTo>
                  <a:pt x="1969069" y="663598"/>
                  <a:pt x="2000483" y="671593"/>
                  <a:pt x="1907090" y="657225"/>
                </a:cubicBezTo>
                <a:cubicBezTo>
                  <a:pt x="1807587" y="641917"/>
                  <a:pt x="1726367" y="631212"/>
                  <a:pt x="1621340" y="628650"/>
                </a:cubicBezTo>
                <a:lnTo>
                  <a:pt x="635503" y="614363"/>
                </a:lnTo>
                <a:lnTo>
                  <a:pt x="49715" y="600075"/>
                </a:lnTo>
                <a:cubicBezTo>
                  <a:pt x="40190" y="585788"/>
                  <a:pt x="28819" y="572572"/>
                  <a:pt x="21140" y="557213"/>
                </a:cubicBezTo>
                <a:cubicBezTo>
                  <a:pt x="-21290" y="472352"/>
                  <a:pt x="11682" y="304467"/>
                  <a:pt x="21140" y="257175"/>
                </a:cubicBezTo>
                <a:cubicBezTo>
                  <a:pt x="24508" y="240337"/>
                  <a:pt x="50594" y="239327"/>
                  <a:pt x="64003" y="228600"/>
                </a:cubicBezTo>
                <a:cubicBezTo>
                  <a:pt x="74522" y="220185"/>
                  <a:pt x="83052" y="195263"/>
                  <a:pt x="106865" y="185738"/>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1413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8305800" cy="914400"/>
          </a:xfrm>
        </p:spPr>
        <p:txBody>
          <a:bodyPr>
            <a:normAutofit fontScale="90000"/>
          </a:bodyPr>
          <a:lstStyle/>
          <a:p>
            <a:r>
              <a:rPr lang="en-CA" sz="3600" dirty="0" smtClean="0"/>
              <a:t>Set paths for Python</a:t>
            </a:r>
            <a:r>
              <a:rPr lang="en-CA" sz="3600" dirty="0"/>
              <a:t/>
            </a:r>
            <a:br>
              <a:rPr lang="en-CA" sz="3600" dirty="0"/>
            </a:br>
            <a:endParaRPr lang="en-CA" sz="3600" dirty="0"/>
          </a:p>
        </p:txBody>
      </p:sp>
      <p:pic>
        <p:nvPicPr>
          <p:cNvPr id="4" name="Picture 3"/>
          <p:cNvPicPr>
            <a:picLocks noChangeAspect="1"/>
          </p:cNvPicPr>
          <p:nvPr/>
        </p:nvPicPr>
        <p:blipFill>
          <a:blip r:embed="rId2"/>
          <a:stretch>
            <a:fillRect/>
          </a:stretch>
        </p:blipFill>
        <p:spPr>
          <a:xfrm>
            <a:off x="2209800" y="1423987"/>
            <a:ext cx="6542857" cy="5342857"/>
          </a:xfrm>
          <a:prstGeom prst="rect">
            <a:avLst/>
          </a:prstGeom>
        </p:spPr>
      </p:pic>
    </p:spTree>
    <p:extLst>
      <p:ext uri="{BB962C8B-B14F-4D97-AF65-F5344CB8AC3E}">
        <p14:creationId xmlns:p14="http://schemas.microsoft.com/office/powerpoint/2010/main" val="309204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3912" y="609600"/>
            <a:ext cx="8305800" cy="914400"/>
          </a:xfrm>
        </p:spPr>
        <p:txBody>
          <a:bodyPr>
            <a:normAutofit/>
          </a:bodyPr>
          <a:lstStyle/>
          <a:p>
            <a:pPr algn="l"/>
            <a:r>
              <a:rPr lang="en-CA" sz="3600" dirty="0" smtClean="0"/>
              <a:t>Set paths for Python</a:t>
            </a:r>
            <a:endParaRPr lang="en-CA" sz="3600" dirty="0"/>
          </a:p>
        </p:txBody>
      </p:sp>
      <p:pic>
        <p:nvPicPr>
          <p:cNvPr id="3" name="Picture 2"/>
          <p:cNvPicPr>
            <a:picLocks noChangeAspect="1"/>
          </p:cNvPicPr>
          <p:nvPr/>
        </p:nvPicPr>
        <p:blipFill>
          <a:blip r:embed="rId2"/>
          <a:stretch>
            <a:fillRect/>
          </a:stretch>
        </p:blipFill>
        <p:spPr>
          <a:xfrm>
            <a:off x="3029193" y="1495425"/>
            <a:ext cx="3895238" cy="4704762"/>
          </a:xfrm>
          <a:prstGeom prst="rect">
            <a:avLst/>
          </a:prstGeom>
        </p:spPr>
      </p:pic>
    </p:spTree>
    <p:extLst>
      <p:ext uri="{BB962C8B-B14F-4D97-AF65-F5344CB8AC3E}">
        <p14:creationId xmlns:p14="http://schemas.microsoft.com/office/powerpoint/2010/main" val="1433116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905000"/>
            <a:ext cx="7772400" cy="1470025"/>
          </a:xfrm>
        </p:spPr>
        <p:txBody>
          <a:bodyPr>
            <a:normAutofit fontScale="90000"/>
          </a:bodyPr>
          <a:lstStyle/>
          <a:p>
            <a:pPr algn="l"/>
            <a:r>
              <a:rPr lang="en-CA" sz="3600" dirty="0" smtClean="0"/>
              <a:t>Installing </a:t>
            </a:r>
            <a:r>
              <a:rPr lang="en-CA" sz="3600" dirty="0" err="1" smtClean="0"/>
              <a:t>npm</a:t>
            </a:r>
            <a:r>
              <a:rPr lang="en-CA" sz="3600" dirty="0" smtClean="0"/>
              <a:t> node-gyp module</a:t>
            </a:r>
            <a:br>
              <a:rPr lang="en-CA" sz="3600" dirty="0" smtClean="0"/>
            </a:br>
            <a:r>
              <a:rPr lang="en-CA" sz="3600" dirty="0" smtClean="0"/>
              <a:t>This is the utility that builds (compiles) native </a:t>
            </a:r>
            <a:r>
              <a:rPr lang="en-CA" sz="3600" dirty="0" err="1" smtClean="0"/>
              <a:t>npm</a:t>
            </a:r>
            <a:r>
              <a:rPr lang="en-CA" sz="3600" dirty="0" smtClean="0"/>
              <a:t> modules by invoking the necessary installed compilers. </a:t>
            </a:r>
            <a:br>
              <a:rPr lang="en-CA" sz="3600" dirty="0" smtClean="0"/>
            </a:br>
            <a:r>
              <a:rPr lang="en-CA" sz="3600" dirty="0"/>
              <a:t/>
            </a:r>
            <a:br>
              <a:rPr lang="en-CA" sz="3600" dirty="0"/>
            </a:br>
            <a:r>
              <a:rPr lang="en-CA" sz="3600" dirty="0" smtClean="0"/>
              <a:t>(Make sure to install node-gyp with –g option)</a:t>
            </a:r>
            <a:br>
              <a:rPr lang="en-CA" sz="3600" dirty="0" smtClean="0"/>
            </a:br>
            <a:r>
              <a:rPr lang="en-CA" sz="3600" dirty="0" smtClean="0"/>
              <a:t/>
            </a:r>
            <a:br>
              <a:rPr lang="en-CA" sz="3600" dirty="0" smtClean="0"/>
            </a:br>
            <a:r>
              <a:rPr lang="en-CA" sz="3600" dirty="0" err="1" smtClean="0">
                <a:latin typeface="Courier New" panose="02070309020205020404" pitchFamily="49" charset="0"/>
                <a:cs typeface="Courier New" panose="02070309020205020404" pitchFamily="49" charset="0"/>
              </a:rPr>
              <a:t>npm</a:t>
            </a:r>
            <a:r>
              <a:rPr lang="en-CA" sz="3600" dirty="0" smtClean="0">
                <a:latin typeface="Courier New" panose="02070309020205020404" pitchFamily="49" charset="0"/>
                <a:cs typeface="Courier New" panose="02070309020205020404" pitchFamily="49" charset="0"/>
              </a:rPr>
              <a:t> install –g node-gyp</a:t>
            </a:r>
            <a:endParaRPr lang="en-CA" sz="3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22817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81000"/>
            <a:ext cx="7772400" cy="1470025"/>
          </a:xfrm>
        </p:spPr>
        <p:txBody>
          <a:bodyPr>
            <a:normAutofit/>
          </a:bodyPr>
          <a:lstStyle/>
          <a:p>
            <a:pPr algn="l"/>
            <a:r>
              <a:rPr lang="en-CA" sz="3600" dirty="0" err="1" smtClean="0">
                <a:latin typeface="Courier New" panose="02070309020205020404" pitchFamily="49" charset="0"/>
                <a:cs typeface="Courier New" panose="02070309020205020404" pitchFamily="49" charset="0"/>
              </a:rPr>
              <a:t>npm</a:t>
            </a:r>
            <a:r>
              <a:rPr lang="en-CA" sz="3600" dirty="0" smtClean="0">
                <a:latin typeface="Courier New" panose="02070309020205020404" pitchFamily="49" charset="0"/>
                <a:cs typeface="Courier New" panose="02070309020205020404" pitchFamily="49" charset="0"/>
              </a:rPr>
              <a:t> install –g node-gyp</a:t>
            </a:r>
            <a:endParaRPr lang="en-CA" sz="3600"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2"/>
          <a:stretch>
            <a:fillRect/>
          </a:stretch>
        </p:blipFill>
        <p:spPr>
          <a:xfrm>
            <a:off x="0" y="2286000"/>
            <a:ext cx="9228571" cy="3733333"/>
          </a:xfrm>
          <a:prstGeom prst="rect">
            <a:avLst/>
          </a:prstGeom>
        </p:spPr>
      </p:pic>
    </p:spTree>
    <p:extLst>
      <p:ext uri="{BB962C8B-B14F-4D97-AF65-F5344CB8AC3E}">
        <p14:creationId xmlns:p14="http://schemas.microsoft.com/office/powerpoint/2010/main" val="2493253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81000"/>
            <a:ext cx="7772400" cy="1470025"/>
          </a:xfrm>
        </p:spPr>
        <p:txBody>
          <a:bodyPr>
            <a:normAutofit fontScale="90000"/>
          </a:bodyPr>
          <a:lstStyle/>
          <a:p>
            <a:pPr algn="l"/>
            <a:r>
              <a:rPr lang="en-CA" sz="3600" dirty="0" smtClean="0">
                <a:latin typeface="Arial" panose="020B0604020202020204" pitchFamily="34" charset="0"/>
                <a:cs typeface="Arial" panose="020B0604020202020204" pitchFamily="34" charset="0"/>
              </a:rPr>
              <a:t>Finally ready to install the </a:t>
            </a:r>
            <a:r>
              <a:rPr lang="en-CA" sz="3600" dirty="0" err="1" smtClean="0">
                <a:latin typeface="Arial" panose="020B0604020202020204" pitchFamily="34" charset="0"/>
                <a:cs typeface="Arial" panose="020B0604020202020204" pitchFamily="34" charset="0"/>
              </a:rPr>
              <a:t>npm</a:t>
            </a:r>
            <a:r>
              <a:rPr lang="en-CA" sz="3600" dirty="0" smtClean="0">
                <a:latin typeface="Arial" panose="020B0604020202020204" pitchFamily="34" charset="0"/>
                <a:cs typeface="Arial" panose="020B0604020202020204" pitchFamily="34" charset="0"/>
              </a:rPr>
              <a:t> </a:t>
            </a:r>
            <a:r>
              <a:rPr lang="en-CA" sz="3600" dirty="0" err="1" smtClean="0">
                <a:latin typeface="Courier New" panose="02070309020205020404" pitchFamily="49" charset="0"/>
                <a:cs typeface="Courier New" panose="02070309020205020404" pitchFamily="49" charset="0"/>
              </a:rPr>
              <a:t>mongodb</a:t>
            </a:r>
            <a:r>
              <a:rPr lang="en-CA" sz="3600" dirty="0" smtClean="0">
                <a:latin typeface="Arial" panose="020B0604020202020204" pitchFamily="34" charset="0"/>
                <a:cs typeface="Arial" panose="020B0604020202020204" pitchFamily="34" charset="0"/>
              </a:rPr>
              <a:t> driver</a:t>
            </a:r>
            <a:r>
              <a:rPr lang="en-CA" sz="3600" dirty="0" smtClean="0">
                <a:latin typeface="Courier New" panose="02070309020205020404" pitchFamily="49" charset="0"/>
                <a:cs typeface="Courier New" panose="02070309020205020404" pitchFamily="49" charset="0"/>
              </a:rPr>
              <a:t/>
            </a:r>
            <a:br>
              <a:rPr lang="en-CA" sz="3600" dirty="0" smtClean="0">
                <a:latin typeface="Courier New" panose="02070309020205020404" pitchFamily="49" charset="0"/>
                <a:cs typeface="Courier New" panose="02070309020205020404" pitchFamily="49" charset="0"/>
              </a:rPr>
            </a:br>
            <a:r>
              <a:rPr lang="en-CA" sz="3600" dirty="0">
                <a:latin typeface="Courier New" panose="02070309020205020404" pitchFamily="49" charset="0"/>
                <a:cs typeface="Courier New" panose="02070309020205020404" pitchFamily="49" charset="0"/>
              </a:rPr>
              <a:t/>
            </a:r>
            <a:br>
              <a:rPr lang="en-CA" sz="3600" dirty="0">
                <a:latin typeface="Courier New" panose="02070309020205020404" pitchFamily="49" charset="0"/>
                <a:cs typeface="Courier New" panose="02070309020205020404" pitchFamily="49" charset="0"/>
              </a:rPr>
            </a:br>
            <a:r>
              <a:rPr lang="en-CA" sz="3600" dirty="0" err="1" smtClean="0">
                <a:latin typeface="Courier New" panose="02070309020205020404" pitchFamily="49" charset="0"/>
                <a:cs typeface="Courier New" panose="02070309020205020404" pitchFamily="49" charset="0"/>
              </a:rPr>
              <a:t>npm</a:t>
            </a:r>
            <a:r>
              <a:rPr lang="en-CA" sz="3600" dirty="0" smtClean="0">
                <a:latin typeface="Courier New" panose="02070309020205020404" pitchFamily="49" charset="0"/>
                <a:cs typeface="Courier New" panose="02070309020205020404" pitchFamily="49" charset="0"/>
              </a:rPr>
              <a:t> install </a:t>
            </a:r>
            <a:r>
              <a:rPr lang="en-CA" sz="3600" dirty="0" err="1" smtClean="0">
                <a:latin typeface="Courier New" panose="02070309020205020404" pitchFamily="49" charset="0"/>
                <a:cs typeface="Courier New" panose="02070309020205020404" pitchFamily="49" charset="0"/>
              </a:rPr>
              <a:t>mongodb</a:t>
            </a:r>
            <a:endParaRPr lang="en-CA" sz="3600"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0" y="2286000"/>
            <a:ext cx="9190476" cy="2542857"/>
          </a:xfrm>
          <a:prstGeom prst="rect">
            <a:avLst/>
          </a:prstGeom>
        </p:spPr>
      </p:pic>
      <p:sp>
        <p:nvSpPr>
          <p:cNvPr id="5" name="TextBox 4"/>
          <p:cNvSpPr txBox="1"/>
          <p:nvPr/>
        </p:nvSpPr>
        <p:spPr>
          <a:xfrm>
            <a:off x="381000" y="5227001"/>
            <a:ext cx="7935506" cy="1200329"/>
          </a:xfrm>
          <a:prstGeom prst="rect">
            <a:avLst/>
          </a:prstGeom>
          <a:noFill/>
        </p:spPr>
        <p:txBody>
          <a:bodyPr wrap="none" rtlCol="0">
            <a:spAutoFit/>
          </a:bodyPr>
          <a:lstStyle/>
          <a:p>
            <a:r>
              <a:rPr lang="en-CA" dirty="0" smtClean="0"/>
              <a:t>I had to manually terminate the batch job which is probably trying to rebuild node,</a:t>
            </a:r>
          </a:p>
          <a:p>
            <a:r>
              <a:rPr lang="en-CA" dirty="0" smtClean="0"/>
              <a:t>However the </a:t>
            </a:r>
            <a:r>
              <a:rPr lang="en-CA" dirty="0" err="1" smtClean="0"/>
              <a:t>mongodb</a:t>
            </a:r>
            <a:r>
              <a:rPr lang="en-CA" dirty="0" smtClean="0"/>
              <a:t> driver did install. </a:t>
            </a:r>
          </a:p>
          <a:p>
            <a:endParaRPr lang="en-CA" dirty="0"/>
          </a:p>
          <a:p>
            <a:r>
              <a:rPr lang="en-CA" dirty="0" smtClean="0"/>
              <a:t>After this I was able to do tutorial 08 with the latest </a:t>
            </a:r>
            <a:r>
              <a:rPr lang="en-CA" dirty="0" err="1" smtClean="0"/>
              <a:t>npm</a:t>
            </a:r>
            <a:r>
              <a:rPr lang="en-CA" dirty="0" smtClean="0"/>
              <a:t> </a:t>
            </a:r>
            <a:r>
              <a:rPr lang="en-CA" dirty="0" err="1" smtClean="0"/>
              <a:t>mongodb</a:t>
            </a:r>
            <a:r>
              <a:rPr lang="en-CA" dirty="0" smtClean="0"/>
              <a:t> driver</a:t>
            </a:r>
            <a:endParaRPr lang="en-CA" dirty="0"/>
          </a:p>
        </p:txBody>
      </p:sp>
    </p:spTree>
    <p:extLst>
      <p:ext uri="{BB962C8B-B14F-4D97-AF65-F5344CB8AC3E}">
        <p14:creationId xmlns:p14="http://schemas.microsoft.com/office/powerpoint/2010/main" val="2154622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905000"/>
            <a:ext cx="7772400" cy="1470025"/>
          </a:xfrm>
        </p:spPr>
        <p:txBody>
          <a:bodyPr>
            <a:normAutofit fontScale="90000"/>
          </a:bodyPr>
          <a:lstStyle/>
          <a:p>
            <a:pPr algn="l"/>
            <a:r>
              <a:rPr lang="en-CA" sz="3600" dirty="0" smtClean="0">
                <a:solidFill>
                  <a:srgbClr val="00B050"/>
                </a:solidFill>
              </a:rPr>
              <a:t>If any of you have corrections or other suggestions for setting up a native compile environment for (Windows, Unix, Mac) please email me your procedures or corrections and I can post them for others to benefit from.</a:t>
            </a:r>
            <a:br>
              <a:rPr lang="en-CA" sz="3600" dirty="0" smtClean="0">
                <a:solidFill>
                  <a:srgbClr val="00B050"/>
                </a:solidFill>
              </a:rPr>
            </a:br>
            <a:r>
              <a:rPr lang="en-CA" sz="3600" dirty="0">
                <a:solidFill>
                  <a:srgbClr val="00B050"/>
                </a:solidFill>
              </a:rPr>
              <a:t/>
            </a:r>
            <a:br>
              <a:rPr lang="en-CA" sz="3600" dirty="0">
                <a:solidFill>
                  <a:srgbClr val="00B050"/>
                </a:solidFill>
              </a:rPr>
            </a:br>
            <a:r>
              <a:rPr lang="en-CA" sz="3600" dirty="0" smtClean="0">
                <a:solidFill>
                  <a:srgbClr val="00B050"/>
                </a:solidFill>
              </a:rPr>
              <a:t>ldnel@scs.carleton.ca</a:t>
            </a:r>
            <a:endParaRPr lang="en-CA" sz="3600" dirty="0">
              <a:solidFill>
                <a:srgbClr val="00B05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0666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1470025"/>
          </a:xfrm>
        </p:spPr>
        <p:txBody>
          <a:bodyPr>
            <a:normAutofit/>
          </a:bodyPr>
          <a:lstStyle/>
          <a:p>
            <a:r>
              <a:rPr lang="en-CA" sz="3600" smtClean="0"/>
              <a:t>Components needed</a:t>
            </a:r>
            <a:endParaRPr lang="en-CA" sz="3600" dirty="0"/>
          </a:p>
        </p:txBody>
      </p:sp>
      <p:sp>
        <p:nvSpPr>
          <p:cNvPr id="3" name="Subtitle 2"/>
          <p:cNvSpPr>
            <a:spLocks noGrp="1"/>
          </p:cNvSpPr>
          <p:nvPr>
            <p:ph type="subTitle" idx="1"/>
          </p:nvPr>
        </p:nvSpPr>
        <p:spPr>
          <a:xfrm>
            <a:off x="838200" y="1447800"/>
            <a:ext cx="6705600" cy="4538052"/>
          </a:xfrm>
        </p:spPr>
        <p:txBody>
          <a:bodyPr>
            <a:normAutofit/>
          </a:bodyPr>
          <a:lstStyle/>
          <a:p>
            <a:pPr marL="457200" indent="-457200" algn="l">
              <a:buFont typeface="Arial" panose="020B0604020202020204" pitchFamily="34" charset="0"/>
              <a:buChar char="•"/>
            </a:pPr>
            <a:r>
              <a:rPr lang="en-CA" smtClean="0">
                <a:solidFill>
                  <a:schemeClr val="tx1"/>
                </a:solidFill>
              </a:rPr>
              <a:t>For install on Windows 8.1 machine.</a:t>
            </a:r>
          </a:p>
          <a:p>
            <a:pPr marL="457200" indent="-457200" algn="l">
              <a:buFont typeface="Arial" panose="020B0604020202020204" pitchFamily="34" charset="0"/>
              <a:buChar char="•"/>
            </a:pPr>
            <a:r>
              <a:rPr lang="en-CA" smtClean="0">
                <a:solidFill>
                  <a:schemeClr val="tx1"/>
                </a:solidFill>
              </a:rPr>
              <a:t>Visual Studio 2013</a:t>
            </a:r>
          </a:p>
          <a:p>
            <a:pPr marL="457200" indent="-457200" algn="l">
              <a:buFont typeface="Arial" panose="020B0604020202020204" pitchFamily="34" charset="0"/>
              <a:buChar char="•"/>
            </a:pPr>
            <a:r>
              <a:rPr lang="en-CA" smtClean="0">
                <a:solidFill>
                  <a:schemeClr val="tx1"/>
                </a:solidFill>
              </a:rPr>
              <a:t>Microsoft Windows 7 SDK</a:t>
            </a:r>
          </a:p>
          <a:p>
            <a:pPr marL="457200" indent="-457200" algn="l">
              <a:buFont typeface="Arial" panose="020B0604020202020204" pitchFamily="34" charset="0"/>
              <a:buChar char="•"/>
            </a:pPr>
            <a:r>
              <a:rPr lang="en-CA" smtClean="0">
                <a:solidFill>
                  <a:schemeClr val="tx1"/>
                </a:solidFill>
              </a:rPr>
              <a:t>Python 2.7.x</a:t>
            </a:r>
            <a:endParaRPr lang="en-CA" dirty="0">
              <a:solidFill>
                <a:schemeClr val="tx1"/>
              </a:solidFill>
            </a:endParaRPr>
          </a:p>
          <a:p>
            <a:pPr marL="457200" indent="-457200" algn="l">
              <a:buFont typeface="Arial" panose="020B0604020202020204" pitchFamily="34" charset="0"/>
              <a:buChar char="•"/>
            </a:pPr>
            <a:r>
              <a:rPr lang="en-CA">
                <a:solidFill>
                  <a:schemeClr val="tx1"/>
                </a:solidFill>
              </a:rPr>
              <a:t>n</a:t>
            </a:r>
            <a:r>
              <a:rPr lang="en-CA" smtClean="0">
                <a:solidFill>
                  <a:schemeClr val="tx1"/>
                </a:solidFill>
              </a:rPr>
              <a:t>pm node-gyp</a:t>
            </a:r>
          </a:p>
        </p:txBody>
      </p:sp>
    </p:spTree>
    <p:extLst>
      <p:ext uri="{BB962C8B-B14F-4D97-AF65-F5344CB8AC3E}">
        <p14:creationId xmlns:p14="http://schemas.microsoft.com/office/powerpoint/2010/main" val="2103866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8305800" cy="914400"/>
          </a:xfrm>
        </p:spPr>
        <p:txBody>
          <a:bodyPr>
            <a:normAutofit fontScale="90000"/>
          </a:bodyPr>
          <a:lstStyle/>
          <a:p>
            <a:r>
              <a:rPr lang="en-CA" sz="3600" dirty="0" smtClean="0"/>
              <a:t>Components needed </a:t>
            </a:r>
            <a:r>
              <a:rPr lang="en-CA" sz="3600" dirty="0" err="1" smtClean="0"/>
              <a:t>npm</a:t>
            </a:r>
            <a:r>
              <a:rPr lang="en-CA" sz="3600" dirty="0" smtClean="0"/>
              <a:t> </a:t>
            </a:r>
            <a:r>
              <a:rPr lang="en-CA" sz="3600" dirty="0"/>
              <a:t>node-gyp modules at:</a:t>
            </a:r>
            <a:br>
              <a:rPr lang="en-CA" sz="3600" dirty="0"/>
            </a:br>
            <a:r>
              <a:rPr lang="en-CA" sz="3600" dirty="0"/>
              <a:t>https://www.npmjs.com/package/node-gyp</a:t>
            </a:r>
            <a:br>
              <a:rPr lang="en-CA" sz="3600" dirty="0"/>
            </a:br>
            <a:endParaRPr lang="en-CA" sz="3600" dirty="0"/>
          </a:p>
        </p:txBody>
      </p:sp>
      <p:pic>
        <p:nvPicPr>
          <p:cNvPr id="5" name="Picture 4"/>
          <p:cNvPicPr>
            <a:picLocks noChangeAspect="1"/>
          </p:cNvPicPr>
          <p:nvPr/>
        </p:nvPicPr>
        <p:blipFill>
          <a:blip r:embed="rId2"/>
          <a:stretch>
            <a:fillRect/>
          </a:stretch>
        </p:blipFill>
        <p:spPr>
          <a:xfrm>
            <a:off x="762000" y="969290"/>
            <a:ext cx="6781800" cy="5852484"/>
          </a:xfrm>
          <a:prstGeom prst="rect">
            <a:avLst/>
          </a:prstGeom>
        </p:spPr>
      </p:pic>
    </p:spTree>
    <p:extLst>
      <p:ext uri="{BB962C8B-B14F-4D97-AF65-F5344CB8AC3E}">
        <p14:creationId xmlns:p14="http://schemas.microsoft.com/office/powerpoint/2010/main" val="3890896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8305800" cy="914400"/>
          </a:xfrm>
        </p:spPr>
        <p:txBody>
          <a:bodyPr>
            <a:normAutofit fontScale="90000"/>
          </a:bodyPr>
          <a:lstStyle/>
          <a:p>
            <a:r>
              <a:rPr lang="en-CA" sz="3600" dirty="0" smtClean="0"/>
              <a:t>For </a:t>
            </a:r>
            <a:r>
              <a:rPr lang="en-CA" sz="3600" dirty="0" err="1" smtClean="0"/>
              <a:t>linux</a:t>
            </a:r>
            <a:r>
              <a:rPr lang="en-CA" sz="3600" dirty="0" smtClean="0"/>
              <a:t>, and Mac</a:t>
            </a:r>
            <a:br>
              <a:rPr lang="en-CA" sz="3600" dirty="0" smtClean="0"/>
            </a:br>
            <a:r>
              <a:rPr lang="en-CA" sz="3600" dirty="0" smtClean="0"/>
              <a:t>(not used here as we are doing Windows 8.1 example)</a:t>
            </a:r>
            <a:endParaRPr lang="en-CA" sz="3600" dirty="0"/>
          </a:p>
        </p:txBody>
      </p:sp>
      <p:pic>
        <p:nvPicPr>
          <p:cNvPr id="3" name="Picture 2"/>
          <p:cNvPicPr>
            <a:picLocks noChangeAspect="1"/>
          </p:cNvPicPr>
          <p:nvPr/>
        </p:nvPicPr>
        <p:blipFill>
          <a:blip r:embed="rId2"/>
          <a:stretch>
            <a:fillRect/>
          </a:stretch>
        </p:blipFill>
        <p:spPr>
          <a:xfrm>
            <a:off x="838200" y="1981200"/>
            <a:ext cx="7426244" cy="3162143"/>
          </a:xfrm>
          <a:prstGeom prst="rect">
            <a:avLst/>
          </a:prstGeom>
        </p:spPr>
      </p:pic>
    </p:spTree>
    <p:extLst>
      <p:ext uri="{BB962C8B-B14F-4D97-AF65-F5344CB8AC3E}">
        <p14:creationId xmlns:p14="http://schemas.microsoft.com/office/powerpoint/2010/main" val="1101067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71800" y="3067521"/>
            <a:ext cx="5904762" cy="3771429"/>
          </a:xfrm>
          <a:prstGeom prst="rect">
            <a:avLst/>
          </a:prstGeom>
        </p:spPr>
      </p:pic>
      <p:sp>
        <p:nvSpPr>
          <p:cNvPr id="2" name="Title 1"/>
          <p:cNvSpPr>
            <a:spLocks noGrp="1"/>
          </p:cNvSpPr>
          <p:nvPr>
            <p:ph type="ctrTitle"/>
          </p:nvPr>
        </p:nvSpPr>
        <p:spPr>
          <a:xfrm>
            <a:off x="609600" y="228600"/>
            <a:ext cx="7772400" cy="1470025"/>
          </a:xfrm>
        </p:spPr>
        <p:txBody>
          <a:bodyPr>
            <a:normAutofit/>
          </a:bodyPr>
          <a:lstStyle/>
          <a:p>
            <a:r>
              <a:rPr lang="en-CA" sz="3600" dirty="0" smtClean="0"/>
              <a:t>Installing Microsoft Visual Studio 2013.</a:t>
            </a:r>
            <a:endParaRPr lang="en-CA" sz="3600" dirty="0"/>
          </a:p>
        </p:txBody>
      </p:sp>
      <p:sp>
        <p:nvSpPr>
          <p:cNvPr id="3" name="Subtitle 2"/>
          <p:cNvSpPr>
            <a:spLocks noGrp="1"/>
          </p:cNvSpPr>
          <p:nvPr>
            <p:ph type="subTitle" idx="1"/>
          </p:nvPr>
        </p:nvSpPr>
        <p:spPr>
          <a:xfrm>
            <a:off x="457200" y="1371600"/>
            <a:ext cx="6705600" cy="4538052"/>
          </a:xfrm>
        </p:spPr>
        <p:txBody>
          <a:bodyPr>
            <a:normAutofit/>
          </a:bodyPr>
          <a:lstStyle/>
          <a:p>
            <a:pPr marL="457200" indent="-457200" algn="l">
              <a:buFont typeface="Arial" panose="020B0604020202020204" pitchFamily="34" charset="0"/>
              <a:buChar char="•"/>
            </a:pPr>
            <a:r>
              <a:rPr lang="en-CA" sz="2400" dirty="0" smtClean="0">
                <a:solidFill>
                  <a:schemeClr val="tx1"/>
                </a:solidFill>
              </a:rPr>
              <a:t>Software obtained from MSDN (</a:t>
            </a:r>
            <a:r>
              <a:rPr lang="en-CA" sz="2400" dirty="0" err="1" smtClean="0">
                <a:solidFill>
                  <a:schemeClr val="tx1"/>
                </a:solidFill>
              </a:rPr>
              <a:t>Dreamspark</a:t>
            </a:r>
            <a:r>
              <a:rPr lang="en-CA" sz="2400" dirty="0" smtClean="0">
                <a:solidFill>
                  <a:schemeClr val="tx1"/>
                </a:solidFill>
              </a:rPr>
              <a:t>) downloads available to all student.</a:t>
            </a:r>
          </a:p>
          <a:p>
            <a:pPr marL="457200" indent="-457200" algn="l">
              <a:buFont typeface="Arial" panose="020B0604020202020204" pitchFamily="34" charset="0"/>
              <a:buChar char="•"/>
            </a:pPr>
            <a:r>
              <a:rPr lang="en-CA" sz="2400" dirty="0" smtClean="0">
                <a:solidFill>
                  <a:schemeClr val="tx1"/>
                </a:solidFill>
              </a:rPr>
              <a:t>Product has </a:t>
            </a:r>
            <a:r>
              <a:rPr lang="en-CA" sz="2400" dirty="0" err="1" smtClean="0">
                <a:solidFill>
                  <a:schemeClr val="tx1"/>
                </a:solidFill>
              </a:rPr>
              <a:t>lic</a:t>
            </a:r>
            <a:r>
              <a:rPr lang="en-CA" sz="2400" dirty="0" smtClean="0">
                <a:solidFill>
                  <a:schemeClr val="tx1"/>
                </a:solidFill>
              </a:rPr>
              <a:t> key which is required after 30 day trial period expires.</a:t>
            </a:r>
          </a:p>
          <a:p>
            <a:pPr marL="457200" indent="-457200" algn="l">
              <a:buFont typeface="Arial" panose="020B0604020202020204" pitchFamily="34" charset="0"/>
              <a:buChar char="•"/>
            </a:pPr>
            <a:endParaRPr lang="en-CA" sz="2400" dirty="0">
              <a:solidFill>
                <a:schemeClr val="tx1"/>
              </a:solidFill>
            </a:endParaRPr>
          </a:p>
        </p:txBody>
      </p:sp>
    </p:spTree>
    <p:extLst>
      <p:ext uri="{BB962C8B-B14F-4D97-AF65-F5344CB8AC3E}">
        <p14:creationId xmlns:p14="http://schemas.microsoft.com/office/powerpoint/2010/main" val="713530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1470025"/>
          </a:xfrm>
        </p:spPr>
        <p:txBody>
          <a:bodyPr>
            <a:normAutofit/>
          </a:bodyPr>
          <a:lstStyle/>
          <a:p>
            <a:r>
              <a:rPr lang="en-CA" sz="3600" dirty="0" smtClean="0"/>
              <a:t>Installing Windows 7 SDK on Windows 8.1 machine</a:t>
            </a:r>
            <a:endParaRPr lang="en-CA" sz="3600" dirty="0"/>
          </a:p>
        </p:txBody>
      </p:sp>
      <p:sp>
        <p:nvSpPr>
          <p:cNvPr id="3" name="Subtitle 2"/>
          <p:cNvSpPr>
            <a:spLocks noGrp="1"/>
          </p:cNvSpPr>
          <p:nvPr>
            <p:ph type="subTitle" idx="1"/>
          </p:nvPr>
        </p:nvSpPr>
        <p:spPr>
          <a:xfrm>
            <a:off x="1143000" y="1710348"/>
            <a:ext cx="6705600" cy="4538052"/>
          </a:xfrm>
        </p:spPr>
        <p:txBody>
          <a:bodyPr>
            <a:normAutofit fontScale="77500" lnSpcReduction="20000"/>
          </a:bodyPr>
          <a:lstStyle/>
          <a:p>
            <a:pPr marL="457200" indent="-457200" algn="l">
              <a:buFont typeface="Arial" panose="020B0604020202020204" pitchFamily="34" charset="0"/>
              <a:buChar char="•"/>
            </a:pPr>
            <a:r>
              <a:rPr lang="en-CA" dirty="0" smtClean="0">
                <a:solidFill>
                  <a:schemeClr val="tx1"/>
                </a:solidFill>
              </a:rPr>
              <a:t>Notes</a:t>
            </a:r>
          </a:p>
          <a:p>
            <a:pPr marL="457200" indent="-457200" algn="l">
              <a:buFont typeface="Arial" panose="020B0604020202020204" pitchFamily="34" charset="0"/>
              <a:buChar char="•"/>
            </a:pPr>
            <a:r>
              <a:rPr lang="en-CA">
                <a:solidFill>
                  <a:schemeClr val="tx1"/>
                </a:solidFill>
              </a:rPr>
              <a:t>Obtained from:</a:t>
            </a:r>
            <a:br>
              <a:rPr lang="en-CA">
                <a:solidFill>
                  <a:schemeClr val="tx1"/>
                </a:solidFill>
              </a:rPr>
            </a:br>
            <a:r>
              <a:rPr lang="en-CA">
                <a:solidFill>
                  <a:schemeClr val="tx1"/>
                </a:solidFill>
              </a:rPr>
              <a:t>http://www.microsoft.com/en-us/download/details.aspx?id=8279</a:t>
            </a:r>
            <a:endParaRPr lang="en-CA" dirty="0" smtClean="0">
              <a:solidFill>
                <a:schemeClr val="tx1"/>
              </a:solidFill>
            </a:endParaRPr>
          </a:p>
          <a:p>
            <a:pPr marL="457200" indent="-457200" algn="l">
              <a:buFont typeface="Arial" panose="020B0604020202020204" pitchFamily="34" charset="0"/>
              <a:buChar char="•"/>
            </a:pPr>
            <a:r>
              <a:rPr lang="en-CA" dirty="0" smtClean="0">
                <a:solidFill>
                  <a:schemeClr val="tx1"/>
                </a:solidFill>
              </a:rPr>
              <a:t>I had to remove Visual Studio 2010 </a:t>
            </a:r>
            <a:r>
              <a:rPr lang="en-CA" dirty="0" err="1" smtClean="0">
                <a:solidFill>
                  <a:schemeClr val="tx1"/>
                </a:solidFill>
              </a:rPr>
              <a:t>redistributatble</a:t>
            </a:r>
            <a:r>
              <a:rPr lang="en-CA" dirty="0" smtClean="0">
                <a:solidFill>
                  <a:schemeClr val="tx1"/>
                </a:solidFill>
              </a:rPr>
              <a:t> using control panel in order to be able to install Windows 7 SDK.</a:t>
            </a:r>
          </a:p>
          <a:p>
            <a:pPr marL="457200" indent="-457200" algn="l">
              <a:buFont typeface="Arial" panose="020B0604020202020204" pitchFamily="34" charset="0"/>
              <a:buChar char="•"/>
            </a:pPr>
            <a:r>
              <a:rPr lang="en-CA" dirty="0" smtClean="0">
                <a:solidFill>
                  <a:schemeClr val="tx1"/>
                </a:solidFill>
              </a:rPr>
              <a:t>(Presumably because the version I had was more recent than the one it was trying to install)</a:t>
            </a:r>
          </a:p>
          <a:p>
            <a:pPr marL="457200" indent="-457200" algn="l">
              <a:buFont typeface="Arial" panose="020B0604020202020204" pitchFamily="34" charset="0"/>
              <a:buChar char="•"/>
            </a:pPr>
            <a:r>
              <a:rPr lang="en-CA" dirty="0" smtClean="0">
                <a:solidFill>
                  <a:schemeClr val="tx1"/>
                </a:solidFill>
              </a:rPr>
              <a:t>Alternatively, one should be able to "uncheck" the installation of the VS 2010 </a:t>
            </a:r>
            <a:r>
              <a:rPr lang="en-CA" dirty="0" err="1" smtClean="0">
                <a:solidFill>
                  <a:schemeClr val="tx1"/>
                </a:solidFill>
              </a:rPr>
              <a:t>redistributabe</a:t>
            </a:r>
            <a:r>
              <a:rPr lang="en-CA" dirty="0" smtClean="0">
                <a:solidFill>
                  <a:schemeClr val="tx1"/>
                </a:solidFill>
              </a:rPr>
              <a:t>.</a:t>
            </a:r>
            <a:endParaRPr lang="en-CA" dirty="0">
              <a:solidFill>
                <a:schemeClr val="tx1"/>
              </a:solidFill>
            </a:endParaRPr>
          </a:p>
        </p:txBody>
      </p:sp>
    </p:spTree>
    <p:extLst>
      <p:ext uri="{BB962C8B-B14F-4D97-AF65-F5344CB8AC3E}">
        <p14:creationId xmlns:p14="http://schemas.microsoft.com/office/powerpoint/2010/main" val="2176834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337837"/>
            <a:ext cx="8229600" cy="1470025"/>
          </a:xfrm>
        </p:spPr>
        <p:txBody>
          <a:bodyPr>
            <a:normAutofit/>
          </a:bodyPr>
          <a:lstStyle/>
          <a:p>
            <a:r>
              <a:rPr lang="en-CA" sz="3600" dirty="0" smtClean="0"/>
              <a:t>Installing Windows 7 SDK on Windows 8.1</a:t>
            </a:r>
            <a:endParaRPr lang="en-CA" sz="3600" dirty="0"/>
          </a:p>
        </p:txBody>
      </p:sp>
      <p:sp>
        <p:nvSpPr>
          <p:cNvPr id="3" name="Subtitle 2"/>
          <p:cNvSpPr>
            <a:spLocks noGrp="1"/>
          </p:cNvSpPr>
          <p:nvPr>
            <p:ph type="subTitle" idx="1"/>
          </p:nvPr>
        </p:nvSpPr>
        <p:spPr>
          <a:xfrm>
            <a:off x="152400" y="762000"/>
            <a:ext cx="8229600" cy="4538052"/>
          </a:xfrm>
        </p:spPr>
        <p:txBody>
          <a:bodyPr>
            <a:noAutofit/>
          </a:bodyPr>
          <a:lstStyle/>
          <a:p>
            <a:pPr marL="457200" indent="-457200" algn="l">
              <a:buFont typeface="Arial" panose="020B0604020202020204" pitchFamily="34" charset="0"/>
              <a:buChar char="•"/>
            </a:pPr>
            <a:r>
              <a:rPr lang="en-CA" sz="2400" dirty="0" smtClean="0">
                <a:solidFill>
                  <a:schemeClr val="tx1"/>
                </a:solidFill>
              </a:rPr>
              <a:t>Obtained </a:t>
            </a:r>
            <a:r>
              <a:rPr lang="en-CA" sz="2400" dirty="0">
                <a:solidFill>
                  <a:schemeClr val="tx1"/>
                </a:solidFill>
              </a:rPr>
              <a:t>from:</a:t>
            </a:r>
            <a:br>
              <a:rPr lang="en-CA" sz="2400" dirty="0">
                <a:solidFill>
                  <a:schemeClr val="tx1"/>
                </a:solidFill>
              </a:rPr>
            </a:br>
            <a:r>
              <a:rPr lang="en-CA" sz="2400" dirty="0">
                <a:solidFill>
                  <a:schemeClr val="tx1"/>
                </a:solidFill>
              </a:rPr>
              <a:t>http://www.microsoft.com/en-us/download/details.aspx?id=8279</a:t>
            </a:r>
            <a:endParaRPr lang="en-CA" sz="2400" dirty="0" smtClean="0">
              <a:solidFill>
                <a:schemeClr val="tx1"/>
              </a:solidFill>
            </a:endParaRPr>
          </a:p>
          <a:p>
            <a:pPr marL="457200" indent="-457200" algn="l">
              <a:buFont typeface="Arial" panose="020B0604020202020204" pitchFamily="34" charset="0"/>
              <a:buChar char="•"/>
            </a:pPr>
            <a:r>
              <a:rPr lang="en-CA" sz="2400" dirty="0" smtClean="0">
                <a:solidFill>
                  <a:schemeClr val="tx1"/>
                </a:solidFill>
              </a:rPr>
              <a:t>I had to remove Visual Studio 2010 redistributable using control panel in order to be able to install Windows 7 SDK.(Presumably because the version I had was more recent than the one it was trying to install)</a:t>
            </a:r>
          </a:p>
          <a:p>
            <a:pPr marL="457200" indent="-457200" algn="l">
              <a:buFont typeface="Arial" panose="020B0604020202020204" pitchFamily="34" charset="0"/>
              <a:buChar char="•"/>
            </a:pPr>
            <a:r>
              <a:rPr lang="en-CA" sz="2400" dirty="0" smtClean="0">
                <a:solidFill>
                  <a:schemeClr val="tx1"/>
                </a:solidFill>
              </a:rPr>
              <a:t>Alternatively, one should be able to "uncheck" the installation of the VS 2010 redistributable.</a:t>
            </a:r>
            <a:endParaRPr lang="en-CA" sz="2400" dirty="0">
              <a:solidFill>
                <a:schemeClr val="tx1"/>
              </a:solidFill>
            </a:endParaRPr>
          </a:p>
        </p:txBody>
      </p:sp>
      <p:pic>
        <p:nvPicPr>
          <p:cNvPr id="4" name="Picture 3"/>
          <p:cNvPicPr>
            <a:picLocks noChangeAspect="1"/>
          </p:cNvPicPr>
          <p:nvPr/>
        </p:nvPicPr>
        <p:blipFill>
          <a:blip r:embed="rId2"/>
          <a:stretch>
            <a:fillRect/>
          </a:stretch>
        </p:blipFill>
        <p:spPr>
          <a:xfrm>
            <a:off x="3657600" y="4343400"/>
            <a:ext cx="4952428" cy="2393674"/>
          </a:xfrm>
          <a:prstGeom prst="rect">
            <a:avLst/>
          </a:prstGeom>
        </p:spPr>
      </p:pic>
    </p:spTree>
    <p:extLst>
      <p:ext uri="{BB962C8B-B14F-4D97-AF65-F5344CB8AC3E}">
        <p14:creationId xmlns:p14="http://schemas.microsoft.com/office/powerpoint/2010/main" val="3241158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1470025"/>
          </a:xfrm>
        </p:spPr>
        <p:txBody>
          <a:bodyPr>
            <a:normAutofit fontScale="90000"/>
          </a:bodyPr>
          <a:lstStyle/>
          <a:p>
            <a:pPr algn="l"/>
            <a:r>
              <a:rPr lang="en-CA" dirty="0" smtClean="0"/>
              <a:t>Installing </a:t>
            </a:r>
            <a:br>
              <a:rPr lang="en-CA" dirty="0" smtClean="0"/>
            </a:br>
            <a:r>
              <a:rPr lang="en-CA" dirty="0" smtClean="0"/>
              <a:t>Python 2.7.X on Windows 8.1</a:t>
            </a:r>
            <a:br>
              <a:rPr lang="en-CA" dirty="0" smtClean="0"/>
            </a:br>
            <a:r>
              <a:rPr lang="en-CA" dirty="0" smtClean="0"/>
              <a:t>Windows 7 SDK on Windows 8.1</a:t>
            </a:r>
            <a:endParaRPr lang="en-CA" dirty="0"/>
          </a:p>
        </p:txBody>
      </p:sp>
      <p:sp>
        <p:nvSpPr>
          <p:cNvPr id="3" name="Subtitle 2"/>
          <p:cNvSpPr>
            <a:spLocks noGrp="1"/>
          </p:cNvSpPr>
          <p:nvPr>
            <p:ph type="subTitle" idx="1"/>
          </p:nvPr>
        </p:nvSpPr>
        <p:spPr>
          <a:xfrm>
            <a:off x="1143000" y="2743200"/>
            <a:ext cx="6705600" cy="719748"/>
          </a:xfrm>
        </p:spPr>
        <p:txBody>
          <a:bodyPr>
            <a:noAutofit/>
          </a:bodyPr>
          <a:lstStyle/>
          <a:p>
            <a:pPr algn="l"/>
            <a:endParaRPr lang="en-CA" sz="1600" dirty="0" smtClean="0">
              <a:solidFill>
                <a:schemeClr val="tx1"/>
              </a:solidFill>
            </a:endParaRPr>
          </a:p>
          <a:p>
            <a:pPr algn="l"/>
            <a:endParaRPr lang="en-CA" sz="1600" dirty="0">
              <a:solidFill>
                <a:schemeClr val="tx1"/>
              </a:solidFill>
            </a:endParaRPr>
          </a:p>
        </p:txBody>
      </p:sp>
      <p:sp>
        <p:nvSpPr>
          <p:cNvPr id="5" name="TextBox 4"/>
          <p:cNvSpPr txBox="1"/>
          <p:nvPr/>
        </p:nvSpPr>
        <p:spPr>
          <a:xfrm>
            <a:off x="533400" y="3733800"/>
            <a:ext cx="5149358" cy="400110"/>
          </a:xfrm>
          <a:prstGeom prst="rect">
            <a:avLst/>
          </a:prstGeom>
          <a:noFill/>
        </p:spPr>
        <p:txBody>
          <a:bodyPr wrap="none" rtlCol="0">
            <a:spAutoFit/>
          </a:bodyPr>
          <a:lstStyle/>
          <a:p>
            <a:r>
              <a:rPr lang="en-CA" sz="2000" b="1" dirty="0" smtClean="0"/>
              <a:t>Note Python 3.x is not considered compatible</a:t>
            </a:r>
            <a:endParaRPr lang="en-CA" sz="2000" b="1" dirty="0" smtClean="0"/>
          </a:p>
        </p:txBody>
      </p:sp>
    </p:spTree>
    <p:extLst>
      <p:ext uri="{BB962C8B-B14F-4D97-AF65-F5344CB8AC3E}">
        <p14:creationId xmlns:p14="http://schemas.microsoft.com/office/powerpoint/2010/main" val="57682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40952"/>
            <a:ext cx="8796484" cy="1470025"/>
          </a:xfrm>
        </p:spPr>
        <p:txBody>
          <a:bodyPr>
            <a:normAutofit/>
          </a:bodyPr>
          <a:lstStyle/>
          <a:p>
            <a:r>
              <a:rPr lang="en-CA" dirty="0" smtClean="0"/>
              <a:t>Install Python 2.7.X on Windows 8.1</a:t>
            </a:r>
            <a:endParaRPr lang="en-CA" dirty="0"/>
          </a:p>
        </p:txBody>
      </p:sp>
      <p:sp>
        <p:nvSpPr>
          <p:cNvPr id="3" name="Subtitle 2"/>
          <p:cNvSpPr>
            <a:spLocks noGrp="1"/>
          </p:cNvSpPr>
          <p:nvPr>
            <p:ph type="subTitle" idx="1"/>
          </p:nvPr>
        </p:nvSpPr>
        <p:spPr>
          <a:xfrm>
            <a:off x="1143000" y="1710348"/>
            <a:ext cx="6705600" cy="1752600"/>
          </a:xfrm>
        </p:spPr>
        <p:txBody>
          <a:bodyPr>
            <a:noAutofit/>
          </a:bodyPr>
          <a:lstStyle/>
          <a:p>
            <a:pPr algn="l"/>
            <a:endParaRPr lang="en-CA" sz="1600" dirty="0" smtClean="0">
              <a:solidFill>
                <a:schemeClr val="tx1"/>
              </a:solidFill>
            </a:endParaRPr>
          </a:p>
          <a:p>
            <a:pPr algn="l"/>
            <a:r>
              <a:rPr lang="en-CA" sz="1600" dirty="0" smtClean="0">
                <a:solidFill>
                  <a:schemeClr val="tx1"/>
                </a:solidFill>
              </a:rPr>
              <a:t>Screen captures of installing Python and setting PATH variable.</a:t>
            </a:r>
          </a:p>
          <a:p>
            <a:pPr algn="l"/>
            <a:endParaRPr lang="en-CA" sz="1600" dirty="0">
              <a:solidFill>
                <a:schemeClr val="tx1"/>
              </a:solidFill>
            </a:endParaRPr>
          </a:p>
        </p:txBody>
      </p:sp>
      <p:pic>
        <p:nvPicPr>
          <p:cNvPr id="6" name="Picture 5"/>
          <p:cNvPicPr>
            <a:picLocks noChangeAspect="1"/>
          </p:cNvPicPr>
          <p:nvPr/>
        </p:nvPicPr>
        <p:blipFill>
          <a:blip r:embed="rId2"/>
          <a:stretch>
            <a:fillRect/>
          </a:stretch>
        </p:blipFill>
        <p:spPr>
          <a:xfrm>
            <a:off x="669414" y="1610977"/>
            <a:ext cx="7652771" cy="5029424"/>
          </a:xfrm>
          <a:prstGeom prst="rect">
            <a:avLst/>
          </a:prstGeom>
        </p:spPr>
      </p:pic>
    </p:spTree>
    <p:extLst>
      <p:ext uri="{BB962C8B-B14F-4D97-AF65-F5344CB8AC3E}">
        <p14:creationId xmlns:p14="http://schemas.microsoft.com/office/powerpoint/2010/main" val="474621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2662</TotalTime>
  <Words>462</Words>
  <Application>Microsoft Office PowerPoint</Application>
  <PresentationFormat>On-screen Show (4:3)</PresentationFormat>
  <Paragraphs>55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Courier New</vt:lpstr>
      <vt:lpstr>Office Theme</vt:lpstr>
      <vt:lpstr>Installing resources for native-compiled npm modules (e.g. npm mongodb module)</vt:lpstr>
      <vt:lpstr>Components needed</vt:lpstr>
      <vt:lpstr>Components needed npm node-gyp modules at: https://www.npmjs.com/package/node-gyp </vt:lpstr>
      <vt:lpstr>For linux, and Mac (not used here as we are doing Windows 8.1 example)</vt:lpstr>
      <vt:lpstr>Installing Microsoft Visual Studio 2013.</vt:lpstr>
      <vt:lpstr>Installing Windows 7 SDK on Windows 8.1 machine</vt:lpstr>
      <vt:lpstr>Installing Windows 7 SDK on Windows 8.1</vt:lpstr>
      <vt:lpstr>Installing  Python 2.7.X on Windows 8.1 Windows 7 SDK on Windows 8.1</vt:lpstr>
      <vt:lpstr>Install Python 2.7.X on Windows 8.1</vt:lpstr>
      <vt:lpstr>Installing Python2.7.x on Windows 8.1</vt:lpstr>
      <vt:lpstr>Components needed npm node-gyp modules at: https://www.npmjs.com/package/node-gyp </vt:lpstr>
      <vt:lpstr>Set paths for Python </vt:lpstr>
      <vt:lpstr>Set paths for Python</vt:lpstr>
      <vt:lpstr>Installing npm node-gyp module This is the utility that builds (compiles) native npm modules by invoking the necessary installed compilers.   (Make sure to install node-gyp with –g option)  npm install –g node-gyp</vt:lpstr>
      <vt:lpstr>npm install –g node-gyp</vt:lpstr>
      <vt:lpstr>Finally ready to install the npm mongodb driver  npm install mongodb</vt:lpstr>
      <vt:lpstr>If any of you have corrections or other suggestions for setting up a native compile environment for (Windows, Unix, Mac) please email me your procedures or corrections and I can post them for others to benefit from.  ldnel@scs.carleton.ca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 and Workflow Notes</dc:title>
  <dc:creator>ldnel_000</dc:creator>
  <cp:lastModifiedBy>Louis Nel</cp:lastModifiedBy>
  <cp:revision>39</cp:revision>
  <dcterms:created xsi:type="dcterms:W3CDTF">2006-08-16T00:00:00Z</dcterms:created>
  <dcterms:modified xsi:type="dcterms:W3CDTF">2015-11-15T15:10:37Z</dcterms:modified>
</cp:coreProperties>
</file>