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f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11" r:id="rId2"/>
    <p:sldId id="280" r:id="rId3"/>
    <p:sldId id="286" r:id="rId4"/>
    <p:sldId id="309" r:id="rId5"/>
    <p:sldId id="287" r:id="rId6"/>
    <p:sldId id="31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16" y="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20E50-BDE2-4906-A042-DFBA8546A24A}" type="datetimeFigureOut">
              <a:rPr lang="en-US" smtClean="0"/>
              <a:t>2/28/17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3F791-273D-478F-B87C-237461E97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02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Vectors of diseases, whether plant or animal diseases, often show preference or</a:t>
            </a:r>
            <a:r>
              <a:rPr lang="en-US" baseline="0" dirty="0" smtClean="0"/>
              <a:t> discrimination between hosts of the same species depending on infection status.  In many cases, vectors preferentially select symptomatic or diseased hosts.  Examples include mosquitoes, </a:t>
            </a:r>
            <a:r>
              <a:rPr lang="en-US" baseline="0" dirty="0" err="1" smtClean="0"/>
              <a:t>tse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tse</a:t>
            </a:r>
            <a:r>
              <a:rPr lang="en-US" baseline="0" dirty="0" smtClean="0"/>
              <a:t> flies, and many aphid and </a:t>
            </a:r>
            <a:r>
              <a:rPr lang="en-US" baseline="0" dirty="0" err="1" smtClean="0"/>
              <a:t>psyllid</a:t>
            </a:r>
            <a:r>
              <a:rPr lang="en-US" baseline="0" dirty="0" smtClean="0"/>
              <a:t> species.  This is often thought to be a result of adaptation by the pathogen to enhance its own spread.  On the other hand, other vectors have shown preferences for asymptomatic or healthy hosts.  The glassy-winged sharpshooter, shown here, is one such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20DE8-BE8D-4E82-ADA8-A99AEBBF38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93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35D7-432C-4889-8064-481DED195287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B10-9FA0-40F0-8129-559449E9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79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35D7-432C-4889-8064-481DED195287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B10-9FA0-40F0-8129-559449E9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7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35D7-432C-4889-8064-481DED195287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B10-9FA0-40F0-8129-559449E9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6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35D7-432C-4889-8064-481DED195287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B10-9FA0-40F0-8129-559449E9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7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35D7-432C-4889-8064-481DED195287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B10-9FA0-40F0-8129-559449E9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7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35D7-432C-4889-8064-481DED195287}" type="datetimeFigureOut">
              <a:rPr lang="en-US" smtClean="0"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B10-9FA0-40F0-8129-559449E9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3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35D7-432C-4889-8064-481DED195287}" type="datetimeFigureOut">
              <a:rPr lang="en-US" smtClean="0"/>
              <a:t>2/28/17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B10-9FA0-40F0-8129-559449E9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1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35D7-432C-4889-8064-481DED195287}" type="datetimeFigureOut">
              <a:rPr lang="en-US" smtClean="0"/>
              <a:t>2/28/17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B10-9FA0-40F0-8129-559449E9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9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35D7-432C-4889-8064-481DED195287}" type="datetimeFigureOut">
              <a:rPr lang="en-US" smtClean="0"/>
              <a:t>2/28/17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B10-9FA0-40F0-8129-559449E9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5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35D7-432C-4889-8064-481DED195287}" type="datetimeFigureOut">
              <a:rPr lang="en-US" smtClean="0"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B10-9FA0-40F0-8129-559449E9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2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35D7-432C-4889-8064-481DED195287}" type="datetimeFigureOut">
              <a:rPr lang="en-US" smtClean="0"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B10-9FA0-40F0-8129-559449E9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2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E35D7-432C-4889-8064-481DED195287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0B10-9FA0-40F0-8129-559449E9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8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-76200"/>
            <a:ext cx="10972800" cy="11430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rgbClr val="388D5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Pierce’s Disease of grapevines</a:t>
            </a:r>
            <a:endParaRPr lang="en-US" sz="3600" dirty="0">
              <a:solidFill>
                <a:srgbClr val="388D58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977" y="1064383"/>
            <a:ext cx="8075656" cy="4963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Caused 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by bacterial pathogen </a:t>
            </a:r>
            <a:r>
              <a:rPr lang="en-US" sz="2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Xylella</a:t>
            </a:r>
            <a:r>
              <a:rPr lang="en-US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fastidiosa</a:t>
            </a:r>
            <a:endParaRPr lang="en-US" sz="2800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n-US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Spread by insect vectors, including blue-green sharpshooter (BGSS)</a:t>
            </a:r>
          </a:p>
          <a:p>
            <a:pPr marL="0" indent="0">
              <a:buNone/>
            </a:pP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Transgenic plants have been developed by another lab to be resistant </a:t>
            </a:r>
            <a:r>
              <a:rPr lang="en-US" sz="2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Xylella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Plants produce a protein called Diffusible Signaling Factor (DSF).</a:t>
            </a:r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58072" y="6393396"/>
            <a:ext cx="3058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Verdana" pitchFamily="34" charset="0"/>
                <a:ea typeface="Verdana" pitchFamily="34" charset="0"/>
                <a:cs typeface="Verdana" pitchFamily="34" charset="0"/>
              </a:rPr>
              <a:t>Blue-green sharpshooter</a:t>
            </a:r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215236" y="3576181"/>
            <a:ext cx="2449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Verdana" pitchFamily="34" charset="0"/>
                <a:ea typeface="Verdana" pitchFamily="34" charset="0"/>
                <a:cs typeface="Verdana" pitchFamily="34" charset="0"/>
              </a:rPr>
              <a:t>Diseased grapevine</a:t>
            </a:r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4" descr="Pierces Disease Cain Vineyar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3" t="3870" r="30326" b="11357"/>
          <a:stretch/>
        </p:blipFill>
        <p:spPr>
          <a:xfrm>
            <a:off x="8958072" y="416300"/>
            <a:ext cx="2963332" cy="3159881"/>
          </a:xfrm>
          <a:prstGeom prst="rect">
            <a:avLst/>
          </a:prstGeom>
        </p:spPr>
      </p:pic>
      <p:pic>
        <p:nvPicPr>
          <p:cNvPr id="7" name="Picture 6" descr="IMG_8558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15" t="24515" r="26602" b="34392"/>
          <a:stretch/>
        </p:blipFill>
        <p:spPr>
          <a:xfrm>
            <a:off x="8851420" y="4068681"/>
            <a:ext cx="3176636" cy="224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4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849" y="253916"/>
            <a:ext cx="11141218" cy="1422484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does DSF production affect vector </a:t>
            </a: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transmission of </a:t>
            </a:r>
            <a:r>
              <a:rPr lang="en-US" sz="40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Xylella</a:t>
            </a: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en-US" sz="40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205332" y="3320721"/>
            <a:ext cx="2137329" cy="2617066"/>
            <a:chOff x="646208" y="914402"/>
            <a:chExt cx="1177831" cy="1958504"/>
          </a:xfrm>
        </p:grpSpPr>
        <p:grpSp>
          <p:nvGrpSpPr>
            <p:cNvPr id="27" name="Group 5"/>
            <p:cNvGrpSpPr>
              <a:grpSpLocks/>
            </p:cNvGrpSpPr>
            <p:nvPr/>
          </p:nvGrpSpPr>
          <p:grpSpPr bwMode="auto">
            <a:xfrm>
              <a:off x="688977" y="914402"/>
              <a:ext cx="1135062" cy="1541462"/>
              <a:chOff x="1866" y="1908"/>
              <a:chExt cx="1486" cy="1732"/>
            </a:xfrm>
          </p:grpSpPr>
          <p:sp>
            <p:nvSpPr>
              <p:cNvPr id="29" name="Line 6"/>
              <p:cNvSpPr>
                <a:spLocks noChangeShapeType="1"/>
              </p:cNvSpPr>
              <p:nvPr/>
            </p:nvSpPr>
            <p:spPr bwMode="auto">
              <a:xfrm flipV="1">
                <a:off x="2453" y="2134"/>
                <a:ext cx="0" cy="1506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7"/>
              <p:cNvSpPr>
                <a:spLocks noChangeShapeType="1"/>
              </p:cNvSpPr>
              <p:nvPr/>
            </p:nvSpPr>
            <p:spPr bwMode="auto">
              <a:xfrm flipH="1" flipV="1">
                <a:off x="2212" y="2699"/>
                <a:ext cx="241" cy="150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8"/>
              <p:cNvSpPr>
                <a:spLocks noChangeShapeType="1"/>
              </p:cNvSpPr>
              <p:nvPr/>
            </p:nvSpPr>
            <p:spPr bwMode="auto">
              <a:xfrm flipH="1">
                <a:off x="2453" y="2217"/>
                <a:ext cx="552" cy="143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9"/>
              <p:cNvSpPr>
                <a:spLocks noChangeShapeType="1"/>
              </p:cNvSpPr>
              <p:nvPr/>
            </p:nvSpPr>
            <p:spPr bwMode="auto">
              <a:xfrm flipH="1" flipV="1">
                <a:off x="2212" y="2021"/>
                <a:ext cx="241" cy="151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10"/>
              <p:cNvSpPr>
                <a:spLocks noChangeShapeType="1"/>
              </p:cNvSpPr>
              <p:nvPr/>
            </p:nvSpPr>
            <p:spPr bwMode="auto">
              <a:xfrm flipH="1">
                <a:off x="2453" y="3000"/>
                <a:ext cx="381" cy="113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Oval 11"/>
              <p:cNvSpPr>
                <a:spLocks noChangeArrowheads="1"/>
              </p:cNvSpPr>
              <p:nvPr/>
            </p:nvSpPr>
            <p:spPr bwMode="auto">
              <a:xfrm>
                <a:off x="2834" y="2925"/>
                <a:ext cx="345" cy="188"/>
              </a:xfrm>
              <a:prstGeom prst="ellips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BBE0E3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5" name="Oval 12"/>
              <p:cNvSpPr>
                <a:spLocks noChangeArrowheads="1"/>
              </p:cNvSpPr>
              <p:nvPr/>
            </p:nvSpPr>
            <p:spPr bwMode="auto">
              <a:xfrm>
                <a:off x="1866" y="1908"/>
                <a:ext cx="346" cy="188"/>
              </a:xfrm>
              <a:prstGeom prst="ellips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BBE0E3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6" name="Oval 13"/>
              <p:cNvSpPr>
                <a:spLocks noChangeArrowheads="1"/>
              </p:cNvSpPr>
              <p:nvPr/>
            </p:nvSpPr>
            <p:spPr bwMode="auto">
              <a:xfrm>
                <a:off x="3006" y="2134"/>
                <a:ext cx="346" cy="188"/>
              </a:xfrm>
              <a:prstGeom prst="ellips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BBE0E3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7" name="Oval 14"/>
              <p:cNvSpPr>
                <a:spLocks noChangeArrowheads="1"/>
              </p:cNvSpPr>
              <p:nvPr/>
            </p:nvSpPr>
            <p:spPr bwMode="auto">
              <a:xfrm>
                <a:off x="1866" y="2623"/>
                <a:ext cx="346" cy="189"/>
              </a:xfrm>
              <a:prstGeom prst="ellips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BBE0E3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sp>
          <p:nvSpPr>
            <p:cNvPr id="28" name="Rectangle 43"/>
            <p:cNvSpPr>
              <a:spLocks noChangeArrowheads="1"/>
            </p:cNvSpPr>
            <p:nvPr/>
          </p:nvSpPr>
          <p:spPr bwMode="auto">
            <a:xfrm>
              <a:off x="646208" y="2431419"/>
              <a:ext cx="982282" cy="441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DSF or WT</a:t>
              </a:r>
              <a:endPara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440" y="3079307"/>
            <a:ext cx="2192128" cy="8740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01735" y="4024611"/>
            <a:ext cx="1051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BGSS</a:t>
            </a:r>
          </a:p>
        </p:txBody>
      </p:sp>
      <p:cxnSp>
        <p:nvCxnSpPr>
          <p:cNvPr id="38" name="Straight Arrow Connector 37"/>
          <p:cNvCxnSpPr>
            <a:stCxn id="36" idx="7"/>
            <a:endCxn id="5" idx="1"/>
          </p:cNvCxnSpPr>
          <p:nvPr/>
        </p:nvCxnSpPr>
        <p:spPr>
          <a:xfrm flipV="1">
            <a:off x="4272427" y="3516323"/>
            <a:ext cx="1846013" cy="1059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440" y="4502216"/>
            <a:ext cx="2192128" cy="874032"/>
          </a:xfrm>
          <a:prstGeom prst="rect">
            <a:avLst/>
          </a:prstGeom>
        </p:spPr>
      </p:pic>
      <p:cxnSp>
        <p:nvCxnSpPr>
          <p:cNvPr id="40" name="Straight Arrow Connector 39"/>
          <p:cNvCxnSpPr>
            <a:stCxn id="34" idx="5"/>
            <a:endCxn id="39" idx="1"/>
          </p:cNvCxnSpPr>
          <p:nvPr/>
        </p:nvCxnSpPr>
        <p:spPr>
          <a:xfrm>
            <a:off x="4032838" y="4721031"/>
            <a:ext cx="2085602" cy="2182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83712" y="1387381"/>
            <a:ext cx="1996562" cy="2421502"/>
            <a:chOff x="646208" y="914402"/>
            <a:chExt cx="1177831" cy="1958504"/>
          </a:xfrm>
        </p:grpSpPr>
        <p:grpSp>
          <p:nvGrpSpPr>
            <p:cNvPr id="42" name="Group 5"/>
            <p:cNvGrpSpPr>
              <a:grpSpLocks/>
            </p:cNvGrpSpPr>
            <p:nvPr/>
          </p:nvGrpSpPr>
          <p:grpSpPr bwMode="auto">
            <a:xfrm>
              <a:off x="688977" y="914402"/>
              <a:ext cx="1135062" cy="1541462"/>
              <a:chOff x="1866" y="1908"/>
              <a:chExt cx="1486" cy="1732"/>
            </a:xfrm>
          </p:grpSpPr>
          <p:sp>
            <p:nvSpPr>
              <p:cNvPr id="44" name="Line 6"/>
              <p:cNvSpPr>
                <a:spLocks noChangeShapeType="1"/>
              </p:cNvSpPr>
              <p:nvPr/>
            </p:nvSpPr>
            <p:spPr bwMode="auto">
              <a:xfrm flipV="1">
                <a:off x="2453" y="2134"/>
                <a:ext cx="0" cy="1506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7"/>
              <p:cNvSpPr>
                <a:spLocks noChangeShapeType="1"/>
              </p:cNvSpPr>
              <p:nvPr/>
            </p:nvSpPr>
            <p:spPr bwMode="auto">
              <a:xfrm flipH="1" flipV="1">
                <a:off x="2212" y="2699"/>
                <a:ext cx="241" cy="150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8"/>
              <p:cNvSpPr>
                <a:spLocks noChangeShapeType="1"/>
              </p:cNvSpPr>
              <p:nvPr/>
            </p:nvSpPr>
            <p:spPr bwMode="auto">
              <a:xfrm flipH="1">
                <a:off x="2453" y="2217"/>
                <a:ext cx="552" cy="143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9"/>
              <p:cNvSpPr>
                <a:spLocks noChangeShapeType="1"/>
              </p:cNvSpPr>
              <p:nvPr/>
            </p:nvSpPr>
            <p:spPr bwMode="auto">
              <a:xfrm flipH="1" flipV="1">
                <a:off x="2212" y="2021"/>
                <a:ext cx="241" cy="151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10"/>
              <p:cNvSpPr>
                <a:spLocks noChangeShapeType="1"/>
              </p:cNvSpPr>
              <p:nvPr/>
            </p:nvSpPr>
            <p:spPr bwMode="auto">
              <a:xfrm flipH="1">
                <a:off x="2453" y="3000"/>
                <a:ext cx="381" cy="113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Oval 11"/>
              <p:cNvSpPr>
                <a:spLocks noChangeArrowheads="1"/>
              </p:cNvSpPr>
              <p:nvPr/>
            </p:nvSpPr>
            <p:spPr bwMode="auto">
              <a:xfrm>
                <a:off x="2834" y="2925"/>
                <a:ext cx="345" cy="188"/>
              </a:xfrm>
              <a:prstGeom prst="ellips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BBE0E3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0" name="Oval 12"/>
              <p:cNvSpPr>
                <a:spLocks noChangeArrowheads="1"/>
              </p:cNvSpPr>
              <p:nvPr/>
            </p:nvSpPr>
            <p:spPr bwMode="auto">
              <a:xfrm>
                <a:off x="1866" y="1908"/>
                <a:ext cx="346" cy="188"/>
              </a:xfrm>
              <a:prstGeom prst="ellips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BBE0E3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1" name="Oval 13"/>
              <p:cNvSpPr>
                <a:spLocks noChangeArrowheads="1"/>
              </p:cNvSpPr>
              <p:nvPr/>
            </p:nvSpPr>
            <p:spPr bwMode="auto">
              <a:xfrm>
                <a:off x="3006" y="2134"/>
                <a:ext cx="346" cy="188"/>
              </a:xfrm>
              <a:prstGeom prst="ellips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BBE0E3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2" name="Oval 14"/>
              <p:cNvSpPr>
                <a:spLocks noChangeArrowheads="1"/>
              </p:cNvSpPr>
              <p:nvPr/>
            </p:nvSpPr>
            <p:spPr bwMode="auto">
              <a:xfrm>
                <a:off x="1866" y="2623"/>
                <a:ext cx="346" cy="189"/>
              </a:xfrm>
              <a:prstGeom prst="ellips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BBE0E3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646208" y="2431419"/>
              <a:ext cx="982282" cy="441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Test plant</a:t>
              </a:r>
              <a:endPara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9711214" y="4289234"/>
            <a:ext cx="1996562" cy="2421502"/>
            <a:chOff x="646208" y="914402"/>
            <a:chExt cx="1177831" cy="1958504"/>
          </a:xfrm>
        </p:grpSpPr>
        <p:grpSp>
          <p:nvGrpSpPr>
            <p:cNvPr id="54" name="Group 5"/>
            <p:cNvGrpSpPr>
              <a:grpSpLocks/>
            </p:cNvGrpSpPr>
            <p:nvPr/>
          </p:nvGrpSpPr>
          <p:grpSpPr bwMode="auto">
            <a:xfrm>
              <a:off x="688977" y="914402"/>
              <a:ext cx="1135062" cy="1541462"/>
              <a:chOff x="1866" y="1908"/>
              <a:chExt cx="1486" cy="1732"/>
            </a:xfrm>
          </p:grpSpPr>
          <p:sp>
            <p:nvSpPr>
              <p:cNvPr id="56" name="Line 6"/>
              <p:cNvSpPr>
                <a:spLocks noChangeShapeType="1"/>
              </p:cNvSpPr>
              <p:nvPr/>
            </p:nvSpPr>
            <p:spPr bwMode="auto">
              <a:xfrm flipV="1">
                <a:off x="2453" y="2134"/>
                <a:ext cx="0" cy="1506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7"/>
              <p:cNvSpPr>
                <a:spLocks noChangeShapeType="1"/>
              </p:cNvSpPr>
              <p:nvPr/>
            </p:nvSpPr>
            <p:spPr bwMode="auto">
              <a:xfrm flipH="1" flipV="1">
                <a:off x="2212" y="2699"/>
                <a:ext cx="241" cy="150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8"/>
              <p:cNvSpPr>
                <a:spLocks noChangeShapeType="1"/>
              </p:cNvSpPr>
              <p:nvPr/>
            </p:nvSpPr>
            <p:spPr bwMode="auto">
              <a:xfrm flipH="1">
                <a:off x="2453" y="2217"/>
                <a:ext cx="552" cy="143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9"/>
              <p:cNvSpPr>
                <a:spLocks noChangeShapeType="1"/>
              </p:cNvSpPr>
              <p:nvPr/>
            </p:nvSpPr>
            <p:spPr bwMode="auto">
              <a:xfrm flipH="1" flipV="1">
                <a:off x="2212" y="2021"/>
                <a:ext cx="241" cy="151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10"/>
              <p:cNvSpPr>
                <a:spLocks noChangeShapeType="1"/>
              </p:cNvSpPr>
              <p:nvPr/>
            </p:nvSpPr>
            <p:spPr bwMode="auto">
              <a:xfrm flipH="1">
                <a:off x="2453" y="3000"/>
                <a:ext cx="381" cy="113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Oval 11"/>
              <p:cNvSpPr>
                <a:spLocks noChangeArrowheads="1"/>
              </p:cNvSpPr>
              <p:nvPr/>
            </p:nvSpPr>
            <p:spPr bwMode="auto">
              <a:xfrm>
                <a:off x="2834" y="2925"/>
                <a:ext cx="345" cy="188"/>
              </a:xfrm>
              <a:prstGeom prst="ellips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BBE0E3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62" name="Oval 12"/>
              <p:cNvSpPr>
                <a:spLocks noChangeArrowheads="1"/>
              </p:cNvSpPr>
              <p:nvPr/>
            </p:nvSpPr>
            <p:spPr bwMode="auto">
              <a:xfrm>
                <a:off x="1866" y="1908"/>
                <a:ext cx="346" cy="188"/>
              </a:xfrm>
              <a:prstGeom prst="ellips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BBE0E3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63" name="Oval 13"/>
              <p:cNvSpPr>
                <a:spLocks noChangeArrowheads="1"/>
              </p:cNvSpPr>
              <p:nvPr/>
            </p:nvSpPr>
            <p:spPr bwMode="auto">
              <a:xfrm>
                <a:off x="3006" y="2134"/>
                <a:ext cx="346" cy="188"/>
              </a:xfrm>
              <a:prstGeom prst="ellips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BBE0E3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64" name="Oval 14"/>
              <p:cNvSpPr>
                <a:spLocks noChangeArrowheads="1"/>
              </p:cNvSpPr>
              <p:nvPr/>
            </p:nvSpPr>
            <p:spPr bwMode="auto">
              <a:xfrm>
                <a:off x="1866" y="2623"/>
                <a:ext cx="346" cy="189"/>
              </a:xfrm>
              <a:prstGeom prst="ellips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BBE0E3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sp>
          <p:nvSpPr>
            <p:cNvPr id="55" name="Rectangle 43"/>
            <p:cNvSpPr>
              <a:spLocks noChangeArrowheads="1"/>
            </p:cNvSpPr>
            <p:nvPr/>
          </p:nvSpPr>
          <p:spPr bwMode="auto">
            <a:xfrm>
              <a:off x="646208" y="2431419"/>
              <a:ext cx="982282" cy="441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Test plant</a:t>
              </a:r>
              <a:endPara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65" name="Straight Arrow Connector 64"/>
          <p:cNvCxnSpPr>
            <a:stCxn id="5" idx="3"/>
          </p:cNvCxnSpPr>
          <p:nvPr/>
        </p:nvCxnSpPr>
        <p:spPr>
          <a:xfrm flipV="1">
            <a:off x="8310568" y="2422846"/>
            <a:ext cx="1471849" cy="10934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9" idx="3"/>
          </p:cNvCxnSpPr>
          <p:nvPr/>
        </p:nvCxnSpPr>
        <p:spPr>
          <a:xfrm>
            <a:off x="8310568" y="4939232"/>
            <a:ext cx="1425308" cy="2182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779104" y="4786609"/>
            <a:ext cx="1247318" cy="274438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7568" y="4326517"/>
            <a:ext cx="18678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Needle 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noculation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 </a:t>
            </a:r>
            <a:r>
              <a:rPr lang="en-US" sz="2400" i="1" dirty="0" err="1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Xylella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89356" y="6059354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Source plant</a:t>
            </a:r>
            <a:endParaRPr lang="en-US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44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994" y="120648"/>
            <a:ext cx="11141218" cy="853910"/>
          </a:xfrm>
        </p:spPr>
        <p:txBody>
          <a:bodyPr>
            <a:normAutofit/>
          </a:bodyPr>
          <a:lstStyle/>
          <a:p>
            <a:r>
              <a:rPr lang="en-US" sz="40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Analysis</a:t>
            </a:r>
            <a:endParaRPr lang="en-US" sz="40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1286" y="1201262"/>
            <a:ext cx="72143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factors explain variation in</a:t>
            </a:r>
            <a:r>
              <a:rPr lang="mr-IN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4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Xylella</a:t>
            </a:r>
            <a:r>
              <a:rPr lang="en-US" sz="2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populations in the source plant?</a:t>
            </a:r>
          </a:p>
          <a:p>
            <a:pPr marL="457200" indent="-457200">
              <a:buAutoNum type="arabicPeriod"/>
            </a:pPr>
            <a:r>
              <a:rPr lang="en-US" sz="24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Xylella</a:t>
            </a:r>
            <a:r>
              <a:rPr lang="en-US" sz="2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acquisition by insect vectors?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Transmission of </a:t>
            </a:r>
            <a:r>
              <a:rPr lang="en-US" sz="24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Xylella</a:t>
            </a:r>
            <a:r>
              <a:rPr lang="en-US" sz="2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test plant?</a:t>
            </a:r>
            <a:endParaRPr lang="en-US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994" y="3199036"/>
            <a:ext cx="53254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Response variables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Xylella</a:t>
            </a:r>
            <a:r>
              <a:rPr lang="en-US" sz="2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populations in source plant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Xylella</a:t>
            </a:r>
            <a:r>
              <a:rPr lang="en-US" sz="2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populations in vectors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Infection status (presence/absence of </a:t>
            </a:r>
            <a:r>
              <a:rPr lang="en-US" sz="24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Xylella</a:t>
            </a:r>
            <a:r>
              <a:rPr lang="en-US" sz="2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test plants</a:t>
            </a:r>
            <a:endParaRPr lang="en-US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08573" y="3202650"/>
            <a:ext cx="60834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Explanatory variables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Genotype of source plant (factor with 2 levels: DSF or WT)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Distance from point of inoculation on source plant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Interaction between genotype and distance</a:t>
            </a:r>
            <a:endParaRPr lang="en-US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46" y="6175813"/>
            <a:ext cx="11128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Random effect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source plant ID </a:t>
            </a:r>
            <a:r>
              <a:rPr lang="mr-I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 insects caged on each plant</a:t>
            </a:r>
          </a:p>
        </p:txBody>
      </p:sp>
    </p:spTree>
    <p:extLst>
      <p:ext uri="{BB962C8B-B14F-4D97-AF65-F5344CB8AC3E}">
        <p14:creationId xmlns:p14="http://schemas.microsoft.com/office/powerpoint/2010/main" val="282361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994" y="120648"/>
            <a:ext cx="11141218" cy="805784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Hierarchical model</a:t>
            </a:r>
            <a:endParaRPr lang="en-US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72994" y="1106906"/>
                <a:ext cx="8335487" cy="5631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𝑡𝑟𝑎𝑛𝑠𝑚𝑖𝑠𝑠𝑖𝑜𝑛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~ </m:t>
                      </m:r>
                      <m:r>
                        <a:rPr lang="en-US" sz="2000" b="0" i="1" smtClean="0">
                          <a:latin typeface="Cambria Math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𝐵𝑒𝑟𝑛𝑜𝑢𝑙𝑙𝑖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𝑡𝑟𝑎𝑛𝑠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endParaRPr lang="en-US" sz="2000" b="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𝑙𝑜𝑔𝑖𝑡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𝑡𝑟𝑎𝑛𝑠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𝑥𝑓𝑣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b="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endParaRPr lang="en-US" sz="2000" b="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𝑥𝑓𝑣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|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𝑥𝑓𝑣</m:t>
                          </m:r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~ </m:t>
                      </m:r>
                      <m:r>
                        <a:rPr lang="en-US" sz="2000" b="0" i="1" smtClean="0">
                          <a:latin typeface="Cambria Math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𝐵𝑖𝑛𝑜𝑚𝑖𝑎𝑙</m:t>
                      </m:r>
                      <m:r>
                        <a:rPr lang="en-US" sz="2000" b="0" i="1" smtClean="0">
                          <a:latin typeface="Cambria Math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𝑥𝑓𝑣</m:t>
                          </m:r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𝑥𝑓𝑣</m:t>
                          </m:r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</m:t>
                      </m:r>
                    </m:oMath>
                  </m:oMathPara>
                </a14:m>
                <a:endParaRPr lang="en-US" sz="2000" b="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endParaRPr lang="en-US" sz="2000" b="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𝑙𝑜𝑔𝑖𝑡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𝑥𝑓𝑣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𝑠𝑜𝑚𝑒</m:t>
                      </m:r>
                      <m:r>
                        <a:rPr lang="en-US" sz="2000" b="0" i="1" smtClean="0">
                          <a:latin typeface="Cambria Math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𝑐𝑜𝑣𝑎𝑟𝑖𝑎𝑡𝑒𝑠</m:t>
                      </m:r>
                      <m:r>
                        <a:rPr lang="en-US" sz="2000" b="0" i="1" smtClean="0">
                          <a:latin typeface="Cambria Math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?</m:t>
                      </m:r>
                    </m:oMath>
                  </m:oMathPara>
                </a14:m>
                <a:endParaRPr lang="en-US" sz="2000" b="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endParaRPr lang="en-US" sz="2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𝑥𝑓𝑣</m:t>
                          </m:r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~ </m:t>
                      </m:r>
                      <m:r>
                        <a:rPr lang="en-US" sz="2000" b="0" i="1" smtClean="0">
                          <a:latin typeface="Cambria Math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𝑃𝑜𝑖𝑠𝑠𝑜𝑛</m:t>
                      </m:r>
                      <m:r>
                        <a:rPr lang="en-US" sz="2000" b="0" i="1" smtClean="0">
                          <a:latin typeface="Cambria Math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𝑥𝑓𝑣</m:t>
                          </m:r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</m:t>
                      </m:r>
                    </m:oMath>
                  </m:oMathPara>
                </a14:m>
                <a:endParaRPr lang="en-US" sz="2000" b="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endParaRPr lang="en-US" sz="2000" b="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𝑥𝑓𝑣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𝑥𝑓𝑠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b="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endParaRPr lang="en-US" sz="2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𝑥𝑓𝑠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~ </m:t>
                      </m:r>
                      <m:r>
                        <a:rPr lang="en-US" sz="2000" b="0" i="1" smtClean="0">
                          <a:latin typeface="Cambria Math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𝑃𝑜𝑖𝑠𝑠𝑜𝑛</m:t>
                      </m:r>
                      <m:r>
                        <a:rPr lang="en-US" sz="2000" b="0" i="1" smtClean="0">
                          <a:latin typeface="Cambria Math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𝑥𝑓𝑠</m:t>
                          </m:r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</m:t>
                      </m:r>
                    </m:oMath>
                  </m:oMathPara>
                </a14:m>
                <a:endParaRPr lang="en-US" sz="2000" b="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endParaRPr lang="en-US" sz="2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𝑥𝑓𝑠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𝑔𝑒𝑛𝑜𝑡𝑦𝑝𝑒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𝑑𝑖𝑠𝑡𝑎𝑛𝑐𝑒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𝑔𝑒𝑛𝑜𝑡𝑦𝑝𝑒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𝑑𝑖𝑠𝑡𝑎𝑛𝑐𝑒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b="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endParaRPr lang="en-US" sz="2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~ </m:t>
                      </m:r>
                      <m:r>
                        <a:rPr lang="en-US" sz="2000" b="0" i="1" smtClean="0">
                          <a:latin typeface="Cambria Math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𝑁𝑜𝑟𝑚𝑎𝑙</m:t>
                      </m:r>
                      <m:r>
                        <a:rPr lang="en-US" sz="2000" b="0" i="1" smtClean="0">
                          <a:latin typeface="Cambria Math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,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</m:t>
                      </m:r>
                    </m:oMath>
                  </m:oMathPara>
                </a14:m>
                <a:endParaRPr lang="en-US" sz="2000" b="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94" y="1106906"/>
                <a:ext cx="8335487" cy="5631735"/>
              </a:xfrm>
              <a:prstGeom prst="rect">
                <a:avLst/>
              </a:prstGeom>
              <a:blipFill rotWithShape="0">
                <a:blip r:embed="rId2"/>
                <a:stretch>
                  <a:fillRect t="-7476" b="-7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724273" y="1009120"/>
            <a:ext cx="41869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Where</a:t>
            </a:r>
            <a:r>
              <a:rPr lang="mr-I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transmission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estimated infection status of test plant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sz="16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fv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estimated </a:t>
            </a:r>
            <a:r>
              <a:rPr lang="en-US" sz="16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Xylella</a:t>
            </a:r>
            <a:r>
              <a:rPr lang="en-US" sz="16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populations in vectors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sz="16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estimated </a:t>
            </a:r>
            <a:r>
              <a:rPr lang="en-US" sz="16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Xylella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populations in source plants 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z="1600" i="1" baseline="-25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xfv</a:t>
            </a:r>
            <a:r>
              <a:rPr lang="en-US" sz="16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detection probability for </a:t>
            </a:r>
            <a:r>
              <a:rPr lang="en-US" sz="16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Xylella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vectors</a:t>
            </a:r>
          </a:p>
          <a:p>
            <a:endParaRPr lang="en-US" sz="16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sz="1600" i="1" baseline="-25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xfv</a:t>
            </a:r>
            <a:r>
              <a:rPr lang="en-US" sz="16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true population of </a:t>
            </a:r>
            <a:r>
              <a:rPr lang="en-US" sz="16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Xylella</a:t>
            </a:r>
            <a:r>
              <a:rPr lang="en-US" sz="16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vectors</a:t>
            </a:r>
            <a:endParaRPr lang="en-US" sz="1600" i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53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959" y="0"/>
            <a:ext cx="6748041" cy="67480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37" y="343900"/>
            <a:ext cx="4793553" cy="883321"/>
          </a:xfrm>
        </p:spPr>
        <p:txBody>
          <a:bodyPr>
            <a:normAutofit/>
          </a:bodyPr>
          <a:lstStyle/>
          <a:p>
            <a:pPr algn="ctr"/>
            <a:r>
              <a:rPr lang="en-US" sz="40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Error in detection</a:t>
            </a:r>
            <a:endParaRPr lang="en-US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638" y="6053592"/>
            <a:ext cx="5318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(Results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from </a:t>
            </a:r>
            <a:r>
              <a:rPr lang="en-US" sz="2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logistic regression)</a:t>
            </a:r>
            <a:endParaRPr lang="en-US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23522" y="4253501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DSF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9753600" y="3402801"/>
            <a:ext cx="690520" cy="80138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0283821" y="4677139"/>
            <a:ext cx="275707" cy="56268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867797" y="1508589"/>
            <a:ext cx="596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WT</a:t>
            </a:r>
          </a:p>
        </p:txBody>
      </p:sp>
      <p:cxnSp>
        <p:nvCxnSpPr>
          <p:cNvPr id="18" name="Straight Arrow Connector 17"/>
          <p:cNvCxnSpPr>
            <a:stCxn id="17" idx="0"/>
          </p:cNvCxnSpPr>
          <p:nvPr/>
        </p:nvCxnSpPr>
        <p:spPr>
          <a:xfrm flipH="1" flipV="1">
            <a:off x="11085319" y="1047965"/>
            <a:ext cx="80634" cy="46062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0690735" y="1800032"/>
            <a:ext cx="283606" cy="27123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46419" y="1460903"/>
            <a:ext cx="1763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False negatives</a:t>
            </a:r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H="1" flipV="1">
            <a:off x="6546419" y="1047965"/>
            <a:ext cx="881652" cy="41293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9927" y="1467655"/>
            <a:ext cx="3951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Infection status of test plant</a:t>
            </a:r>
          </a:p>
          <a:p>
            <a:pPr algn="ct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s.</a:t>
            </a:r>
          </a:p>
          <a:p>
            <a:pPr algn="ctr"/>
            <a:r>
              <a:rPr lang="en-US" sz="20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Xylella</a:t>
            </a:r>
            <a:r>
              <a:rPr lang="en-US" sz="2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populations in vector</a:t>
            </a:r>
            <a:endParaRPr lang="en-US" sz="2000" i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46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37" y="343900"/>
            <a:ext cx="3833847" cy="883321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Other issues</a:t>
            </a:r>
            <a:endParaRPr lang="en-US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2209" y="1491718"/>
            <a:ext cx="9166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Imperfect detection in estimating </a:t>
            </a:r>
            <a:r>
              <a:rPr lang="en-US" sz="20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Xylella</a:t>
            </a:r>
            <a:r>
              <a:rPr lang="en-US" sz="2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populations in source plants</a:t>
            </a:r>
          </a:p>
          <a:p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 = 97 (treating each insect as a replicate)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Missing values for some replicates</a:t>
            </a: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can identify false negatives in infection of vectors and source plants, but how do I model detection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probabilty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0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000" dirty="0" smtClean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5172</TotalTime>
  <Words>564</Words>
  <Application>Microsoft Macintosh PowerPoint</Application>
  <PresentationFormat>Widescreen</PresentationFormat>
  <Paragraphs>77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Cambria Math</vt:lpstr>
      <vt:lpstr>Verdana</vt:lpstr>
      <vt:lpstr>Arial</vt:lpstr>
      <vt:lpstr>Office Theme</vt:lpstr>
      <vt:lpstr>Pierce’s Disease of grapevines</vt:lpstr>
      <vt:lpstr>How does DSF production affect vector transmission of Xylella?</vt:lpstr>
      <vt:lpstr>Analysis</vt:lpstr>
      <vt:lpstr>Hierarchical model</vt:lpstr>
      <vt:lpstr>Error in detection</vt:lpstr>
      <vt:lpstr>Other issues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Eco-epidemiological Models to Assess Xylella fastidiosa Spread in Grape Lines with Novel Defensive Traits</dc:title>
  <dc:creator>Adam Zeilinger</dc:creator>
  <cp:lastModifiedBy>Adam Zeilinger</cp:lastModifiedBy>
  <cp:revision>124</cp:revision>
  <dcterms:created xsi:type="dcterms:W3CDTF">2014-12-14T18:46:00Z</dcterms:created>
  <dcterms:modified xsi:type="dcterms:W3CDTF">2017-03-01T18:30:03Z</dcterms:modified>
</cp:coreProperties>
</file>