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32404050" cy="43205400"/>
  <p:notesSz cx="29819600" cy="42341800"/>
  <p:defaultTextStyle>
    <a:defPPr>
      <a:defRPr lang="pt-BR"/>
    </a:defPPr>
    <a:lvl1pPr algn="l" defTabSz="1760538" rtl="0" fontAlgn="base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879475" indent="-422275" algn="l" defTabSz="1760538" rtl="0" fontAlgn="base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760538" indent="-846138" algn="l" defTabSz="1760538" rtl="0" fontAlgn="base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2640013" indent="-1268413" algn="l" defTabSz="1760538" rtl="0" fontAlgn="base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3521075" indent="-1692275" algn="l" defTabSz="1760538" rtl="0" fontAlgn="base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3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3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3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3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750" autoAdjust="0"/>
    <p:restoredTop sz="93264" autoAdjust="0"/>
  </p:normalViewPr>
  <p:slideViewPr>
    <p:cSldViewPr>
      <p:cViewPr varScale="1">
        <p:scale>
          <a:sx n="10" d="100"/>
          <a:sy n="10" d="100"/>
        </p:scale>
        <p:origin x="2694" y="156"/>
      </p:cViewPr>
      <p:guideLst>
        <p:guide orient="horz" pos="13608"/>
        <p:guide pos="102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92FCB1D-85B2-4788-8084-FC75764084A3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12922250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2329" tIns="206164" rIns="412329" bIns="206164" numCol="1" anchor="t" anchorCtr="0" compatLnSpc="1">
            <a:prstTxWarp prst="textNoShape">
              <a:avLst/>
            </a:prstTxWarp>
          </a:bodyPr>
          <a:lstStyle>
            <a:lvl1pPr defTabSz="7939088">
              <a:defRPr sz="5400"/>
            </a:lvl1pPr>
          </a:lstStyle>
          <a:p>
            <a:endParaRPr lang="pt-BR" alt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33FE3A-6BDC-4CD3-9FAA-7545412F401B}"/>
              </a:ext>
            </a:extLst>
          </p:cNvPr>
          <p:cNvSpPr>
            <a:spLocks noGrp="1"/>
          </p:cNvSpPr>
          <p:nvPr>
            <p:ph type="dt" idx="1"/>
          </p:nvPr>
        </p:nvSpPr>
        <p:spPr bwMode="auto">
          <a:xfrm>
            <a:off x="16891000" y="0"/>
            <a:ext cx="12920663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2329" tIns="206164" rIns="412329" bIns="206164" numCol="1" anchor="t" anchorCtr="0" compatLnSpc="1">
            <a:prstTxWarp prst="textNoShape">
              <a:avLst/>
            </a:prstTxWarp>
          </a:bodyPr>
          <a:lstStyle>
            <a:lvl1pPr algn="r" defTabSz="7939088">
              <a:defRPr sz="5400"/>
            </a:lvl1pPr>
          </a:lstStyle>
          <a:p>
            <a:fld id="{8358FDAC-C51F-4418-9AFF-824C432FD5A0}" type="datetimeFigureOut">
              <a:rPr lang="pt-BR" altLang="pt-BR"/>
              <a:pPr/>
              <a:t>30/10/2019</a:t>
            </a:fld>
            <a:endParaRPr lang="pt-BR" alt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02B070B0-17A0-409D-91B7-3756FA7907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956675" y="3176588"/>
            <a:ext cx="11909425" cy="15878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BA2E65C0-FDD3-4C24-8977-02A898F34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2981325" y="20112038"/>
            <a:ext cx="23856950" cy="1905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2329" tIns="206164" rIns="412329" bIns="2061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AE3FBF-804A-4B82-9CE6-0146816A3E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xfrm>
            <a:off x="0" y="40217725"/>
            <a:ext cx="12922250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2329" tIns="206164" rIns="412329" bIns="206164" numCol="1" anchor="b" anchorCtr="0" compatLnSpc="1">
            <a:prstTxWarp prst="textNoShape">
              <a:avLst/>
            </a:prstTxWarp>
          </a:bodyPr>
          <a:lstStyle>
            <a:lvl1pPr defTabSz="7939088">
              <a:defRPr sz="5400"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25782F-4E7D-44A8-A53A-8FF014B205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16891000" y="40217725"/>
            <a:ext cx="12920663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2329" tIns="206164" rIns="412329" bIns="206164" numCol="1" anchor="b" anchorCtr="0" compatLnSpc="1">
            <a:prstTxWarp prst="textNoShape">
              <a:avLst/>
            </a:prstTxWarp>
          </a:bodyPr>
          <a:lstStyle>
            <a:lvl1pPr algn="r" defTabSz="7939088">
              <a:defRPr sz="5400"/>
            </a:lvl1pPr>
          </a:lstStyle>
          <a:p>
            <a:fld id="{11B9A0CE-111B-4935-B846-4A37C9BFE976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>
            <a:extLst>
              <a:ext uri="{FF2B5EF4-FFF2-40B4-BE49-F238E27FC236}">
                <a16:creationId xmlns:a16="http://schemas.microsoft.com/office/drawing/2014/main" id="{A6F7903F-78FA-4D91-9A68-7338403641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ço Reservado para Anotações 2">
            <a:extLst>
              <a:ext uri="{FF2B5EF4-FFF2-40B4-BE49-F238E27FC236}">
                <a16:creationId xmlns:a16="http://schemas.microsoft.com/office/drawing/2014/main" id="{BB866C41-77CF-4F7F-863B-9CC3D9D8C3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4100" name="Espaço Reservado para Número de Slide 3">
            <a:extLst>
              <a:ext uri="{FF2B5EF4-FFF2-40B4-BE49-F238E27FC236}">
                <a16:creationId xmlns:a16="http://schemas.microsoft.com/office/drawing/2014/main" id="{AAF59D14-9B11-473E-B6B0-98C4FD627B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93908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351213" indent="-1290638" defTabSz="793908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54613" indent="-1031875" defTabSz="793908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215188" indent="-1030288" defTabSz="793908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277350" indent="-1030288" defTabSz="7939088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9734550" indent="-1030288" defTabSz="793908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0191750" indent="-1030288" defTabSz="793908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0648950" indent="-1030288" defTabSz="793908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1106150" indent="-1030288" defTabSz="793908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B2461B-988D-4917-B565-0C502F21E53D}" type="slidenum">
              <a:rPr lang="pt-BR" altLang="pt-BR" sz="5400"/>
              <a:pPr eaLnBrk="1" hangingPunct="1"/>
              <a:t>1</a:t>
            </a:fld>
            <a:endParaRPr lang="pt-BR" altLang="pt-BR" sz="5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304" y="13421687"/>
            <a:ext cx="27543443" cy="9261157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608" y="24483061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80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60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41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2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402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282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163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043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F3A8E8-B5DA-4757-9DA3-33D2BD9F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701F2-146C-40C6-B7B2-9B76F3A63228}" type="datetimeFigureOut">
              <a:rPr lang="pt-BR"/>
              <a:pPr>
                <a:defRPr/>
              </a:pPr>
              <a:t>30/10/2019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A0E41A-87C1-4CA0-BEBC-3694A35C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BDE676-62CA-4A52-9FB2-E4173211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441AD-6D78-4119-B3F3-913969C3459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2570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753843-7DE1-4C4B-94A2-94E03EC0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E1380-993D-4B93-8E1E-04B584D90C9E}" type="datetimeFigureOut">
              <a:rPr lang="pt-BR"/>
              <a:pPr>
                <a:defRPr/>
              </a:pPr>
              <a:t>30/10/2019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D4D474-DA3F-408A-B437-4460514C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7D16AB-FEBE-4D0E-A962-EEFA7CA8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C91912-14DD-410D-BEB8-6D6BF44CA84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1997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492936" y="1730228"/>
            <a:ext cx="7290911" cy="36864608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20203" y="1730228"/>
            <a:ext cx="21332666" cy="36864608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105CAD-16A8-4036-9279-17D37A7F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BA4E2-A6A8-4BEC-84CF-19173D6D8FDC}" type="datetimeFigureOut">
              <a:rPr lang="pt-BR"/>
              <a:pPr>
                <a:defRPr/>
              </a:pPr>
              <a:t>30/10/2019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4E337F-F091-4D0C-A69C-7DCDD7EA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390ED0-41CF-40B9-BC6C-7378C82D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1121C-D4E5-4235-AF1A-52B1F9A922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5242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8D682F-A9CA-45B2-8E78-146116C0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ED334-767C-4DBE-83A2-5872A7154FE3}" type="datetimeFigureOut">
              <a:rPr lang="pt-BR"/>
              <a:pPr>
                <a:defRPr/>
              </a:pPr>
              <a:t>30/10/2019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11E327-2438-4FF0-BA56-383FA971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0FEBB9-CB4F-4A19-BA06-88636ACA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85191-D662-43AF-AAFA-5ABC0B3CEBA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7084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698" y="27763473"/>
            <a:ext cx="27543443" cy="8581072"/>
          </a:xfrm>
        </p:spPr>
        <p:txBody>
          <a:bodyPr anchor="t"/>
          <a:lstStyle>
            <a:lvl1pPr algn="l">
              <a:defRPr sz="77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698" y="18312295"/>
            <a:ext cx="27543443" cy="9451179"/>
          </a:xfrm>
        </p:spPr>
        <p:txBody>
          <a:bodyPr anchor="b"/>
          <a:lstStyle>
            <a:lvl1pPr marL="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1pPr>
            <a:lvl2pPr marL="88043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76086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 marL="26412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52172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440215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528258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616301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704344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50647A-B928-4672-B1B5-BDBE9A83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B2139-D9AE-4399-91A4-99DB888A807D}" type="datetimeFigureOut">
              <a:rPr lang="pt-BR"/>
              <a:pPr>
                <a:defRPr/>
              </a:pPr>
              <a:t>30/10/2019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E730E-467F-4B7E-8FBB-B9AFC573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663972-BEC7-46F9-BBB6-AF299291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67D7A6-8871-4A6A-AAC8-4ABB0632E22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4127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20202" y="10081270"/>
            <a:ext cx="14311789" cy="28513567"/>
          </a:xfrm>
        </p:spPr>
        <p:txBody>
          <a:bodyPr/>
          <a:lstStyle>
            <a:lvl1pPr>
              <a:defRPr sz="5400"/>
            </a:lvl1pPr>
            <a:lvl2pPr>
              <a:defRPr sz="46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472059" y="10081270"/>
            <a:ext cx="14311789" cy="28513567"/>
          </a:xfrm>
        </p:spPr>
        <p:txBody>
          <a:bodyPr/>
          <a:lstStyle>
            <a:lvl1pPr>
              <a:defRPr sz="5400"/>
            </a:lvl1pPr>
            <a:lvl2pPr>
              <a:defRPr sz="46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F8E6F3E1-1F2B-490B-ABFF-B4E07701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84F73-4240-4FA1-871E-5B941A0ECD5B}" type="datetimeFigureOut">
              <a:rPr lang="pt-BR"/>
              <a:pPr>
                <a:defRPr/>
              </a:pPr>
              <a:t>30/10/2019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E3078553-7903-468C-A07D-2935E176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266F22AC-E73F-4D87-8B18-ADABF00F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6D3F8-17AF-4EAE-9EE2-2177CB90610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8011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10" y="9671213"/>
            <a:ext cx="14317416" cy="4030500"/>
          </a:xfrm>
        </p:spPr>
        <p:txBody>
          <a:bodyPr anchor="b"/>
          <a:lstStyle>
            <a:lvl1pPr marL="0" indent="0">
              <a:buNone/>
              <a:defRPr sz="4600" b="1"/>
            </a:lvl1pPr>
            <a:lvl2pPr marL="880430" indent="0">
              <a:buNone/>
              <a:defRPr sz="3900" b="1"/>
            </a:lvl2pPr>
            <a:lvl3pPr marL="1760860" indent="0">
              <a:buNone/>
              <a:defRPr sz="3500" b="1"/>
            </a:lvl3pPr>
            <a:lvl4pPr marL="2641290" indent="0">
              <a:buNone/>
              <a:defRPr sz="3100" b="1"/>
            </a:lvl4pPr>
            <a:lvl5pPr marL="3521720" indent="0">
              <a:buNone/>
              <a:defRPr sz="3100" b="1"/>
            </a:lvl5pPr>
            <a:lvl6pPr marL="4402150" indent="0">
              <a:buNone/>
              <a:defRPr sz="3100" b="1"/>
            </a:lvl6pPr>
            <a:lvl7pPr marL="5282580" indent="0">
              <a:buNone/>
              <a:defRPr sz="3100" b="1"/>
            </a:lvl7pPr>
            <a:lvl8pPr marL="6163010" indent="0">
              <a:buNone/>
              <a:defRPr sz="3100" b="1"/>
            </a:lvl8pPr>
            <a:lvl9pPr marL="7043440" indent="0">
              <a:buNone/>
              <a:defRPr sz="31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210" y="13701712"/>
            <a:ext cx="14317416" cy="24893115"/>
          </a:xfrm>
        </p:spPr>
        <p:txBody>
          <a:bodyPr/>
          <a:lstStyle>
            <a:lvl1pPr>
              <a:defRPr sz="46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816" y="9671213"/>
            <a:ext cx="14323039" cy="4030500"/>
          </a:xfrm>
        </p:spPr>
        <p:txBody>
          <a:bodyPr anchor="b"/>
          <a:lstStyle>
            <a:lvl1pPr marL="0" indent="0">
              <a:buNone/>
              <a:defRPr sz="4600" b="1"/>
            </a:lvl1pPr>
            <a:lvl2pPr marL="880430" indent="0">
              <a:buNone/>
              <a:defRPr sz="3900" b="1"/>
            </a:lvl2pPr>
            <a:lvl3pPr marL="1760860" indent="0">
              <a:buNone/>
              <a:defRPr sz="3500" b="1"/>
            </a:lvl3pPr>
            <a:lvl4pPr marL="2641290" indent="0">
              <a:buNone/>
              <a:defRPr sz="3100" b="1"/>
            </a:lvl4pPr>
            <a:lvl5pPr marL="3521720" indent="0">
              <a:buNone/>
              <a:defRPr sz="3100" b="1"/>
            </a:lvl5pPr>
            <a:lvl6pPr marL="4402150" indent="0">
              <a:buNone/>
              <a:defRPr sz="3100" b="1"/>
            </a:lvl6pPr>
            <a:lvl7pPr marL="5282580" indent="0">
              <a:buNone/>
              <a:defRPr sz="3100" b="1"/>
            </a:lvl7pPr>
            <a:lvl8pPr marL="6163010" indent="0">
              <a:buNone/>
              <a:defRPr sz="3100" b="1"/>
            </a:lvl8pPr>
            <a:lvl9pPr marL="7043440" indent="0">
              <a:buNone/>
              <a:defRPr sz="31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816" y="13701712"/>
            <a:ext cx="14323039" cy="24893115"/>
          </a:xfrm>
        </p:spPr>
        <p:txBody>
          <a:bodyPr/>
          <a:lstStyle>
            <a:lvl1pPr>
              <a:defRPr sz="46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9A7DB918-FB94-4B29-B5CC-9FBE8A30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BCC5A-0E2C-4E03-B6A3-DA4F9F508202}" type="datetimeFigureOut">
              <a:rPr lang="pt-BR"/>
              <a:pPr>
                <a:defRPr/>
              </a:pPr>
              <a:t>30/10/2019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21A2E2EC-B721-4995-9361-ECF88B2C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74472CE0-191D-4371-B520-9A573E22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1A3D6-6F4D-47FF-B359-1A170BD4DF7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4858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40F941C3-0DD7-45B9-87F1-F1A53BE7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9A77C-31A1-4F31-A067-3E8226246C1B}" type="datetimeFigureOut">
              <a:rPr lang="pt-BR"/>
              <a:pPr>
                <a:defRPr/>
              </a:pPr>
              <a:t>30/10/2019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062E53E6-4DB3-48D5-9503-3F886BC6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9AA2A23D-F42C-47E9-90EF-9229B0EC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DE3C59-F30D-4107-BF87-64E27AABED1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858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20F9EEA3-4C54-4809-8B39-9E897AB4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39BAB-2761-4573-9A2F-9A44DBF73A4F}" type="datetimeFigureOut">
              <a:rPr lang="pt-BR"/>
              <a:pPr>
                <a:defRPr/>
              </a:pPr>
              <a:t>30/10/2019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57554876-EFB4-442A-B7DE-554FDFB7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520A428D-FD79-472C-B591-988D426C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EA5DE2-3780-480A-9F97-C92B17677B0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4839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5" y="1720215"/>
            <a:ext cx="10660710" cy="7320915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088" y="1720225"/>
            <a:ext cx="18114766" cy="36874612"/>
          </a:xfrm>
        </p:spPr>
        <p:txBody>
          <a:bodyPr/>
          <a:lstStyle>
            <a:lvl1pPr>
              <a:defRPr sz="6200"/>
            </a:lvl1pPr>
            <a:lvl2pPr>
              <a:defRPr sz="5400"/>
            </a:lvl2pPr>
            <a:lvl3pPr>
              <a:defRPr sz="46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205" y="9041140"/>
            <a:ext cx="10660710" cy="29553697"/>
          </a:xfrm>
        </p:spPr>
        <p:txBody>
          <a:bodyPr/>
          <a:lstStyle>
            <a:lvl1pPr marL="0" indent="0">
              <a:buNone/>
              <a:defRPr sz="2700"/>
            </a:lvl1pPr>
            <a:lvl2pPr marL="880430" indent="0">
              <a:buNone/>
              <a:defRPr sz="2300"/>
            </a:lvl2pPr>
            <a:lvl3pPr marL="1760860" indent="0">
              <a:buNone/>
              <a:defRPr sz="1900"/>
            </a:lvl3pPr>
            <a:lvl4pPr marL="2641290" indent="0">
              <a:buNone/>
              <a:defRPr sz="1700"/>
            </a:lvl4pPr>
            <a:lvl5pPr marL="3521720" indent="0">
              <a:buNone/>
              <a:defRPr sz="1700"/>
            </a:lvl5pPr>
            <a:lvl6pPr marL="4402150" indent="0">
              <a:buNone/>
              <a:defRPr sz="1700"/>
            </a:lvl6pPr>
            <a:lvl7pPr marL="5282580" indent="0">
              <a:buNone/>
              <a:defRPr sz="1700"/>
            </a:lvl7pPr>
            <a:lvl8pPr marL="6163010" indent="0">
              <a:buNone/>
              <a:defRPr sz="1700"/>
            </a:lvl8pPr>
            <a:lvl9pPr marL="7043440" indent="0">
              <a:buNone/>
              <a:defRPr sz="17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973F4083-3E4C-4FDA-A676-56C508B7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4EE0C-094C-4392-A19F-29990A0C8124}" type="datetimeFigureOut">
              <a:rPr lang="pt-BR"/>
              <a:pPr>
                <a:defRPr/>
              </a:pPr>
              <a:t>30/10/2019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58E5DAAF-8D0D-43FA-A10B-CC71BD17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8A2B23EC-B5FA-4395-93E2-541FBDC3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F464F-6667-4753-8156-E1A97BC3D9E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1512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421" y="30243781"/>
            <a:ext cx="19442430" cy="3570449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 rtlCol="0">
            <a:normAutofit/>
          </a:bodyPr>
          <a:lstStyle>
            <a:lvl1pPr marL="0" indent="0">
              <a:buNone/>
              <a:defRPr sz="6200"/>
            </a:lvl1pPr>
            <a:lvl2pPr marL="880430" indent="0">
              <a:buNone/>
              <a:defRPr sz="5400"/>
            </a:lvl2pPr>
            <a:lvl3pPr marL="1760860" indent="0">
              <a:buNone/>
              <a:defRPr sz="4600"/>
            </a:lvl3pPr>
            <a:lvl4pPr marL="2641290" indent="0">
              <a:buNone/>
              <a:defRPr sz="3900"/>
            </a:lvl4pPr>
            <a:lvl5pPr marL="3521720" indent="0">
              <a:buNone/>
              <a:defRPr sz="3900"/>
            </a:lvl5pPr>
            <a:lvl6pPr marL="4402150" indent="0">
              <a:buNone/>
              <a:defRPr sz="3900"/>
            </a:lvl6pPr>
            <a:lvl7pPr marL="5282580" indent="0">
              <a:buNone/>
              <a:defRPr sz="3900"/>
            </a:lvl7pPr>
            <a:lvl8pPr marL="6163010" indent="0">
              <a:buNone/>
              <a:defRPr sz="3900"/>
            </a:lvl8pPr>
            <a:lvl9pPr marL="7043440" indent="0">
              <a:buNone/>
              <a:defRPr sz="39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421" y="33814230"/>
            <a:ext cx="19442430" cy="5070631"/>
          </a:xfrm>
        </p:spPr>
        <p:txBody>
          <a:bodyPr/>
          <a:lstStyle>
            <a:lvl1pPr marL="0" indent="0">
              <a:buNone/>
              <a:defRPr sz="2700"/>
            </a:lvl1pPr>
            <a:lvl2pPr marL="880430" indent="0">
              <a:buNone/>
              <a:defRPr sz="2300"/>
            </a:lvl2pPr>
            <a:lvl3pPr marL="1760860" indent="0">
              <a:buNone/>
              <a:defRPr sz="1900"/>
            </a:lvl3pPr>
            <a:lvl4pPr marL="2641290" indent="0">
              <a:buNone/>
              <a:defRPr sz="1700"/>
            </a:lvl4pPr>
            <a:lvl5pPr marL="3521720" indent="0">
              <a:buNone/>
              <a:defRPr sz="1700"/>
            </a:lvl5pPr>
            <a:lvl6pPr marL="4402150" indent="0">
              <a:buNone/>
              <a:defRPr sz="1700"/>
            </a:lvl6pPr>
            <a:lvl7pPr marL="5282580" indent="0">
              <a:buNone/>
              <a:defRPr sz="1700"/>
            </a:lvl7pPr>
            <a:lvl8pPr marL="6163010" indent="0">
              <a:buNone/>
              <a:defRPr sz="1700"/>
            </a:lvl8pPr>
            <a:lvl9pPr marL="7043440" indent="0">
              <a:buNone/>
              <a:defRPr sz="17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4F58E6DC-B242-4034-AAD1-04D978BF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0FB70-BAA3-4817-9128-94005E38FC61}" type="datetimeFigureOut">
              <a:rPr lang="pt-BR"/>
              <a:pPr>
                <a:defRPr/>
              </a:pPr>
              <a:t>30/10/2019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0FA1F7AF-2C09-4620-91A8-9EC203666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0192E24D-9F15-4E45-B988-4A2FCB88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969FB-229D-4434-BCAE-B393057E370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1498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B9A3AD18-70B9-4C1F-AE74-6951480310E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20838" y="1730375"/>
            <a:ext cx="2916237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76086" tIns="88043" rIns="176086" bIns="8804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5B45F2B6-5854-4B36-A067-21342A62FD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20838" y="10080625"/>
            <a:ext cx="29162375" cy="285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76086" tIns="88043" rIns="176086" bIns="880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B7C62C-EA90-4C25-A662-5F605043E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lIns="176086" tIns="88043" rIns="176086" bIns="88043" rtlCol="0" anchor="ctr"/>
          <a:lstStyle>
            <a:lvl1pPr algn="l" defTabSz="1760860" fontAlgn="auto">
              <a:spcBef>
                <a:spcPts val="0"/>
              </a:spcBef>
              <a:spcAft>
                <a:spcPts val="0"/>
              </a:spcAft>
              <a:defRPr sz="2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95E8971-175B-4C7B-9B61-860205BEDA69}" type="datetimeFigureOut">
              <a:rPr lang="pt-BR"/>
              <a:pPr>
                <a:defRPr/>
              </a:pPr>
              <a:t>30/10/2019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8E6135-A11A-4AC8-919D-DA12A9C8B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 vert="horz" lIns="176086" tIns="88043" rIns="176086" bIns="88043" rtlCol="0" anchor="ctr"/>
          <a:lstStyle>
            <a:lvl1pPr algn="ctr" defTabSz="1760860" fontAlgn="auto">
              <a:spcBef>
                <a:spcPts val="0"/>
              </a:spcBef>
              <a:spcAft>
                <a:spcPts val="0"/>
              </a:spcAft>
              <a:defRPr sz="2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3884C6-8D1D-4739-9E20-3352BCFC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 vert="horz" wrap="square" lIns="176086" tIns="88043" rIns="176086" bIns="88043" numCol="1" anchor="ctr" anchorCtr="0" compatLnSpc="1">
            <a:prstTxWarp prst="textNoShape">
              <a:avLst/>
            </a:prstTxWarp>
          </a:bodyPr>
          <a:lstStyle>
            <a:lvl1pPr algn="r">
              <a:defRPr sz="23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9396357-E650-4608-9FF0-D452CC3B3B07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60538" rtl="0" eaLnBrk="0" fontAlgn="base" hangingPunct="0">
        <a:spcBef>
          <a:spcPct val="0"/>
        </a:spcBef>
        <a:spcAft>
          <a:spcPct val="0"/>
        </a:spcAft>
        <a:defRPr sz="8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760538" rtl="0" eaLnBrk="0" fontAlgn="base" hangingPunct="0">
        <a:spcBef>
          <a:spcPct val="0"/>
        </a:spcBef>
        <a:spcAft>
          <a:spcPct val="0"/>
        </a:spcAft>
        <a:defRPr sz="8500">
          <a:solidFill>
            <a:schemeClr val="tx1"/>
          </a:solidFill>
          <a:latin typeface="Calibri" pitchFamily="34" charset="0"/>
        </a:defRPr>
      </a:lvl2pPr>
      <a:lvl3pPr algn="ctr" defTabSz="1760538" rtl="0" eaLnBrk="0" fontAlgn="base" hangingPunct="0">
        <a:spcBef>
          <a:spcPct val="0"/>
        </a:spcBef>
        <a:spcAft>
          <a:spcPct val="0"/>
        </a:spcAft>
        <a:defRPr sz="8500">
          <a:solidFill>
            <a:schemeClr val="tx1"/>
          </a:solidFill>
          <a:latin typeface="Calibri" pitchFamily="34" charset="0"/>
        </a:defRPr>
      </a:lvl3pPr>
      <a:lvl4pPr algn="ctr" defTabSz="1760538" rtl="0" eaLnBrk="0" fontAlgn="base" hangingPunct="0">
        <a:spcBef>
          <a:spcPct val="0"/>
        </a:spcBef>
        <a:spcAft>
          <a:spcPct val="0"/>
        </a:spcAft>
        <a:defRPr sz="8500">
          <a:solidFill>
            <a:schemeClr val="tx1"/>
          </a:solidFill>
          <a:latin typeface="Calibri" pitchFamily="34" charset="0"/>
        </a:defRPr>
      </a:lvl4pPr>
      <a:lvl5pPr algn="ctr" defTabSz="1760538" rtl="0" eaLnBrk="0" fontAlgn="base" hangingPunct="0">
        <a:spcBef>
          <a:spcPct val="0"/>
        </a:spcBef>
        <a:spcAft>
          <a:spcPct val="0"/>
        </a:spcAft>
        <a:defRPr sz="8500">
          <a:solidFill>
            <a:schemeClr val="tx1"/>
          </a:solidFill>
          <a:latin typeface="Calibri" pitchFamily="34" charset="0"/>
        </a:defRPr>
      </a:lvl5pPr>
      <a:lvl6pPr marL="457200" algn="ctr" defTabSz="1760538" rtl="0" fontAlgn="base">
        <a:spcBef>
          <a:spcPct val="0"/>
        </a:spcBef>
        <a:spcAft>
          <a:spcPct val="0"/>
        </a:spcAft>
        <a:defRPr sz="8500">
          <a:solidFill>
            <a:schemeClr val="tx1"/>
          </a:solidFill>
          <a:latin typeface="Calibri" pitchFamily="34" charset="0"/>
        </a:defRPr>
      </a:lvl6pPr>
      <a:lvl7pPr marL="914400" algn="ctr" defTabSz="1760538" rtl="0" fontAlgn="base">
        <a:spcBef>
          <a:spcPct val="0"/>
        </a:spcBef>
        <a:spcAft>
          <a:spcPct val="0"/>
        </a:spcAft>
        <a:defRPr sz="8500">
          <a:solidFill>
            <a:schemeClr val="tx1"/>
          </a:solidFill>
          <a:latin typeface="Calibri" pitchFamily="34" charset="0"/>
        </a:defRPr>
      </a:lvl7pPr>
      <a:lvl8pPr marL="1371600" algn="ctr" defTabSz="1760538" rtl="0" fontAlgn="base">
        <a:spcBef>
          <a:spcPct val="0"/>
        </a:spcBef>
        <a:spcAft>
          <a:spcPct val="0"/>
        </a:spcAft>
        <a:defRPr sz="8500">
          <a:solidFill>
            <a:schemeClr val="tx1"/>
          </a:solidFill>
          <a:latin typeface="Calibri" pitchFamily="34" charset="0"/>
        </a:defRPr>
      </a:lvl8pPr>
      <a:lvl9pPr marL="1828800" algn="ctr" defTabSz="1760538" rtl="0" fontAlgn="base">
        <a:spcBef>
          <a:spcPct val="0"/>
        </a:spcBef>
        <a:spcAft>
          <a:spcPct val="0"/>
        </a:spcAft>
        <a:defRPr sz="8500">
          <a:solidFill>
            <a:schemeClr val="tx1"/>
          </a:solidFill>
          <a:latin typeface="Calibri" pitchFamily="34" charset="0"/>
        </a:defRPr>
      </a:lvl9pPr>
    </p:titleStyle>
    <p:bodyStyle>
      <a:lvl1pPr marL="658813" indent="-658813" algn="l" defTabSz="17605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430338" indent="-549275" algn="l" defTabSz="17605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200275" indent="-439738" algn="l" defTabSz="17605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081338" indent="-439738" algn="l" defTabSz="17605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60813" indent="-439738" algn="l" defTabSz="17605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842365" indent="-440215" algn="l" defTabSz="1760860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722795" indent="-440215" algn="l" defTabSz="1760860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603225" indent="-440215" algn="l" defTabSz="1760860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483655" indent="-440215" algn="l" defTabSz="1760860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760860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80430" algn="l" defTabSz="1760860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60860" algn="l" defTabSz="1760860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41290" algn="l" defTabSz="1760860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21720" algn="l" defTabSz="1760860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02150" algn="l" defTabSz="1760860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580" algn="l" defTabSz="1760860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163010" algn="l" defTabSz="1760860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043440" algn="l" defTabSz="1760860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D2B5BF6-D3CB-4C4F-B635-03FFB336E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448" y="35513580"/>
            <a:ext cx="8279026" cy="8279026"/>
          </a:xfrm>
          <a:prstGeom prst="rect">
            <a:avLst/>
          </a:prstGeom>
        </p:spPr>
      </p:pic>
      <p:sp>
        <p:nvSpPr>
          <p:cNvPr id="2050" name="CaixaDeTexto 1">
            <a:extLst>
              <a:ext uri="{FF2B5EF4-FFF2-40B4-BE49-F238E27FC236}">
                <a16:creationId xmlns:a16="http://schemas.microsoft.com/office/drawing/2014/main" id="{013805B5-13AE-40FC-B93A-9B34EFB35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6300" y="-107704"/>
            <a:ext cx="1670685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endParaRPr lang="pt-BR" sz="7600" b="1" dirty="0">
              <a:solidFill>
                <a:schemeClr val="accent1"/>
              </a:solidFill>
              <a:latin typeface="Arial" charset="0"/>
              <a:cs typeface="Times New Roman" pitchFamily="18" charset="0"/>
            </a:endParaRPr>
          </a:p>
          <a:p>
            <a:pPr algn="ctr">
              <a:defRPr/>
            </a:pPr>
            <a:r>
              <a:rPr lang="pt-BR" sz="4800" b="1" cap="all" dirty="0">
                <a:latin typeface="Arial" charset="0"/>
                <a:cs typeface="Arial" charset="0"/>
              </a:rPr>
              <a:t>Shiny estatística! Um portal para o ensino de estatística básica </a:t>
            </a:r>
            <a:endParaRPr lang="pt-BR" dirty="0">
              <a:latin typeface="Calibri" pitchFamily="34" charset="0"/>
              <a:cs typeface="Arial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F14E9F3-17C9-45D9-9A55-F07B7C554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73475"/>
            <a:ext cx="32404050" cy="136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17608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2052" name="CaixaDeTexto 5">
            <a:extLst>
              <a:ext uri="{FF2B5EF4-FFF2-40B4-BE49-F238E27FC236}">
                <a16:creationId xmlns:a16="http://schemas.microsoft.com/office/drawing/2014/main" id="{345B437E-0A40-488C-A0EC-C4CBA934C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240" y="3816350"/>
            <a:ext cx="30825109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7605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7605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7605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7605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dirty="0">
                <a:solidFill>
                  <a:srgbClr val="FFFFFF"/>
                </a:solidFill>
              </a:rPr>
              <a:t> Arthur Rios de Azevedo</a:t>
            </a:r>
            <a:r>
              <a:rPr lang="pt-BR" altLang="pt-BR" baseline="30000" dirty="0">
                <a:solidFill>
                  <a:srgbClr val="FFFFFF"/>
                </a:solidFill>
              </a:rPr>
              <a:t>1</a:t>
            </a:r>
            <a:r>
              <a:rPr lang="pt-BR" altLang="pt-BR" dirty="0">
                <a:solidFill>
                  <a:srgbClr val="FFFFFF"/>
                </a:solidFill>
              </a:rPr>
              <a:t> - arthur.rios.az</a:t>
            </a:r>
            <a:r>
              <a:rPr lang="pt-BR" altLang="pt-BR" i="1" dirty="0">
                <a:solidFill>
                  <a:srgbClr val="FFFFFF"/>
                </a:solidFill>
              </a:rPr>
              <a:t>@hotmail.com</a:t>
            </a:r>
            <a:r>
              <a:rPr lang="pt-BR" altLang="pt-BR" dirty="0">
                <a:solidFill>
                  <a:srgbClr val="FFFFFF"/>
                </a:solidFill>
              </a:rPr>
              <a:t>; </a:t>
            </a:r>
            <a:r>
              <a:rPr lang="pt-BR" altLang="pt-BR" dirty="0">
                <a:solidFill>
                  <a:schemeClr val="bg1"/>
                </a:solidFill>
              </a:rPr>
              <a:t>Anderson Ara</a:t>
            </a:r>
            <a:r>
              <a:rPr lang="pt-BR" altLang="pt-BR" baseline="30000" dirty="0">
                <a:solidFill>
                  <a:schemeClr val="bg1"/>
                </a:solidFill>
              </a:rPr>
              <a:t>1 </a:t>
            </a:r>
            <a:r>
              <a:rPr lang="pt-BR" altLang="pt-BR" i="1" dirty="0">
                <a:solidFill>
                  <a:srgbClr val="FFFFFF"/>
                </a:solidFill>
                <a:cs typeface="Times New Roman" panose="02020603050405020304" pitchFamily="18" charset="0"/>
              </a:rPr>
              <a:t>- anderson.ara@ufba.br </a:t>
            </a:r>
            <a:r>
              <a:rPr lang="pt-BR" altLang="pt-BR" dirty="0">
                <a:solidFill>
                  <a:srgbClr val="FFFFFF"/>
                </a:solidFill>
                <a:cs typeface="Times New Roman" panose="02020603050405020304" pitchFamily="18" charset="0"/>
              </a:rPr>
              <a:t>; Francisco Louzada Neto² - </a:t>
            </a:r>
            <a:r>
              <a:rPr lang="pt-BR" altLang="pt-BR" i="1" dirty="0">
                <a:solidFill>
                  <a:srgbClr val="FFFFFF"/>
                </a:solidFill>
                <a:cs typeface="Times New Roman" panose="02020603050405020304" pitchFamily="18" charset="0"/>
              </a:rPr>
              <a:t>louzada@icmc.usp.br </a:t>
            </a:r>
          </a:p>
          <a:p>
            <a:pPr algn="ctr" eaLnBrk="1" hangingPunct="1"/>
            <a:r>
              <a:rPr lang="en-US" altLang="pt-BR" sz="2800" dirty="0">
                <a:solidFill>
                  <a:srgbClr val="FFFFFF"/>
                </a:solidFill>
                <a:cs typeface="Times New Roman" panose="02020603050405020304" pitchFamily="18" charset="0"/>
              </a:rPr>
              <a:t>1) </a:t>
            </a:r>
            <a:r>
              <a:rPr lang="en-US" altLang="pt-BR" sz="2800" dirty="0" err="1">
                <a:solidFill>
                  <a:srgbClr val="FFFFFF"/>
                </a:solidFill>
                <a:cs typeface="Times New Roman" panose="02020603050405020304" pitchFamily="18" charset="0"/>
              </a:rPr>
              <a:t>DESt</a:t>
            </a:r>
            <a:r>
              <a:rPr lang="en-US" altLang="pt-BR" sz="2800" dirty="0">
                <a:solidFill>
                  <a:srgbClr val="FFFFFF"/>
                </a:solidFill>
                <a:cs typeface="Times New Roman" panose="02020603050405020304" pitchFamily="18" charset="0"/>
              </a:rPr>
              <a:t> (</a:t>
            </a:r>
            <a:r>
              <a:rPr lang="en-US" altLang="pt-BR" sz="2800" dirty="0" err="1">
                <a:solidFill>
                  <a:srgbClr val="FFFFFF"/>
                </a:solidFill>
                <a:cs typeface="Times New Roman" panose="02020603050405020304" pitchFamily="18" charset="0"/>
              </a:rPr>
              <a:t>Departamento</a:t>
            </a:r>
            <a:r>
              <a:rPr lang="en-US" altLang="pt-BR" sz="2800" dirty="0">
                <a:solidFill>
                  <a:srgbClr val="FFFFFF"/>
                </a:solidFill>
                <a:cs typeface="Times New Roman" panose="02020603050405020304" pitchFamily="18" charset="0"/>
              </a:rPr>
              <a:t> de </a:t>
            </a:r>
            <a:r>
              <a:rPr lang="en-US" altLang="pt-BR" sz="2800" dirty="0" err="1">
                <a:solidFill>
                  <a:srgbClr val="FFFFFF"/>
                </a:solidFill>
                <a:cs typeface="Times New Roman" panose="02020603050405020304" pitchFamily="18" charset="0"/>
              </a:rPr>
              <a:t>Estatística</a:t>
            </a:r>
            <a:r>
              <a:rPr lang="en-US" altLang="pt-BR" sz="2800" dirty="0">
                <a:solidFill>
                  <a:srgbClr val="FFFFFF"/>
                </a:solidFill>
                <a:cs typeface="Times New Roman" panose="02020603050405020304" pitchFamily="18" charset="0"/>
              </a:rPr>
              <a:t>) – UFBA (</a:t>
            </a:r>
            <a:r>
              <a:rPr lang="en-US" altLang="pt-BR" sz="2800" dirty="0" err="1">
                <a:solidFill>
                  <a:srgbClr val="FFFFFF"/>
                </a:solidFill>
                <a:cs typeface="Times New Roman" panose="02020603050405020304" pitchFamily="18" charset="0"/>
              </a:rPr>
              <a:t>Universidade</a:t>
            </a:r>
            <a:r>
              <a:rPr lang="en-US" altLang="pt-BR" sz="2800" dirty="0">
                <a:solidFill>
                  <a:srgbClr val="FFFFFF"/>
                </a:solidFill>
                <a:cs typeface="Times New Roman" panose="02020603050405020304" pitchFamily="18" charset="0"/>
              </a:rPr>
              <a:t> Federal da Bahia); 2) ICMC(Instituto de </a:t>
            </a:r>
            <a:r>
              <a:rPr lang="en-US" altLang="pt-BR" sz="2800" dirty="0" err="1">
                <a:solidFill>
                  <a:srgbClr val="FFFFFF"/>
                </a:solidFill>
                <a:cs typeface="Times New Roman" panose="02020603050405020304" pitchFamily="18" charset="0"/>
              </a:rPr>
              <a:t>Ciências</a:t>
            </a:r>
            <a:r>
              <a:rPr lang="en-US" altLang="pt-BR" sz="2800" dirty="0">
                <a:solidFill>
                  <a:srgbClr val="FFFFFF"/>
                </a:solidFill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solidFill>
                  <a:srgbClr val="FFFFFF"/>
                </a:solidFill>
                <a:cs typeface="Times New Roman" panose="02020603050405020304" pitchFamily="18" charset="0"/>
              </a:rPr>
              <a:t>Matemáticas</a:t>
            </a:r>
            <a:r>
              <a:rPr lang="en-US" altLang="pt-BR" sz="2800" dirty="0">
                <a:solidFill>
                  <a:srgbClr val="FFFFFF"/>
                </a:solidFill>
                <a:cs typeface="Times New Roman" panose="02020603050405020304" pitchFamily="18" charset="0"/>
              </a:rPr>
              <a:t> e de </a:t>
            </a:r>
            <a:r>
              <a:rPr lang="en-US" altLang="pt-BR" sz="2800" dirty="0" err="1">
                <a:solidFill>
                  <a:srgbClr val="FFFFFF"/>
                </a:solidFill>
                <a:cs typeface="Times New Roman" panose="02020603050405020304" pitchFamily="18" charset="0"/>
              </a:rPr>
              <a:t>Computação</a:t>
            </a:r>
            <a:r>
              <a:rPr lang="en-US" altLang="pt-BR" sz="2800" dirty="0">
                <a:solidFill>
                  <a:srgbClr val="FFFFFF"/>
                </a:solidFill>
                <a:cs typeface="Times New Roman" panose="02020603050405020304" pitchFamily="18" charset="0"/>
              </a:rPr>
              <a:t>) - USP(</a:t>
            </a:r>
            <a:r>
              <a:rPr lang="en-US" altLang="pt-BR" sz="2800" dirty="0" err="1">
                <a:solidFill>
                  <a:srgbClr val="FFFFFF"/>
                </a:solidFill>
                <a:cs typeface="Times New Roman" panose="02020603050405020304" pitchFamily="18" charset="0"/>
              </a:rPr>
              <a:t>Universidade</a:t>
            </a:r>
            <a:r>
              <a:rPr lang="en-US" altLang="pt-BR" sz="2800" dirty="0">
                <a:solidFill>
                  <a:srgbClr val="FFFFFF"/>
                </a:solidFill>
                <a:cs typeface="Times New Roman" panose="02020603050405020304" pitchFamily="18" charset="0"/>
              </a:rPr>
              <a:t> Federal de São Paulo)</a:t>
            </a:r>
            <a:endParaRPr lang="pt-BR" altLang="pt-BR" sz="2800" i="1" dirty="0">
              <a:cs typeface="Times New Roman" panose="02020603050405020304" pitchFamily="18" charset="0"/>
            </a:endParaRPr>
          </a:p>
        </p:txBody>
      </p:sp>
      <p:sp>
        <p:nvSpPr>
          <p:cNvPr id="2059" name="AutoShape 33">
            <a:extLst>
              <a:ext uri="{FF2B5EF4-FFF2-40B4-BE49-F238E27FC236}">
                <a16:creationId xmlns:a16="http://schemas.microsoft.com/office/drawing/2014/main" id="{8C2CB578-EF65-42C5-B1B3-EC7E2AC69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5721040"/>
            <a:ext cx="14978062" cy="720725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914400" eaLnBrk="1" hangingPunct="1"/>
            <a:r>
              <a:rPr lang="en-US" altLang="pt-BR" sz="5100" b="1">
                <a:solidFill>
                  <a:schemeClr val="bg1"/>
                </a:solidFill>
              </a:rPr>
              <a:t>Introdução</a:t>
            </a:r>
            <a:endParaRPr lang="pt-BR" altLang="pt-BR" sz="5100" b="1">
              <a:solidFill>
                <a:schemeClr val="bg1"/>
              </a:solidFill>
            </a:endParaRPr>
          </a:p>
        </p:txBody>
      </p:sp>
      <p:sp>
        <p:nvSpPr>
          <p:cNvPr id="2060" name="AutoShape 34">
            <a:extLst>
              <a:ext uri="{FF2B5EF4-FFF2-40B4-BE49-F238E27FC236}">
                <a16:creationId xmlns:a16="http://schemas.microsoft.com/office/drawing/2014/main" id="{69B092E7-0D2B-4D3B-A086-2F9EA2B7F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43" y="11983282"/>
            <a:ext cx="14978062" cy="792163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914400" eaLnBrk="1" hangingPunct="1"/>
            <a:r>
              <a:rPr lang="en-US" altLang="pt-BR" sz="5100" b="1" dirty="0" err="1">
                <a:solidFill>
                  <a:schemeClr val="bg1"/>
                </a:solidFill>
              </a:rPr>
              <a:t>Metodologia</a:t>
            </a:r>
            <a:endParaRPr lang="pt-BR" altLang="pt-BR" sz="5100" b="1" dirty="0">
              <a:solidFill>
                <a:schemeClr val="bg1"/>
              </a:solidFill>
            </a:endParaRPr>
          </a:p>
        </p:txBody>
      </p:sp>
      <p:sp>
        <p:nvSpPr>
          <p:cNvPr id="2062" name="AutoShape 36">
            <a:extLst>
              <a:ext uri="{FF2B5EF4-FFF2-40B4-BE49-F238E27FC236}">
                <a16:creationId xmlns:a16="http://schemas.microsoft.com/office/drawing/2014/main" id="{1E2FCB73-B191-4D0A-9D59-86E0A48A4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8287" y="25269412"/>
            <a:ext cx="14978062" cy="100965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914400" eaLnBrk="1" hangingPunct="1"/>
            <a:r>
              <a:rPr lang="en-US" altLang="pt-BR" sz="5100" b="1">
                <a:solidFill>
                  <a:schemeClr val="bg1"/>
                </a:solidFill>
              </a:rPr>
              <a:t>Conclusão</a:t>
            </a:r>
            <a:endParaRPr lang="pt-BR" altLang="pt-BR" sz="5100" b="1">
              <a:solidFill>
                <a:schemeClr val="bg1"/>
              </a:solidFill>
            </a:endParaRPr>
          </a:p>
        </p:txBody>
      </p:sp>
      <p:sp>
        <p:nvSpPr>
          <p:cNvPr id="2063" name="AutoShape 37">
            <a:extLst>
              <a:ext uri="{FF2B5EF4-FFF2-40B4-BE49-F238E27FC236}">
                <a16:creationId xmlns:a16="http://schemas.microsoft.com/office/drawing/2014/main" id="{99EE6B63-F666-4528-BB96-F739046F3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8286" y="28476130"/>
            <a:ext cx="14978063" cy="865188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914400" eaLnBrk="1" hangingPunct="1"/>
            <a:r>
              <a:rPr lang="en-US" altLang="pt-BR" sz="5100" b="1" dirty="0" err="1">
                <a:solidFill>
                  <a:schemeClr val="bg1"/>
                </a:solidFill>
              </a:rPr>
              <a:t>Principais</a:t>
            </a:r>
            <a:r>
              <a:rPr lang="en-US" altLang="pt-BR" sz="5100" b="1" dirty="0">
                <a:solidFill>
                  <a:schemeClr val="bg1"/>
                </a:solidFill>
              </a:rPr>
              <a:t> </a:t>
            </a:r>
            <a:r>
              <a:rPr lang="en-US" altLang="pt-BR" sz="5100" b="1" dirty="0" err="1">
                <a:solidFill>
                  <a:schemeClr val="bg1"/>
                </a:solidFill>
              </a:rPr>
              <a:t>Referências</a:t>
            </a:r>
            <a:endParaRPr lang="pt-BR" altLang="pt-BR" sz="5100" b="1" dirty="0">
              <a:solidFill>
                <a:schemeClr val="bg1"/>
              </a:solidFill>
            </a:endParaRPr>
          </a:p>
        </p:txBody>
      </p:sp>
      <p:sp>
        <p:nvSpPr>
          <p:cNvPr id="2065" name="Text Box 42">
            <a:extLst>
              <a:ext uri="{FF2B5EF4-FFF2-40B4-BE49-F238E27FC236}">
                <a16:creationId xmlns:a16="http://schemas.microsoft.com/office/drawing/2014/main" id="{AEAED6FF-594C-4D59-AC95-54E5D7897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3197" y="3127254"/>
            <a:ext cx="1065765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/>
            <a:r>
              <a:rPr lang="en-US" altLang="pt-BR" sz="2300">
                <a:solidFill>
                  <a:srgbClr val="CC0000"/>
                </a:solidFill>
              </a:rPr>
              <a:t>VI – Encontro Baiano de Estatística. 25 a 27 de outubro de 2018, Salvador - BA</a:t>
            </a:r>
            <a:endParaRPr lang="pt-BR" altLang="pt-BR" sz="2300" dirty="0">
              <a:solidFill>
                <a:srgbClr val="CC0000"/>
              </a:solidFill>
            </a:endParaRPr>
          </a:p>
        </p:txBody>
      </p:sp>
      <p:sp>
        <p:nvSpPr>
          <p:cNvPr id="2132" name="CaixaDeTexto 36">
            <a:extLst>
              <a:ext uri="{FF2B5EF4-FFF2-40B4-BE49-F238E27FC236}">
                <a16:creationId xmlns:a16="http://schemas.microsoft.com/office/drawing/2014/main" id="{D2E2E017-937C-4056-8E70-4FF2B40AE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638" y="17509815"/>
            <a:ext cx="1841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7605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7605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7605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76053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pic>
        <p:nvPicPr>
          <p:cNvPr id="90" name="Picture 5">
            <a:extLst>
              <a:ext uri="{FF2B5EF4-FFF2-40B4-BE49-F238E27FC236}">
                <a16:creationId xmlns:a16="http://schemas.microsoft.com/office/drawing/2014/main" id="{F7121289-1FAA-400A-B1D2-C9ADD3A35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6885" y="103022"/>
            <a:ext cx="2157003" cy="332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66568A19-2269-4432-BF3C-57296439B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850617"/>
            <a:ext cx="6012032" cy="1815246"/>
          </a:xfrm>
          <a:prstGeom prst="rect">
            <a:avLst/>
          </a:prstGeom>
        </p:spPr>
      </p:pic>
      <p:sp>
        <p:nvSpPr>
          <p:cNvPr id="95" name="AutoShape 37">
            <a:extLst>
              <a:ext uri="{FF2B5EF4-FFF2-40B4-BE49-F238E27FC236}">
                <a16:creationId xmlns:a16="http://schemas.microsoft.com/office/drawing/2014/main" id="{86D0ABE9-ABF1-43E6-B6A0-856531504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8286" y="31322688"/>
            <a:ext cx="14978063" cy="865188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914400" eaLnBrk="1" hangingPunct="1"/>
            <a:r>
              <a:rPr lang="en-US" altLang="pt-BR" sz="5100" b="1" dirty="0" err="1">
                <a:solidFill>
                  <a:schemeClr val="bg1"/>
                </a:solidFill>
              </a:rPr>
              <a:t>Apoio</a:t>
            </a:r>
            <a:endParaRPr lang="pt-BR" altLang="pt-BR" sz="5100" b="1" dirty="0">
              <a:solidFill>
                <a:schemeClr val="bg1"/>
              </a:solidFill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42B3544-0A14-4F58-8102-B95180C4D4CF}"/>
              </a:ext>
            </a:extLst>
          </p:cNvPr>
          <p:cNvSpPr txBox="1"/>
          <p:nvPr/>
        </p:nvSpPr>
        <p:spPr>
          <a:xfrm>
            <a:off x="644274" y="29871534"/>
            <a:ext cx="14400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A imagem 2 trata do fragmento da aplicação relacionada a regressão linear. Nela o usuário pode clicar na região delimitada e plotar os pontos desejados, gerando uma reta ajustada ao pontos e a equação linear que a descreve.  </a:t>
            </a:r>
          </a:p>
          <a:p>
            <a:pPr algn="just"/>
            <a:r>
              <a:rPr lang="pt-BR" sz="3000" dirty="0"/>
              <a:t>A imagem 3 consiste em elucidar o comportamento de uma das distribuições presentes na aplicação. Por exemplo, a distribuição geométrica, permitindo que o usuário altere o valor do parâmetro e veja como a distribuição se comporta.</a:t>
            </a:r>
          </a:p>
          <a:p>
            <a:pPr algn="just"/>
            <a:r>
              <a:rPr lang="pt-BR" sz="3000" dirty="0"/>
              <a:t>Na imagem 4 esta em evidencia a ferramenta de intervalo de confiança. Nela, são gerados 100 intervalos e o usuário pode variar o parâmetro </a:t>
            </a:r>
            <a:r>
              <a:rPr lang="el-GR" sz="3000" dirty="0"/>
              <a:t>α</a:t>
            </a:r>
            <a:r>
              <a:rPr lang="pt-BR" sz="3000" dirty="0"/>
              <a:t> que controla a confiabilidade do intervalo e também a quantidade de elementos amostrais </a:t>
            </a:r>
            <a:r>
              <a:rPr lang="pt-BR" sz="3000" i="1" dirty="0"/>
              <a:t>n. </a:t>
            </a:r>
            <a:endParaRPr lang="pt-BR" sz="3000" dirty="0"/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4F06C70A-7B68-4BE6-9083-AD37AA2764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915" y="32339422"/>
            <a:ext cx="3828469" cy="3558858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98D89EBA-1D71-4A31-831A-E2FA7A7F0281}"/>
              </a:ext>
            </a:extLst>
          </p:cNvPr>
          <p:cNvSpPr txBox="1"/>
          <p:nvPr/>
        </p:nvSpPr>
        <p:spPr>
          <a:xfrm>
            <a:off x="644274" y="12951600"/>
            <a:ext cx="14400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O </a:t>
            </a:r>
            <a:r>
              <a:rPr lang="pt-BR" sz="3000" i="1" dirty="0"/>
              <a:t>Shiny </a:t>
            </a:r>
            <a:r>
              <a:rPr lang="pt-BR" sz="3000" dirty="0"/>
              <a:t>é construído usando o R nativamente, permitindo a criação de </a:t>
            </a:r>
            <a:r>
              <a:rPr lang="pt-BR" sz="3000" i="1" dirty="0"/>
              <a:t>dashboards </a:t>
            </a:r>
            <a:r>
              <a:rPr lang="pt-BR" sz="3000" dirty="0"/>
              <a:t>(painéis de indicadores </a:t>
            </a:r>
            <a:r>
              <a:rPr lang="pt-BR" sz="3000" i="1" dirty="0"/>
              <a:t>online</a:t>
            </a:r>
            <a:r>
              <a:rPr lang="pt-BR" sz="3000" dirty="0"/>
              <a:t>) com processamentos e visualizações que podem ser feitas no R. Em suma, ele combina o poder computacional do R com a interatividade da </a:t>
            </a:r>
            <a:r>
              <a:rPr lang="pt-BR" sz="3000" i="1" dirty="0"/>
              <a:t>web</a:t>
            </a:r>
            <a:r>
              <a:rPr lang="pt-BR" sz="3000" dirty="0"/>
              <a:t> moderna. </a:t>
            </a:r>
          </a:p>
          <a:p>
            <a:pPr algn="just"/>
            <a:r>
              <a:rPr lang="pt-BR" sz="3000" dirty="0"/>
              <a:t>O </a:t>
            </a:r>
            <a:r>
              <a:rPr lang="pt-BR" sz="3000" i="1" dirty="0"/>
              <a:t>Shiny </a:t>
            </a:r>
            <a:r>
              <a:rPr lang="pt-BR" sz="3000" dirty="0"/>
              <a:t>permite que programadores de R criem </a:t>
            </a:r>
            <a:r>
              <a:rPr lang="pt-BR" sz="3000" i="1" dirty="0"/>
              <a:t>dashboards</a:t>
            </a:r>
            <a:r>
              <a:rPr lang="pt-BR" sz="3000" dirty="0"/>
              <a:t> na </a:t>
            </a:r>
            <a:r>
              <a:rPr lang="pt-BR" sz="3000" i="1" dirty="0"/>
              <a:t>Web</a:t>
            </a:r>
            <a:r>
              <a:rPr lang="pt-BR" sz="3000" dirty="0"/>
              <a:t> sem a necessidade de conhecimentos prévios em </a:t>
            </a:r>
            <a:r>
              <a:rPr lang="pt-BR" sz="3000" i="1" dirty="0"/>
              <a:t>HTML </a:t>
            </a:r>
            <a:r>
              <a:rPr lang="pt-BR" sz="3000" dirty="0"/>
              <a:t>ou </a:t>
            </a:r>
            <a:r>
              <a:rPr lang="pt-BR" sz="3000" i="1" dirty="0" err="1"/>
              <a:t>JavaScript</a:t>
            </a:r>
            <a:r>
              <a:rPr lang="pt-BR" sz="3000" dirty="0"/>
              <a:t>. Notoriamente, o formato final é descrito nessas linguagens, e qualquer conhecimento adicional referente a elas irá auxiliar o desenvolvimento da aplicação em </a:t>
            </a:r>
            <a:r>
              <a:rPr lang="pt-BR" sz="3000" i="1" dirty="0"/>
              <a:t>Shiny</a:t>
            </a:r>
            <a:r>
              <a:rPr lang="pt-BR" sz="3000" dirty="0"/>
              <a:t>. De maneira geral, o processo ocorre a partir da inserção de inputs fornecidos pelo usuário do aplicativo a partir de uma interface denominada </a:t>
            </a:r>
            <a:r>
              <a:rPr lang="pt-BR" sz="3000" i="1" dirty="0" err="1"/>
              <a:t>user</a:t>
            </a:r>
            <a:r>
              <a:rPr lang="pt-BR" sz="3000" i="1" dirty="0"/>
              <a:t> interface </a:t>
            </a:r>
            <a:r>
              <a:rPr lang="pt-BR" sz="3000" dirty="0"/>
              <a:t>(UI), o </a:t>
            </a:r>
            <a:r>
              <a:rPr lang="pt-BR" sz="3000" i="1" dirty="0"/>
              <a:t>app</a:t>
            </a:r>
            <a:r>
              <a:rPr lang="pt-BR" sz="3000" dirty="0"/>
              <a:t> processa em R e</a:t>
            </a:r>
            <a:r>
              <a:rPr lang="pt-BR" sz="3000" i="1" dirty="0"/>
              <a:t> </a:t>
            </a:r>
            <a:r>
              <a:rPr lang="pt-BR" sz="3000" dirty="0" err="1"/>
              <a:t>renderiza</a:t>
            </a:r>
            <a:r>
              <a:rPr lang="pt-BR" sz="3000" dirty="0"/>
              <a:t> um </a:t>
            </a:r>
            <a:r>
              <a:rPr lang="pt-BR" sz="3000" i="1" dirty="0"/>
              <a:t>output </a:t>
            </a:r>
            <a:r>
              <a:rPr lang="pt-BR" sz="3000" dirty="0"/>
              <a:t>para o usuário através da própria interface. Além disso, o </a:t>
            </a:r>
            <a:r>
              <a:rPr lang="pt-BR" sz="3000" i="1" dirty="0"/>
              <a:t>Shiny </a:t>
            </a:r>
            <a:r>
              <a:rPr lang="pt-BR" sz="3000" dirty="0"/>
              <a:t>é aparelhado por expressões reativas as quais ocorrem por uma reação das expressões com a mudança nas variáveis.</a:t>
            </a:r>
          </a:p>
        </p:txBody>
      </p:sp>
      <p:sp>
        <p:nvSpPr>
          <p:cNvPr id="100" name="AutoShape 35">
            <a:extLst>
              <a:ext uri="{FF2B5EF4-FFF2-40B4-BE49-F238E27FC236}">
                <a16:creationId xmlns:a16="http://schemas.microsoft.com/office/drawing/2014/main" id="{BABDE25E-CDE3-475A-9D5E-EAB14CB5C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43" y="19235163"/>
            <a:ext cx="14978062" cy="7493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914400" eaLnBrk="1" hangingPunct="1"/>
            <a:r>
              <a:rPr lang="en-US" altLang="pt-BR" sz="5100" b="1">
                <a:solidFill>
                  <a:schemeClr val="bg1"/>
                </a:solidFill>
              </a:rPr>
              <a:t>Resultados</a:t>
            </a:r>
            <a:endParaRPr lang="pt-BR" altLang="pt-BR" sz="5100" b="1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E291EB-E956-4654-BA6E-1C3E9BFB73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757" y="23052308"/>
            <a:ext cx="14113034" cy="632725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F516945-6ED5-4AA1-A835-97A4AF67070E}"/>
              </a:ext>
            </a:extLst>
          </p:cNvPr>
          <p:cNvSpPr txBox="1"/>
          <p:nvPr/>
        </p:nvSpPr>
        <p:spPr>
          <a:xfrm>
            <a:off x="787756" y="22516489"/>
            <a:ext cx="138918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Imagem 1 – Print da aplicação: Calculadora interativa para a média.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EA52EB2-9A2F-4213-855E-751D72EEFF17}"/>
              </a:ext>
            </a:extLst>
          </p:cNvPr>
          <p:cNvSpPr txBox="1"/>
          <p:nvPr/>
        </p:nvSpPr>
        <p:spPr>
          <a:xfrm>
            <a:off x="644274" y="6587570"/>
            <a:ext cx="14400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O portal “Shiny Estatística!”  visa apresentar de forma detalhada as especificações dos conteúdos e temáticas que abordam os temas de Probabilidade e Estatística Básica, a partir da introdução de conceitos teóricos e aplicação em exemplos práticos e dinâmicos. O portal foi construído em R utilizando majoritariamente o Shiny. O Shiny combina o poder computacional do R com a interatividade da web moderna, permitindo a criação de dashboards (painéis de indicadores online) com processamentos e visualizações que podem ser feitas no R. A partir de exemplos práticos embasados na teoria formal, podem-se explorar diversas teorias básicas em estatística. Em suma, o "Shiny Estatística!" apresenta de forma dinâmica e intuitiva a utilização de algumas visualizações de dados, distribuição de probabilidade, inferência básica e regressão linear.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05DF987-BDF1-4744-B366-AB716AB393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73642" y="7239170"/>
            <a:ext cx="13683701" cy="63288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AEE98CD-0BEF-4CEF-A91E-C16ADD3A7CE4}"/>
              </a:ext>
            </a:extLst>
          </p:cNvPr>
          <p:cNvSpPr txBox="1"/>
          <p:nvPr/>
        </p:nvSpPr>
        <p:spPr>
          <a:xfrm>
            <a:off x="17724437" y="6218207"/>
            <a:ext cx="137653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Imagem 3 – Print da aplicação: Ilustração da distribuição geométrica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AB89205-C8D5-4CC8-ADB1-3DB55AE31C98}"/>
              </a:ext>
            </a:extLst>
          </p:cNvPr>
          <p:cNvSpPr txBox="1"/>
          <p:nvPr/>
        </p:nvSpPr>
        <p:spPr>
          <a:xfrm flipH="1">
            <a:off x="644274" y="20146144"/>
            <a:ext cx="1440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Alguns resultados do desenvolvimento da aplicação podem ser observados nas imagens 1, 2 e 3. Como visto na Imagem 1 o usuário tem a sua disposição uma calculadora interativa para calcular a média. A ideia é fazer o usuário ter um conceito intuitivo de como a média aritmética é calculada.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4FEE405-0347-4B59-B95E-49FD02FDB4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24437" y="15756678"/>
            <a:ext cx="13683701" cy="9279752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56DEBF32-1ED6-4185-BF90-45B0CE29F502}"/>
              </a:ext>
            </a:extLst>
          </p:cNvPr>
          <p:cNvSpPr txBox="1"/>
          <p:nvPr/>
        </p:nvSpPr>
        <p:spPr>
          <a:xfrm>
            <a:off x="17724437" y="14168928"/>
            <a:ext cx="131592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Imagem 4 – Print da aplicação: Ferramenta para analise do intervalo de confiança para a média 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509713F-DAC4-41AD-B71E-889965CD3ED4}"/>
              </a:ext>
            </a:extLst>
          </p:cNvPr>
          <p:cNvSpPr txBox="1"/>
          <p:nvPr/>
        </p:nvSpPr>
        <p:spPr>
          <a:xfrm flipH="1">
            <a:off x="17089743" y="26355228"/>
            <a:ext cx="1440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A criação de maneiras mais lúdicas de ensino, são importantes para atrair a curiosidade e desmitificar a dificuldade que partes elementares da estatística tem. Este projeto ainda está em desenvolvimento e pretende adicionar mais elementos teóricos e práticos a sua biblioteca.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9AAC65E-25AE-4B12-90EC-2CBBF2F3406A}"/>
              </a:ext>
            </a:extLst>
          </p:cNvPr>
          <p:cNvSpPr txBox="1"/>
          <p:nvPr/>
        </p:nvSpPr>
        <p:spPr>
          <a:xfrm>
            <a:off x="16871601" y="29384788"/>
            <a:ext cx="1440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GELMAN, Andrew; NOLAN, Deborah. </a:t>
            </a:r>
            <a:r>
              <a:rPr lang="en-US" sz="3000" b="1" dirty="0"/>
              <a:t>Teaching statistics: </a:t>
            </a:r>
            <a:r>
              <a:rPr lang="en-US" sz="3000" dirty="0"/>
              <a:t>A Bag of Tricks. Oxford: Oxford Univ. Press, 2011.</a:t>
            </a:r>
          </a:p>
          <a:p>
            <a:r>
              <a:rPr lang="en-US" sz="3000" dirty="0"/>
              <a:t>WICKHAM, Hadley; GROLEMUND, Garrett. </a:t>
            </a:r>
            <a:r>
              <a:rPr lang="en-US" sz="3000" b="1" dirty="0"/>
              <a:t>R for Data Science</a:t>
            </a:r>
            <a:r>
              <a:rPr lang="en-US" sz="3000" dirty="0"/>
              <a:t>. Canada: O’Reilly Media, 2017. </a:t>
            </a:r>
            <a:endParaRPr lang="pt-BR" sz="30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B083E44C-BAA5-4035-A26B-31F6911AEC21}"/>
              </a:ext>
            </a:extLst>
          </p:cNvPr>
          <p:cNvSpPr/>
          <p:nvPr/>
        </p:nvSpPr>
        <p:spPr>
          <a:xfrm>
            <a:off x="16861483" y="37585650"/>
            <a:ext cx="7496965" cy="4322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3F9661D-52F7-45F3-8041-36E64B530242}"/>
              </a:ext>
            </a:extLst>
          </p:cNvPr>
          <p:cNvSpPr txBox="1"/>
          <p:nvPr/>
        </p:nvSpPr>
        <p:spPr>
          <a:xfrm flipH="1">
            <a:off x="17261928" y="39354266"/>
            <a:ext cx="66960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dirty="0">
                <a:solidFill>
                  <a:schemeClr val="bg1"/>
                </a:solidFill>
              </a:rPr>
              <a:t>Acesse aqui a aplicação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2788EC3-8727-4A8E-B850-D5AD375567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756" y="35196987"/>
            <a:ext cx="14400000" cy="7157796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CFC2718C-CEF7-4EEF-BE5E-BA81018184AB}"/>
              </a:ext>
            </a:extLst>
          </p:cNvPr>
          <p:cNvSpPr txBox="1"/>
          <p:nvPr/>
        </p:nvSpPr>
        <p:spPr>
          <a:xfrm>
            <a:off x="787756" y="34492132"/>
            <a:ext cx="113823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Imagem 2 – Gerador interativo de regressão linear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2721</TotalTime>
  <Words>700</Words>
  <Application>Microsoft Office PowerPoint</Application>
  <PresentationFormat>Personalizar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Gabriel</dc:creator>
  <cp:lastModifiedBy>Arthur Azevedo</cp:lastModifiedBy>
  <cp:revision>173</cp:revision>
  <dcterms:created xsi:type="dcterms:W3CDTF">2010-07-22T00:28:25Z</dcterms:created>
  <dcterms:modified xsi:type="dcterms:W3CDTF">2019-10-30T19:28:17Z</dcterms:modified>
</cp:coreProperties>
</file>