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73" r:id="rId8"/>
    <p:sldId id="274" r:id="rId9"/>
    <p:sldId id="262" r:id="rId10"/>
    <p:sldId id="263" r:id="rId11"/>
    <p:sldId id="264" r:id="rId12"/>
    <p:sldId id="265" r:id="rId13"/>
    <p:sldId id="267" r:id="rId14"/>
    <p:sldId id="268" r:id="rId15"/>
    <p:sldId id="27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87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E2BD8B3-3DCD-4751-A919-8A10E131DAF0}" type="datetimeFigureOut">
              <a:rPr lang="en-IN" smtClean="0"/>
              <a:t>05-06-2020</a:t>
            </a:fld>
            <a:endParaRPr lang="en-IN"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950438-0217-4D25-8957-96AF00270128}" type="slidenum">
              <a:rPr lang="en-IN" smtClean="0"/>
              <a:t>‹#›</a:t>
            </a:fld>
            <a:endParaRPr lang="en-IN"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56424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282309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35809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335320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E2BD8B3-3DCD-4751-A919-8A10E131DAF0}" type="datetimeFigureOut">
              <a:rPr lang="en-IN" smtClean="0"/>
              <a:t>05-06-2020</a:t>
            </a:fld>
            <a:endParaRPr lang="en-IN"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950438-0217-4D25-8957-96AF00270128}" type="slidenum">
              <a:rPr lang="en-IN" smtClean="0"/>
              <a:t>‹#›</a:t>
            </a:fld>
            <a:endParaRPr lang="en-IN"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839197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40414990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2214216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254484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BD8B3-3DCD-4751-A919-8A10E131DAF0}" type="datetimeFigureOut">
              <a:rPr lang="en-IN" smtClean="0"/>
              <a:t>05-06-2020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11105569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E2BD8B3-3DCD-4751-A919-8A10E131DAF0}" type="datetimeFigureOut">
              <a:rPr lang="en-IN" smtClean="0"/>
              <a:t>05-06-2020</a:t>
            </a:fld>
            <a:endParaRPr lang="en-IN" dirty="0"/>
          </a:p>
        </p:txBody>
      </p:sp>
      <p:sp>
        <p:nvSpPr>
          <p:cNvPr id="6" name="Footer Placeholder 5"/>
          <p:cNvSpPr>
            <a:spLocks noGrp="1"/>
          </p:cNvSpPr>
          <p:nvPr>
            <p:ph type="ftr" sz="quarter" idx="11"/>
          </p:nvPr>
        </p:nvSpPr>
        <p:spPr>
          <a:xfrm>
            <a:off x="2103620" y="6375679"/>
            <a:ext cx="3482179" cy="345796"/>
          </a:xfrm>
        </p:spPr>
        <p:txBody>
          <a:bodyPr/>
          <a:lstStyle/>
          <a:p>
            <a:endParaRPr lang="en-IN" dirty="0"/>
          </a:p>
        </p:txBody>
      </p:sp>
      <p:sp>
        <p:nvSpPr>
          <p:cNvPr id="7" name="Slide Number Placeholder 6"/>
          <p:cNvSpPr>
            <a:spLocks noGrp="1"/>
          </p:cNvSpPr>
          <p:nvPr>
            <p:ph type="sldNum" sz="quarter" idx="12"/>
          </p:nvPr>
        </p:nvSpPr>
        <p:spPr>
          <a:xfrm>
            <a:off x="5691014" y="6375679"/>
            <a:ext cx="1232456" cy="345796"/>
          </a:xfrm>
        </p:spPr>
        <p:txBody>
          <a:bodyPr/>
          <a:lstStyle/>
          <a:p>
            <a:fld id="{91950438-0217-4D25-8957-96AF00270128}" type="slidenum">
              <a:rPr lang="en-IN" smtClean="0"/>
              <a:t>‹#›</a:t>
            </a:fld>
            <a:endParaRPr lang="en-IN"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377499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E2BD8B3-3DCD-4751-A919-8A10E131DAF0}" type="datetimeFigureOut">
              <a:rPr lang="en-IN" smtClean="0"/>
              <a:t>05-06-2020</a:t>
            </a:fld>
            <a:endParaRPr lang="en-IN" dirty="0"/>
          </a:p>
        </p:txBody>
      </p:sp>
      <p:sp>
        <p:nvSpPr>
          <p:cNvPr id="6" name="Footer Placeholder 5"/>
          <p:cNvSpPr>
            <a:spLocks noGrp="1"/>
          </p:cNvSpPr>
          <p:nvPr>
            <p:ph type="ftr" sz="quarter" idx="11"/>
          </p:nvPr>
        </p:nvSpPr>
        <p:spPr>
          <a:xfrm>
            <a:off x="2103621" y="6375679"/>
            <a:ext cx="3482178" cy="345796"/>
          </a:xfrm>
        </p:spPr>
        <p:txBody>
          <a:bodyPr/>
          <a:lstStyle/>
          <a:p>
            <a:endParaRPr lang="en-IN" dirty="0"/>
          </a:p>
        </p:txBody>
      </p:sp>
      <p:sp>
        <p:nvSpPr>
          <p:cNvPr id="7" name="Slide Number Placeholder 6"/>
          <p:cNvSpPr>
            <a:spLocks noGrp="1"/>
          </p:cNvSpPr>
          <p:nvPr>
            <p:ph type="sldNum" sz="quarter" idx="12"/>
          </p:nvPr>
        </p:nvSpPr>
        <p:spPr>
          <a:xfrm>
            <a:off x="5687568" y="6375679"/>
            <a:ext cx="1234440" cy="345796"/>
          </a:xfrm>
        </p:spPr>
        <p:txBody>
          <a:bodyPr/>
          <a:lstStyle/>
          <a:p>
            <a:fld id="{91950438-0217-4D25-8957-96AF00270128}" type="slidenum">
              <a:rPr lang="en-IN" smtClean="0"/>
              <a:t>‹#›</a:t>
            </a:fld>
            <a:endParaRPr lang="en-IN" dirty="0"/>
          </a:p>
        </p:txBody>
      </p:sp>
    </p:spTree>
    <p:extLst>
      <p:ext uri="{BB962C8B-B14F-4D97-AF65-F5344CB8AC3E}">
        <p14:creationId xmlns:p14="http://schemas.microsoft.com/office/powerpoint/2010/main" val="198304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E2BD8B3-3DCD-4751-A919-8A10E131DAF0}" type="datetimeFigureOut">
              <a:rPr lang="en-IN" smtClean="0"/>
              <a:t>05-06-2020</a:t>
            </a:fld>
            <a:endParaRPr lang="en-IN"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950438-0217-4D25-8957-96AF00270128}" type="slidenum">
              <a:rPr lang="en-IN" smtClean="0"/>
              <a:t>‹#›</a:t>
            </a:fld>
            <a:endParaRPr lang="en-IN"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36769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shaswatd673/delhi-neighborhood-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E978-2A88-47CA-A767-E0673A023116}"/>
              </a:ext>
            </a:extLst>
          </p:cNvPr>
          <p:cNvSpPr>
            <a:spLocks noGrp="1"/>
          </p:cNvSpPr>
          <p:nvPr>
            <p:ph type="ctrTitle"/>
          </p:nvPr>
        </p:nvSpPr>
        <p:spPr>
          <a:xfrm>
            <a:off x="704675" y="1719182"/>
            <a:ext cx="11333527" cy="3624045"/>
          </a:xfrm>
        </p:spPr>
        <p:txBody>
          <a:bodyPr>
            <a:normAutofit/>
          </a:bodyPr>
          <a:lstStyle/>
          <a:p>
            <a:pPr lvl="0">
              <a:lnSpc>
                <a:spcPct val="104190"/>
              </a:lnSpc>
              <a:spcBef>
                <a:spcPts val="0"/>
              </a:spcBef>
            </a:pPr>
            <a:r>
              <a:rPr lang="en-US" sz="4800" b="1" cap="none" dirty="0">
                <a:ln w="0"/>
                <a:effectLst>
                  <a:outerShdw blurRad="50800" dist="38100" algn="l" rotWithShape="0">
                    <a:prstClr val="black">
                      <a:alpha val="40000"/>
                    </a:prstClr>
                  </a:outerShdw>
                </a:effectLst>
                <a:latin typeface="Consolas" panose="020B0609020204030204" pitchFamily="49" charset="0"/>
                <a:ea typeface="Roboto"/>
                <a:cs typeface="Roboto"/>
                <a:sym typeface="Roboto"/>
              </a:rPr>
              <a:t>Exploring neighborhoods dataset in the city of New Delhi</a:t>
            </a:r>
            <a:br>
              <a:rPr lang="en-US" sz="4800" b="1" cap="none" dirty="0">
                <a:ln w="0"/>
                <a:effectLst>
                  <a:outerShdw blurRad="50800" dist="38100" algn="l" rotWithShape="0">
                    <a:prstClr val="black">
                      <a:alpha val="40000"/>
                    </a:prstClr>
                  </a:outerShdw>
                </a:effectLst>
                <a:latin typeface="Consolas" panose="020B0609020204030204" pitchFamily="49" charset="0"/>
              </a:rPr>
            </a:br>
            <a:endParaRPr lang="en-IN" sz="4800" b="1" cap="none" dirty="0">
              <a:ln w="0"/>
              <a:effectLst>
                <a:outerShdw blurRad="50800" dist="38100" algn="l" rotWithShape="0">
                  <a:prstClr val="black">
                    <a:alpha val="40000"/>
                  </a:prstClr>
                </a:outerShdw>
              </a:effectLst>
              <a:latin typeface="Consolas" panose="020B0609020204030204" pitchFamily="49" charset="0"/>
            </a:endParaRPr>
          </a:p>
        </p:txBody>
      </p:sp>
      <p:sp>
        <p:nvSpPr>
          <p:cNvPr id="3" name="Subtitle 2">
            <a:extLst>
              <a:ext uri="{FF2B5EF4-FFF2-40B4-BE49-F238E27FC236}">
                <a16:creationId xmlns:a16="http://schemas.microsoft.com/office/drawing/2014/main" id="{0A18A790-5438-4870-81BF-D0F6756D2B16}"/>
              </a:ext>
            </a:extLst>
          </p:cNvPr>
          <p:cNvSpPr>
            <a:spLocks noGrp="1"/>
          </p:cNvSpPr>
          <p:nvPr>
            <p:ph type="subTitle" idx="1"/>
          </p:nvPr>
        </p:nvSpPr>
        <p:spPr>
          <a:xfrm flipH="1">
            <a:off x="1686187" y="3531205"/>
            <a:ext cx="731593" cy="587790"/>
          </a:xfrm>
        </p:spPr>
        <p:txBody>
          <a:bodyPr/>
          <a:lstStyle/>
          <a:p>
            <a:endParaRPr lang="en-US" dirty="0"/>
          </a:p>
          <a:p>
            <a:endParaRPr lang="en-IN" dirty="0"/>
          </a:p>
        </p:txBody>
      </p:sp>
    </p:spTree>
    <p:extLst>
      <p:ext uri="{BB962C8B-B14F-4D97-AF65-F5344CB8AC3E}">
        <p14:creationId xmlns:p14="http://schemas.microsoft.com/office/powerpoint/2010/main" val="108258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D77B-E87C-4EA8-A0AE-87D440026E8E}"/>
              </a:ext>
            </a:extLst>
          </p:cNvPr>
          <p:cNvSpPr>
            <a:spLocks noGrp="1"/>
          </p:cNvSpPr>
          <p:nvPr>
            <p:ph type="title"/>
          </p:nvPr>
        </p:nvSpPr>
        <p:spPr>
          <a:xfrm>
            <a:off x="1251677" y="382384"/>
            <a:ext cx="10316545" cy="1223131"/>
          </a:xfrm>
        </p:spPr>
        <p:txBody>
          <a:bodyPr>
            <a:noAutofit/>
          </a:bodyPr>
          <a:lstStyle/>
          <a:p>
            <a:r>
              <a:rPr lang="en-US" sz="3200" b="1" dirty="0">
                <a:latin typeface="Consolas" panose="020B0609020204030204" pitchFamily="49" charset="0"/>
              </a:rPr>
              <a:t>Neighborhood Which has Italian Restaurant as the 1st Most Common Venue preference</a:t>
            </a:r>
            <a:endParaRPr lang="en-IN" sz="3200" b="1" dirty="0">
              <a:latin typeface="Consolas" panose="020B0609020204030204" pitchFamily="49" charset="0"/>
            </a:endParaRPr>
          </a:p>
        </p:txBody>
      </p:sp>
      <p:pic>
        <p:nvPicPr>
          <p:cNvPr id="7" name="Picture 6">
            <a:extLst>
              <a:ext uri="{FF2B5EF4-FFF2-40B4-BE49-F238E27FC236}">
                <a16:creationId xmlns:a16="http://schemas.microsoft.com/office/drawing/2014/main" id="{1554570E-7E55-48BB-BE35-6132EBAC9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59" y="1935126"/>
            <a:ext cx="11334306" cy="2690037"/>
          </a:xfrm>
          <a:prstGeom prst="rect">
            <a:avLst/>
          </a:prstGeom>
        </p:spPr>
      </p:pic>
    </p:spTree>
    <p:extLst>
      <p:ext uri="{BB962C8B-B14F-4D97-AF65-F5344CB8AC3E}">
        <p14:creationId xmlns:p14="http://schemas.microsoft.com/office/powerpoint/2010/main" val="328226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555D-C7C5-4EF4-B0F1-08F9B5CE370F}"/>
              </a:ext>
            </a:extLst>
          </p:cNvPr>
          <p:cNvSpPr>
            <a:spLocks noGrp="1"/>
          </p:cNvSpPr>
          <p:nvPr>
            <p:ph type="title"/>
          </p:nvPr>
        </p:nvSpPr>
        <p:spPr>
          <a:xfrm>
            <a:off x="1251678" y="382385"/>
            <a:ext cx="10178322" cy="1701596"/>
          </a:xfrm>
        </p:spPr>
        <p:txBody>
          <a:bodyPr>
            <a:noAutofit/>
          </a:bodyPr>
          <a:lstStyle/>
          <a:p>
            <a:r>
              <a:rPr lang="en-US" sz="3600" b="1" dirty="0">
                <a:latin typeface="Consolas" panose="020B0609020204030204" pitchFamily="49" charset="0"/>
              </a:rPr>
              <a:t>Neighborhood Which has Italian Restaurant as the 2nd Most Common Venue preference</a:t>
            </a:r>
            <a:endParaRPr lang="en-IN" sz="3600" b="1" dirty="0">
              <a:latin typeface="Consolas" panose="020B0609020204030204" pitchFamily="49" charset="0"/>
            </a:endParaRPr>
          </a:p>
        </p:txBody>
      </p:sp>
      <p:pic>
        <p:nvPicPr>
          <p:cNvPr id="5" name="Picture 4">
            <a:extLst>
              <a:ext uri="{FF2B5EF4-FFF2-40B4-BE49-F238E27FC236}">
                <a16:creationId xmlns:a16="http://schemas.microsoft.com/office/drawing/2014/main" id="{6822A276-CC73-428D-A766-93C95697B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84" y="2179673"/>
            <a:ext cx="11004697" cy="2456121"/>
          </a:xfrm>
          <a:prstGeom prst="rect">
            <a:avLst/>
          </a:prstGeom>
        </p:spPr>
      </p:pic>
    </p:spTree>
    <p:extLst>
      <p:ext uri="{BB962C8B-B14F-4D97-AF65-F5344CB8AC3E}">
        <p14:creationId xmlns:p14="http://schemas.microsoft.com/office/powerpoint/2010/main" val="224115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94E1-BD24-4B88-A6EB-F476DD3C990A}"/>
              </a:ext>
            </a:extLst>
          </p:cNvPr>
          <p:cNvSpPr>
            <a:spLocks noGrp="1"/>
          </p:cNvSpPr>
          <p:nvPr>
            <p:ph type="title"/>
          </p:nvPr>
        </p:nvSpPr>
        <p:spPr/>
        <p:txBody>
          <a:bodyPr>
            <a:noAutofit/>
          </a:bodyPr>
          <a:lstStyle/>
          <a:p>
            <a:r>
              <a:rPr lang="en-US" sz="3600" b="1" dirty="0">
                <a:latin typeface="Consolas" panose="020B0609020204030204" pitchFamily="49" charset="0"/>
              </a:rPr>
              <a:t>Neighborhood Which has Italian Restaurant as the 3rd Most Common Venue preference</a:t>
            </a:r>
            <a:endParaRPr lang="en-IN" sz="3600" dirty="0"/>
          </a:p>
        </p:txBody>
      </p:sp>
      <p:pic>
        <p:nvPicPr>
          <p:cNvPr id="5" name="Picture 4">
            <a:extLst>
              <a:ext uri="{FF2B5EF4-FFF2-40B4-BE49-F238E27FC236}">
                <a16:creationId xmlns:a16="http://schemas.microsoft.com/office/drawing/2014/main" id="{743BA020-828F-4B51-B2C1-979DB20FB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15" y="2137144"/>
            <a:ext cx="11018758" cy="3795823"/>
          </a:xfrm>
          <a:prstGeom prst="rect">
            <a:avLst/>
          </a:prstGeom>
        </p:spPr>
      </p:pic>
    </p:spTree>
    <p:extLst>
      <p:ext uri="{BB962C8B-B14F-4D97-AF65-F5344CB8AC3E}">
        <p14:creationId xmlns:p14="http://schemas.microsoft.com/office/powerpoint/2010/main" val="382354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5C6-18CA-4BB2-8803-9DA14A733E30}"/>
              </a:ext>
            </a:extLst>
          </p:cNvPr>
          <p:cNvSpPr>
            <a:spLocks noGrp="1"/>
          </p:cNvSpPr>
          <p:nvPr>
            <p:ph type="title"/>
          </p:nvPr>
        </p:nvSpPr>
        <p:spPr/>
        <p:txBody>
          <a:bodyPr>
            <a:normAutofit/>
          </a:bodyPr>
          <a:lstStyle/>
          <a:p>
            <a:r>
              <a:rPr lang="en-US" sz="4000" b="1" u="sng" dirty="0">
                <a:latin typeface="Consolas" panose="020B0609020204030204" pitchFamily="49" charset="0"/>
              </a:rPr>
              <a:t>Cluster 1</a:t>
            </a:r>
            <a:endParaRPr lang="en-IN" sz="4000" b="1" u="sng" dirty="0">
              <a:latin typeface="Consolas" panose="020B0609020204030204" pitchFamily="49" charset="0"/>
            </a:endParaRPr>
          </a:p>
        </p:txBody>
      </p:sp>
      <p:pic>
        <p:nvPicPr>
          <p:cNvPr id="4" name="Picture 3">
            <a:extLst>
              <a:ext uri="{FF2B5EF4-FFF2-40B4-BE49-F238E27FC236}">
                <a16:creationId xmlns:a16="http://schemas.microsoft.com/office/drawing/2014/main" id="{7483DF47-14FB-4731-A085-0FEFC1C12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89" y="1247774"/>
            <a:ext cx="11142920" cy="4961639"/>
          </a:xfrm>
          <a:prstGeom prst="rect">
            <a:avLst/>
          </a:prstGeom>
        </p:spPr>
      </p:pic>
    </p:spTree>
    <p:extLst>
      <p:ext uri="{BB962C8B-B14F-4D97-AF65-F5344CB8AC3E}">
        <p14:creationId xmlns:p14="http://schemas.microsoft.com/office/powerpoint/2010/main" val="265285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19CC-C4FB-40BF-89D8-115E1AEA5410}"/>
              </a:ext>
            </a:extLst>
          </p:cNvPr>
          <p:cNvSpPr>
            <a:spLocks noGrp="1"/>
          </p:cNvSpPr>
          <p:nvPr>
            <p:ph type="title"/>
          </p:nvPr>
        </p:nvSpPr>
        <p:spPr/>
        <p:txBody>
          <a:bodyPr>
            <a:normAutofit/>
          </a:bodyPr>
          <a:lstStyle/>
          <a:p>
            <a:r>
              <a:rPr lang="en-US" sz="4000" b="1" u="sng" dirty="0">
                <a:latin typeface="Consolas" panose="020B0609020204030204" pitchFamily="49" charset="0"/>
              </a:rPr>
              <a:t>Cluster 2</a:t>
            </a:r>
            <a:endParaRPr lang="en-IN" sz="4000" dirty="0"/>
          </a:p>
        </p:txBody>
      </p:sp>
      <p:pic>
        <p:nvPicPr>
          <p:cNvPr id="4" name="Picture 3">
            <a:extLst>
              <a:ext uri="{FF2B5EF4-FFF2-40B4-BE49-F238E27FC236}">
                <a16:creationId xmlns:a16="http://schemas.microsoft.com/office/drawing/2014/main" id="{7C10ED44-239B-4C63-86ED-5ACBBBB9F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2" y="1347751"/>
            <a:ext cx="11133312" cy="5127864"/>
          </a:xfrm>
          <a:prstGeom prst="rect">
            <a:avLst/>
          </a:prstGeom>
        </p:spPr>
      </p:pic>
    </p:spTree>
    <p:extLst>
      <p:ext uri="{BB962C8B-B14F-4D97-AF65-F5344CB8AC3E}">
        <p14:creationId xmlns:p14="http://schemas.microsoft.com/office/powerpoint/2010/main" val="237216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4C9A-E218-47A2-8DD6-8144A3132D86}"/>
              </a:ext>
            </a:extLst>
          </p:cNvPr>
          <p:cNvSpPr>
            <a:spLocks noGrp="1"/>
          </p:cNvSpPr>
          <p:nvPr>
            <p:ph type="title"/>
          </p:nvPr>
        </p:nvSpPr>
        <p:spPr/>
        <p:txBody>
          <a:bodyPr/>
          <a:lstStyle/>
          <a:p>
            <a:r>
              <a:rPr lang="en-US" sz="4800" b="1" u="sng" dirty="0">
                <a:latin typeface="Consolas" panose="020B0609020204030204" pitchFamily="49" charset="0"/>
              </a:rPr>
              <a:t>Cluster 3</a:t>
            </a:r>
            <a:endParaRPr lang="en-IN" dirty="0">
              <a:latin typeface="Consolas" panose="020B0609020204030204" pitchFamily="49" charset="0"/>
            </a:endParaRPr>
          </a:p>
        </p:txBody>
      </p:sp>
      <p:pic>
        <p:nvPicPr>
          <p:cNvPr id="4" name="Picture 3">
            <a:extLst>
              <a:ext uri="{FF2B5EF4-FFF2-40B4-BE49-F238E27FC236}">
                <a16:creationId xmlns:a16="http://schemas.microsoft.com/office/drawing/2014/main" id="{E1F47D24-D8C9-4A9E-BF81-681D2A9EE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66" y="1874517"/>
            <a:ext cx="11334307" cy="2410404"/>
          </a:xfrm>
          <a:prstGeom prst="rect">
            <a:avLst/>
          </a:prstGeom>
        </p:spPr>
      </p:pic>
    </p:spTree>
    <p:extLst>
      <p:ext uri="{BB962C8B-B14F-4D97-AF65-F5344CB8AC3E}">
        <p14:creationId xmlns:p14="http://schemas.microsoft.com/office/powerpoint/2010/main" val="369292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5819-6049-4AE5-89E7-3CA6B7A73C87}"/>
              </a:ext>
            </a:extLst>
          </p:cNvPr>
          <p:cNvSpPr>
            <a:spLocks noGrp="1"/>
          </p:cNvSpPr>
          <p:nvPr>
            <p:ph type="title"/>
          </p:nvPr>
        </p:nvSpPr>
        <p:spPr/>
        <p:txBody>
          <a:bodyPr/>
          <a:lstStyle/>
          <a:p>
            <a:r>
              <a:rPr lang="en-US" b="1" dirty="0">
                <a:latin typeface="Consolas" panose="020B0609020204030204" pitchFamily="49" charset="0"/>
              </a:rPr>
              <a:t>Conclusion-</a:t>
            </a:r>
            <a:endParaRPr lang="en-IN" b="1" dirty="0">
              <a:latin typeface="Consolas" panose="020B0609020204030204" pitchFamily="49" charset="0"/>
            </a:endParaRPr>
          </a:p>
        </p:txBody>
      </p:sp>
      <p:sp>
        <p:nvSpPr>
          <p:cNvPr id="3" name="Content Placeholder 2">
            <a:extLst>
              <a:ext uri="{FF2B5EF4-FFF2-40B4-BE49-F238E27FC236}">
                <a16:creationId xmlns:a16="http://schemas.microsoft.com/office/drawing/2014/main" id="{8239E25F-7C59-416B-BF4F-4C1AFA86727F}"/>
              </a:ext>
            </a:extLst>
          </p:cNvPr>
          <p:cNvSpPr>
            <a:spLocks noGrp="1"/>
          </p:cNvSpPr>
          <p:nvPr>
            <p:ph idx="1"/>
          </p:nvPr>
        </p:nvSpPr>
        <p:spPr>
          <a:xfrm>
            <a:off x="1251678" y="1265274"/>
            <a:ext cx="10178322" cy="5295013"/>
          </a:xfrm>
        </p:spPr>
        <p:txBody>
          <a:bodyPr>
            <a:normAutofit fontScale="92500" lnSpcReduction="10000"/>
          </a:bodyPr>
          <a:lstStyle/>
          <a:p>
            <a:r>
              <a:rPr lang="en-US" sz="2800" dirty="0">
                <a:latin typeface="Consolas" panose="020B0609020204030204" pitchFamily="49" charset="0"/>
              </a:rPr>
              <a:t>In Cluster 1: </a:t>
            </a:r>
          </a:p>
          <a:p>
            <a:pPr lvl="1"/>
            <a:r>
              <a:rPr lang="en-US" sz="2800" dirty="0">
                <a:latin typeface="Consolas" panose="020B0609020204030204" pitchFamily="49" charset="0"/>
              </a:rPr>
              <a:t>Chhatarpur, Civil Lines and Kashmiri Gate are the best place to start a new Italian cuisine restaurant.</a:t>
            </a:r>
          </a:p>
          <a:p>
            <a:pPr lvl="1"/>
            <a:r>
              <a:rPr lang="en-US" sz="2800" dirty="0">
                <a:latin typeface="Consolas" panose="020B0609020204030204" pitchFamily="49" charset="0"/>
              </a:rPr>
              <a:t>Defence Colony and Panjabi Bagh, Krishna Nagar, Kotla Mubarakpur and Sundar Nagar are good alternatives.</a:t>
            </a:r>
          </a:p>
          <a:p>
            <a:r>
              <a:rPr lang="en-US" sz="2800" dirty="0">
                <a:latin typeface="Consolas" panose="020B0609020204030204" pitchFamily="49" charset="0"/>
              </a:rPr>
              <a:t>Cluster 2 and Cluster 3 mostly has Pizza places and Fast Food Restaurants. So if an in-depth survey is done on the neighborhoods of Cluster 2, we can find out if there are any interest in Italian Restaurants there.</a:t>
            </a:r>
          </a:p>
        </p:txBody>
      </p:sp>
    </p:spTree>
    <p:extLst>
      <p:ext uri="{BB962C8B-B14F-4D97-AF65-F5344CB8AC3E}">
        <p14:creationId xmlns:p14="http://schemas.microsoft.com/office/powerpoint/2010/main" val="351117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57C-EFDC-4FB2-B574-F4587EB12C59}"/>
              </a:ext>
            </a:extLst>
          </p:cNvPr>
          <p:cNvSpPr>
            <a:spLocks noGrp="1"/>
          </p:cNvSpPr>
          <p:nvPr>
            <p:ph type="title"/>
          </p:nvPr>
        </p:nvSpPr>
        <p:spPr/>
        <p:txBody>
          <a:bodyPr/>
          <a:lstStyle/>
          <a:p>
            <a:r>
              <a:rPr lang="en-US" dirty="0">
                <a:latin typeface="Consolas" panose="020B0609020204030204" pitchFamily="49" charset="0"/>
              </a:rPr>
              <a:t>Introduction</a:t>
            </a:r>
            <a:endParaRPr lang="en-IN" dirty="0">
              <a:latin typeface="Consolas" panose="020B0609020204030204" pitchFamily="49" charset="0"/>
            </a:endParaRPr>
          </a:p>
        </p:txBody>
      </p:sp>
      <p:sp>
        <p:nvSpPr>
          <p:cNvPr id="3" name="Content Placeholder 2">
            <a:extLst>
              <a:ext uri="{FF2B5EF4-FFF2-40B4-BE49-F238E27FC236}">
                <a16:creationId xmlns:a16="http://schemas.microsoft.com/office/drawing/2014/main" id="{19E60C6D-4A35-4220-A90A-2A22BB2FB780}"/>
              </a:ext>
            </a:extLst>
          </p:cNvPr>
          <p:cNvSpPr>
            <a:spLocks noGrp="1"/>
          </p:cNvSpPr>
          <p:nvPr>
            <p:ph idx="1"/>
          </p:nvPr>
        </p:nvSpPr>
        <p:spPr>
          <a:xfrm>
            <a:off x="989901" y="1258349"/>
            <a:ext cx="10930855" cy="5394121"/>
          </a:xfrm>
        </p:spPr>
        <p:txBody>
          <a:bodyPr>
            <a:noAutofit/>
          </a:bodyPr>
          <a:lstStyle/>
          <a:p>
            <a:r>
              <a:rPr lang="en-IN" sz="2200" dirty="0">
                <a:latin typeface="Consolas" panose="020B0609020204030204" pitchFamily="49" charset="0"/>
              </a:rPr>
              <a:t>New Delhi is the capital city of India. The city itself has a population of 257,803. However, the much larger metro area has a population that exceeds 26 million. With its diverse culture, comes diverse food items. There are many restaurants in New Delhi, each belonging to different categories like Chinese, Italian, French, Mughlai, North Indian etc.</a:t>
            </a:r>
          </a:p>
          <a:p>
            <a:r>
              <a:rPr lang="en-IN" sz="2200" dirty="0">
                <a:latin typeface="Consolas" panose="020B0609020204030204" pitchFamily="49" charset="0"/>
              </a:rPr>
              <a:t>So in this project, we will list and visualize all major parts of the city and find out which part is the go-to place for Italian food so that a future restaurateur who wants to open a Italian cuisine restaurant can find the best part of the city in which the demand for Italian cuisine is very high.</a:t>
            </a:r>
          </a:p>
          <a:p>
            <a:r>
              <a:rPr lang="en-IN" sz="2200" dirty="0">
                <a:latin typeface="Consolas" panose="020B0609020204030204" pitchFamily="49" charset="0"/>
              </a:rPr>
              <a:t>I would need to use Foursquare location data to find out the ratings, reviews and other information to make a good analysis of the data that I have and create an efficient cluster model.</a:t>
            </a:r>
          </a:p>
          <a:p>
            <a:endParaRPr lang="en-IN" sz="2200" dirty="0">
              <a:latin typeface="Consolas" panose="020B0609020204030204" pitchFamily="49" charset="0"/>
            </a:endParaRPr>
          </a:p>
        </p:txBody>
      </p:sp>
    </p:spTree>
    <p:extLst>
      <p:ext uri="{BB962C8B-B14F-4D97-AF65-F5344CB8AC3E}">
        <p14:creationId xmlns:p14="http://schemas.microsoft.com/office/powerpoint/2010/main" val="375017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E92C-730E-41AD-97D5-E2C9A75726F9}"/>
              </a:ext>
            </a:extLst>
          </p:cNvPr>
          <p:cNvSpPr>
            <a:spLocks noGrp="1"/>
          </p:cNvSpPr>
          <p:nvPr>
            <p:ph type="title"/>
          </p:nvPr>
        </p:nvSpPr>
        <p:spPr/>
        <p:txBody>
          <a:bodyPr>
            <a:noAutofit/>
          </a:bodyPr>
          <a:lstStyle/>
          <a:p>
            <a:r>
              <a:rPr lang="en-IN" sz="3800" b="1" dirty="0">
                <a:latin typeface="Consolas" panose="020B0609020204030204" pitchFamily="49" charset="0"/>
              </a:rPr>
              <a:t>Questions a future restaurateur might ask if he/she were to open an Italian cuisine restaurant in New Delhi</a:t>
            </a:r>
            <a:br>
              <a:rPr lang="en-IN" sz="3800" dirty="0">
                <a:latin typeface="Consolas" panose="020B0609020204030204" pitchFamily="49" charset="0"/>
              </a:rPr>
            </a:br>
            <a:endParaRPr lang="en-IN" sz="3800" dirty="0">
              <a:latin typeface="Consolas" panose="020B0609020204030204" pitchFamily="49" charset="0"/>
            </a:endParaRPr>
          </a:p>
        </p:txBody>
      </p:sp>
      <p:sp>
        <p:nvSpPr>
          <p:cNvPr id="3" name="Content Placeholder 2">
            <a:extLst>
              <a:ext uri="{FF2B5EF4-FFF2-40B4-BE49-F238E27FC236}">
                <a16:creationId xmlns:a16="http://schemas.microsoft.com/office/drawing/2014/main" id="{7218DC08-1F22-4C76-B9B3-BCCBD2EC0393}"/>
              </a:ext>
            </a:extLst>
          </p:cNvPr>
          <p:cNvSpPr>
            <a:spLocks noGrp="1"/>
          </p:cNvSpPr>
          <p:nvPr>
            <p:ph idx="1"/>
          </p:nvPr>
        </p:nvSpPr>
        <p:spPr>
          <a:xfrm>
            <a:off x="1509822" y="2860158"/>
            <a:ext cx="9920177" cy="3019434"/>
          </a:xfrm>
        </p:spPr>
        <p:txBody>
          <a:bodyPr>
            <a:normAutofit fontScale="92500" lnSpcReduction="10000"/>
          </a:bodyPr>
          <a:lstStyle/>
          <a:p>
            <a:pPr lvl="0"/>
            <a:r>
              <a:rPr lang="en-IN" sz="3200" dirty="0">
                <a:latin typeface="Consolas" panose="020B0609020204030204" pitchFamily="49" charset="0"/>
              </a:rPr>
              <a:t>Which neighbourhoods have greater number of restaurants?</a:t>
            </a:r>
          </a:p>
          <a:p>
            <a:pPr lvl="0"/>
            <a:r>
              <a:rPr lang="en-IN" sz="3200" dirty="0">
                <a:latin typeface="Consolas" panose="020B0609020204030204" pitchFamily="49" charset="0"/>
              </a:rPr>
              <a:t>Which neighbourhoods have fewer number of restaurants?</a:t>
            </a:r>
          </a:p>
          <a:p>
            <a:pPr lvl="0"/>
            <a:r>
              <a:rPr lang="en-IN" sz="3200" dirty="0">
                <a:latin typeface="Consolas" panose="020B0609020204030204" pitchFamily="49" charset="0"/>
              </a:rPr>
              <a:t>What neighbourhoods has greater demand for Italian Cuisine?</a:t>
            </a:r>
          </a:p>
          <a:p>
            <a:pPr marL="0" indent="0">
              <a:buNone/>
            </a:pPr>
            <a:endParaRPr lang="en-IN" sz="4000" dirty="0">
              <a:latin typeface="Consolas" panose="020B0609020204030204" pitchFamily="49" charset="0"/>
            </a:endParaRPr>
          </a:p>
        </p:txBody>
      </p:sp>
    </p:spTree>
    <p:extLst>
      <p:ext uri="{BB962C8B-B14F-4D97-AF65-F5344CB8AC3E}">
        <p14:creationId xmlns:p14="http://schemas.microsoft.com/office/powerpoint/2010/main" val="102477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840E-E582-4420-86DC-8257C93A18CB}"/>
              </a:ext>
            </a:extLst>
          </p:cNvPr>
          <p:cNvSpPr>
            <a:spLocks noGrp="1"/>
          </p:cNvSpPr>
          <p:nvPr>
            <p:ph type="title"/>
          </p:nvPr>
        </p:nvSpPr>
        <p:spPr>
          <a:xfrm>
            <a:off x="914400" y="382385"/>
            <a:ext cx="10515600" cy="1492132"/>
          </a:xfrm>
        </p:spPr>
        <p:txBody>
          <a:bodyPr>
            <a:normAutofit/>
          </a:bodyPr>
          <a:lstStyle/>
          <a:p>
            <a:r>
              <a:rPr lang="en-IN" sz="4000" b="1" dirty="0">
                <a:latin typeface="Consolas" panose="020B0609020204030204" pitchFamily="49" charset="0"/>
              </a:rPr>
              <a:t>Data Description</a:t>
            </a:r>
            <a:endParaRPr lang="en-IN" sz="4000" dirty="0">
              <a:latin typeface="Consolas" panose="020B0609020204030204" pitchFamily="49" charset="0"/>
            </a:endParaRPr>
          </a:p>
        </p:txBody>
      </p:sp>
      <p:sp>
        <p:nvSpPr>
          <p:cNvPr id="3" name="Content Placeholder 2">
            <a:extLst>
              <a:ext uri="{FF2B5EF4-FFF2-40B4-BE49-F238E27FC236}">
                <a16:creationId xmlns:a16="http://schemas.microsoft.com/office/drawing/2014/main" id="{704F966C-8CD5-4C6F-A06F-601143A6E565}"/>
              </a:ext>
            </a:extLst>
          </p:cNvPr>
          <p:cNvSpPr>
            <a:spLocks noGrp="1"/>
          </p:cNvSpPr>
          <p:nvPr>
            <p:ph idx="1"/>
          </p:nvPr>
        </p:nvSpPr>
        <p:spPr>
          <a:xfrm>
            <a:off x="914400" y="956930"/>
            <a:ext cx="10834577" cy="5709683"/>
          </a:xfrm>
        </p:spPr>
        <p:txBody>
          <a:bodyPr>
            <a:noAutofit/>
          </a:bodyPr>
          <a:lstStyle/>
          <a:p>
            <a:pPr marL="0" indent="0">
              <a:buNone/>
            </a:pPr>
            <a:r>
              <a:rPr lang="en-IN" sz="2200" dirty="0">
                <a:latin typeface="Consolas" panose="020B0609020204030204" pitchFamily="49" charset="0"/>
              </a:rPr>
              <a:t>For this project we need the following data:</a:t>
            </a:r>
            <a:endParaRPr lang="en-IN" sz="2200" b="1" dirty="0">
              <a:latin typeface="Consolas" panose="020B0609020204030204" pitchFamily="49" charset="0"/>
            </a:endParaRPr>
          </a:p>
          <a:p>
            <a:pPr marL="457200" indent="-457200">
              <a:buFont typeface="+mj-lt"/>
              <a:buAutoNum type="arabicParenR"/>
            </a:pPr>
            <a:r>
              <a:rPr lang="en-IN" sz="2200" dirty="0">
                <a:latin typeface="Consolas" panose="020B0609020204030204" pitchFamily="49" charset="0"/>
              </a:rPr>
              <a:t>Delhi Neighbourhood Dataset that contains a list of sort Borough, Neighbourhood, latitude and longitude.</a:t>
            </a:r>
            <a:endParaRPr lang="en-IN" sz="2200" b="1" dirty="0">
              <a:latin typeface="Consolas" panose="020B0609020204030204" pitchFamily="49" charset="0"/>
            </a:endParaRPr>
          </a:p>
          <a:p>
            <a:pPr marL="914400" lvl="1" indent="-457200">
              <a:buFont typeface="+mj-lt"/>
              <a:buAutoNum type="arabicParenR"/>
            </a:pPr>
            <a:r>
              <a:rPr lang="en-IN" sz="2200" dirty="0">
                <a:latin typeface="Consolas" panose="020B0609020204030204" pitchFamily="49" charset="0"/>
              </a:rPr>
              <a:t>Data source: Delhi Neighbourhood Dataset</a:t>
            </a:r>
            <a:endParaRPr lang="en-IN" sz="2200" b="1" dirty="0">
              <a:latin typeface="Consolas" panose="020B0609020204030204" pitchFamily="49" charset="0"/>
            </a:endParaRPr>
          </a:p>
          <a:p>
            <a:pPr marL="914400" lvl="1" indent="-457200">
              <a:buFont typeface="+mj-lt"/>
              <a:buAutoNum type="arabicParenR"/>
            </a:pPr>
            <a:r>
              <a:rPr lang="en-IN" sz="2200" dirty="0">
                <a:latin typeface="Consolas" panose="020B0609020204030204" pitchFamily="49" charset="0"/>
              </a:rPr>
              <a:t>Dataset: </a:t>
            </a:r>
            <a:r>
              <a:rPr lang="en-IN" sz="2200" dirty="0">
                <a:latin typeface="Consolas" panose="020B0609020204030204" pitchFamily="49" charset="0"/>
                <a:hlinkClick r:id="rId2"/>
              </a:rPr>
              <a:t>https://www.kaggle.com/shaswatd673/delhi-neighborhood-data</a:t>
            </a:r>
            <a:endParaRPr lang="en-IN" sz="2200" b="1" dirty="0">
              <a:latin typeface="Consolas" panose="020B0609020204030204" pitchFamily="49" charset="0"/>
            </a:endParaRPr>
          </a:p>
          <a:p>
            <a:pPr marL="457200" lvl="1" indent="0">
              <a:buNone/>
            </a:pPr>
            <a:r>
              <a:rPr lang="en-IN" sz="2200" dirty="0">
                <a:latin typeface="Consolas" panose="020B0609020204030204" pitchFamily="49" charset="0"/>
              </a:rPr>
              <a:t>This data set contains the required information. And we will use this data set to explore various neighbourhoods of New Delhi city.</a:t>
            </a:r>
            <a:endParaRPr lang="en-IN" sz="2200" b="1" dirty="0">
              <a:latin typeface="Consolas" panose="020B0609020204030204" pitchFamily="49" charset="0"/>
            </a:endParaRPr>
          </a:p>
          <a:p>
            <a:pPr marL="457200" indent="-457200">
              <a:buFont typeface="+mj-lt"/>
              <a:buAutoNum type="arabicParenR"/>
            </a:pPr>
            <a:r>
              <a:rPr lang="en-IN" sz="2200" dirty="0">
                <a:latin typeface="Consolas" panose="020B0609020204030204" pitchFamily="49" charset="0"/>
              </a:rPr>
              <a:t>Nearby places in each locality of New Delhi city.</a:t>
            </a:r>
            <a:endParaRPr lang="en-IN" sz="2200" b="1" dirty="0">
              <a:latin typeface="Consolas" panose="020B0609020204030204" pitchFamily="49" charset="0"/>
            </a:endParaRPr>
          </a:p>
          <a:p>
            <a:pPr marL="914400" lvl="1" indent="-457200">
              <a:buFont typeface="+mj-lt"/>
              <a:buAutoNum type="arabicParenR"/>
            </a:pPr>
            <a:r>
              <a:rPr lang="en-IN" sz="2200" dirty="0">
                <a:latin typeface="Consolas" panose="020B0609020204030204" pitchFamily="49" charset="0"/>
              </a:rPr>
              <a:t>Data source: Foursquare API: </a:t>
            </a:r>
            <a:r>
              <a:rPr lang="en-IN" sz="2200" dirty="0">
                <a:latin typeface="Consolas" panose="020B0609020204030204" pitchFamily="49" charset="0"/>
                <a:hlinkClick r:id="rId3"/>
              </a:rPr>
              <a:t>https://developer.foursquare.com/</a:t>
            </a:r>
            <a:endParaRPr lang="en-IN" sz="2200" b="1" dirty="0">
              <a:latin typeface="Consolas" panose="020B0609020204030204" pitchFamily="49" charset="0"/>
            </a:endParaRPr>
          </a:p>
          <a:p>
            <a:pPr marL="457200" lvl="1" indent="0">
              <a:buNone/>
            </a:pPr>
            <a:r>
              <a:rPr lang="en-IN" sz="2200" dirty="0">
                <a:latin typeface="Consolas" panose="020B0609020204030204" pitchFamily="49" charset="0"/>
              </a:rPr>
              <a:t>By using this API, we can get all the venues info including longitudes and </a:t>
            </a:r>
            <a:r>
              <a:rPr lang="en-US" sz="2200" dirty="0">
                <a:latin typeface="Consolas" panose="020B0609020204030204" pitchFamily="49" charset="0"/>
              </a:rPr>
              <a:t>latitudes</a:t>
            </a:r>
            <a:r>
              <a:rPr lang="en-IN" sz="2200" dirty="0">
                <a:latin typeface="Consolas" panose="020B0609020204030204" pitchFamily="49" charset="0"/>
              </a:rPr>
              <a:t>, reviews and ratings of each venues in the neighbourhood.</a:t>
            </a:r>
            <a:endParaRPr lang="en-IN" sz="2200" b="1" dirty="0">
              <a:latin typeface="Consolas" panose="020B0609020204030204" pitchFamily="49" charset="0"/>
            </a:endParaRPr>
          </a:p>
          <a:p>
            <a:pPr marL="0" indent="0">
              <a:buNone/>
            </a:pPr>
            <a:endParaRPr lang="en-IN" sz="2200" dirty="0">
              <a:latin typeface="Consolas" panose="020B0609020204030204" pitchFamily="49" charset="0"/>
            </a:endParaRPr>
          </a:p>
        </p:txBody>
      </p:sp>
    </p:spTree>
    <p:extLst>
      <p:ext uri="{BB962C8B-B14F-4D97-AF65-F5344CB8AC3E}">
        <p14:creationId xmlns:p14="http://schemas.microsoft.com/office/powerpoint/2010/main" val="205066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9B73-FD2F-43F9-8E71-E2CD561E7607}"/>
              </a:ext>
            </a:extLst>
          </p:cNvPr>
          <p:cNvSpPr>
            <a:spLocks noGrp="1"/>
          </p:cNvSpPr>
          <p:nvPr>
            <p:ph type="title"/>
          </p:nvPr>
        </p:nvSpPr>
        <p:spPr/>
        <p:txBody>
          <a:bodyPr>
            <a:normAutofit/>
          </a:bodyPr>
          <a:lstStyle/>
          <a:p>
            <a:r>
              <a:rPr lang="en-IN" sz="6000" dirty="0">
                <a:latin typeface="Consolas" panose="020B0609020204030204" pitchFamily="49" charset="0"/>
              </a:rPr>
              <a:t>Approach </a:t>
            </a:r>
          </a:p>
        </p:txBody>
      </p:sp>
      <p:sp>
        <p:nvSpPr>
          <p:cNvPr id="3" name="Content Placeholder 2">
            <a:extLst>
              <a:ext uri="{FF2B5EF4-FFF2-40B4-BE49-F238E27FC236}">
                <a16:creationId xmlns:a16="http://schemas.microsoft.com/office/drawing/2014/main" id="{DB0ABADB-5D5C-4DF7-AD90-0325629DC366}"/>
              </a:ext>
            </a:extLst>
          </p:cNvPr>
          <p:cNvSpPr>
            <a:spLocks noGrp="1"/>
          </p:cNvSpPr>
          <p:nvPr>
            <p:ph idx="1"/>
          </p:nvPr>
        </p:nvSpPr>
        <p:spPr>
          <a:xfrm>
            <a:off x="1251678" y="1318437"/>
            <a:ext cx="10178322" cy="4561155"/>
          </a:xfrm>
        </p:spPr>
        <p:txBody>
          <a:bodyPr>
            <a:noAutofit/>
          </a:bodyPr>
          <a:lstStyle/>
          <a:p>
            <a:r>
              <a:rPr lang="en-IN" sz="2800" dirty="0">
                <a:latin typeface="Consolas" panose="020B0609020204030204" pitchFamily="49" charset="0"/>
              </a:rPr>
              <a:t>Collect the necessary the New Delhi city data from Delhi Neighbourhood Dataset that we downloaded from Kaggle</a:t>
            </a:r>
          </a:p>
          <a:p>
            <a:r>
              <a:rPr lang="en-IN" sz="2800" dirty="0">
                <a:latin typeface="Consolas" panose="020B0609020204030204" pitchFamily="49" charset="0"/>
              </a:rPr>
              <a:t>Using Foursquare API, we will find all venues for each neighbourhood.</a:t>
            </a:r>
          </a:p>
          <a:p>
            <a:r>
              <a:rPr lang="en-IN" sz="2800" dirty="0">
                <a:latin typeface="Consolas" panose="020B0609020204030204" pitchFamily="49" charset="0"/>
              </a:rPr>
              <a:t>Filter out all venues that are nearby by locality.</a:t>
            </a:r>
          </a:p>
          <a:p>
            <a:r>
              <a:rPr lang="en-IN" sz="2800" dirty="0">
                <a:latin typeface="Consolas" panose="020B0609020204030204" pitchFamily="49" charset="0"/>
              </a:rPr>
              <a:t>Using aggregative rating for each restaurant to find the best places for Italian cuisine.</a:t>
            </a:r>
          </a:p>
          <a:p>
            <a:r>
              <a:rPr lang="en-IN" sz="2800" dirty="0">
                <a:latin typeface="Consolas" panose="020B0609020204030204" pitchFamily="49" charset="0"/>
              </a:rPr>
              <a:t>Visualize the best neighbourhoods for the new restaurant using folium library on a map</a:t>
            </a:r>
          </a:p>
          <a:p>
            <a:pPr marL="0" indent="0">
              <a:buNone/>
            </a:pPr>
            <a:endParaRPr lang="en-IN" sz="2800" dirty="0">
              <a:latin typeface="Consolas" panose="020B0609020204030204" pitchFamily="49" charset="0"/>
            </a:endParaRPr>
          </a:p>
        </p:txBody>
      </p:sp>
    </p:spTree>
    <p:extLst>
      <p:ext uri="{BB962C8B-B14F-4D97-AF65-F5344CB8AC3E}">
        <p14:creationId xmlns:p14="http://schemas.microsoft.com/office/powerpoint/2010/main" val="347036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1D45-809B-4617-84BB-9C63C9FA0BA6}"/>
              </a:ext>
            </a:extLst>
          </p:cNvPr>
          <p:cNvSpPr>
            <a:spLocks noGrp="1"/>
          </p:cNvSpPr>
          <p:nvPr>
            <p:ph type="title"/>
          </p:nvPr>
        </p:nvSpPr>
        <p:spPr>
          <a:xfrm>
            <a:off x="1251678" y="382385"/>
            <a:ext cx="10178322" cy="521382"/>
          </a:xfrm>
        </p:spPr>
        <p:txBody>
          <a:bodyPr>
            <a:normAutofit/>
          </a:bodyPr>
          <a:lstStyle/>
          <a:p>
            <a:r>
              <a:rPr lang="en-US" sz="2800" b="1" u="sng" dirty="0">
                <a:latin typeface="Consolas" panose="020B0609020204030204" pitchFamily="49" charset="0"/>
              </a:rPr>
              <a:t>Map of new Delhi with to show neighborhoods</a:t>
            </a:r>
            <a:endParaRPr lang="en-IN" sz="2800" b="1" u="sng" dirty="0">
              <a:latin typeface="Consolas" panose="020B0609020204030204" pitchFamily="49" charset="0"/>
            </a:endParaRPr>
          </a:p>
        </p:txBody>
      </p:sp>
      <p:pic>
        <p:nvPicPr>
          <p:cNvPr id="4" name="Picture 3">
            <a:extLst>
              <a:ext uri="{FF2B5EF4-FFF2-40B4-BE49-F238E27FC236}">
                <a16:creationId xmlns:a16="http://schemas.microsoft.com/office/drawing/2014/main" id="{518FA523-BF1E-44CE-B075-34F5A2BE0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730" y="1020726"/>
            <a:ext cx="11323675" cy="5728265"/>
          </a:xfrm>
          <a:prstGeom prst="rect">
            <a:avLst/>
          </a:prstGeom>
        </p:spPr>
      </p:pic>
    </p:spTree>
    <p:extLst>
      <p:ext uri="{BB962C8B-B14F-4D97-AF65-F5344CB8AC3E}">
        <p14:creationId xmlns:p14="http://schemas.microsoft.com/office/powerpoint/2010/main" val="171503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7B12-C15A-43E9-A1D5-79337D277513}"/>
              </a:ext>
            </a:extLst>
          </p:cNvPr>
          <p:cNvSpPr>
            <a:spLocks noGrp="1"/>
          </p:cNvSpPr>
          <p:nvPr>
            <p:ph type="title"/>
          </p:nvPr>
        </p:nvSpPr>
        <p:spPr/>
        <p:txBody>
          <a:bodyPr>
            <a:normAutofit/>
          </a:bodyPr>
          <a:lstStyle/>
          <a:p>
            <a:r>
              <a:rPr lang="en-US" sz="4000">
                <a:latin typeface="Consolas" panose="020B0609020204030204" pitchFamily="49" charset="0"/>
              </a:rPr>
              <a:t>Visualized </a:t>
            </a:r>
            <a:r>
              <a:rPr lang="en-US" sz="4000" dirty="0">
                <a:latin typeface="Consolas" panose="020B0609020204030204" pitchFamily="49" charset="0"/>
              </a:rPr>
              <a:t>3 clusters to divide the neighborhoods</a:t>
            </a:r>
            <a:endParaRPr lang="en-IN" sz="4000" dirty="0">
              <a:latin typeface="Consolas" panose="020B0609020204030204" pitchFamily="49" charset="0"/>
            </a:endParaRPr>
          </a:p>
        </p:txBody>
      </p:sp>
      <p:pic>
        <p:nvPicPr>
          <p:cNvPr id="5" name="Picture 4">
            <a:extLst>
              <a:ext uri="{FF2B5EF4-FFF2-40B4-BE49-F238E27FC236}">
                <a16:creationId xmlns:a16="http://schemas.microsoft.com/office/drawing/2014/main" id="{214E7A88-6325-479A-B36A-56B52AE1E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09" y="1533745"/>
            <a:ext cx="11131844" cy="4941869"/>
          </a:xfrm>
          <a:prstGeom prst="rect">
            <a:avLst/>
          </a:prstGeom>
        </p:spPr>
      </p:pic>
    </p:spTree>
    <p:extLst>
      <p:ext uri="{BB962C8B-B14F-4D97-AF65-F5344CB8AC3E}">
        <p14:creationId xmlns:p14="http://schemas.microsoft.com/office/powerpoint/2010/main" val="311514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4D13-3C0C-4BCE-93E1-7A8A862F5D07}"/>
              </a:ext>
            </a:extLst>
          </p:cNvPr>
          <p:cNvSpPr>
            <a:spLocks noGrp="1"/>
          </p:cNvSpPr>
          <p:nvPr>
            <p:ph type="title"/>
          </p:nvPr>
        </p:nvSpPr>
        <p:spPr/>
        <p:txBody>
          <a:bodyPr>
            <a:noAutofit/>
          </a:bodyPr>
          <a:lstStyle/>
          <a:p>
            <a:r>
              <a:rPr lang="en-US" sz="4000" dirty="0">
                <a:latin typeface="Consolas" panose="020B0609020204030204" pitchFamily="49" charset="0"/>
              </a:rPr>
              <a:t>Made a countplot to observe the venue categories in the clusters</a:t>
            </a:r>
            <a:endParaRPr lang="en-IN" sz="4000" dirty="0">
              <a:latin typeface="Consolas" panose="020B0609020204030204" pitchFamily="49" charset="0"/>
            </a:endParaRPr>
          </a:p>
        </p:txBody>
      </p:sp>
      <p:pic>
        <p:nvPicPr>
          <p:cNvPr id="5" name="Picture 4">
            <a:extLst>
              <a:ext uri="{FF2B5EF4-FFF2-40B4-BE49-F238E27FC236}">
                <a16:creationId xmlns:a16="http://schemas.microsoft.com/office/drawing/2014/main" id="{6927DA2C-3113-4F56-9B4B-7C9A55200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27" y="1651813"/>
            <a:ext cx="11268519" cy="4823802"/>
          </a:xfrm>
          <a:prstGeom prst="rect">
            <a:avLst/>
          </a:prstGeom>
        </p:spPr>
      </p:pic>
    </p:spTree>
    <p:extLst>
      <p:ext uri="{BB962C8B-B14F-4D97-AF65-F5344CB8AC3E}">
        <p14:creationId xmlns:p14="http://schemas.microsoft.com/office/powerpoint/2010/main" val="12734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85F9-CC2E-4EC5-BE8A-FB630BDDBBC7}"/>
              </a:ext>
            </a:extLst>
          </p:cNvPr>
          <p:cNvSpPr>
            <a:spLocks noGrp="1"/>
          </p:cNvSpPr>
          <p:nvPr>
            <p:ph type="title"/>
          </p:nvPr>
        </p:nvSpPr>
        <p:spPr>
          <a:xfrm>
            <a:off x="1251678" y="382384"/>
            <a:ext cx="10178322" cy="6050313"/>
          </a:xfrm>
        </p:spPr>
        <p:txBody>
          <a:bodyPr>
            <a:noAutofit/>
          </a:bodyPr>
          <a:lstStyle/>
          <a:p>
            <a:r>
              <a:rPr lang="en-US" sz="6000" b="1" dirty="0">
                <a:latin typeface="Consolas" panose="020B0609020204030204" pitchFamily="49" charset="0"/>
              </a:rPr>
              <a:t>Neighborhoods in CLUSTER 1 which has Italian Restaurant </a:t>
            </a:r>
            <a:br>
              <a:rPr lang="en-US" sz="6000" b="1" dirty="0">
                <a:latin typeface="Consolas" panose="020B0609020204030204" pitchFamily="49" charset="0"/>
              </a:rPr>
            </a:br>
            <a:r>
              <a:rPr lang="en-US" sz="6000" b="1" dirty="0">
                <a:latin typeface="Consolas" panose="020B0609020204030204" pitchFamily="49" charset="0"/>
              </a:rPr>
              <a:t>in its top 3 </a:t>
            </a:r>
            <a:br>
              <a:rPr lang="en-US" sz="6000" b="1" dirty="0">
                <a:latin typeface="Consolas" panose="020B0609020204030204" pitchFamily="49" charset="0"/>
              </a:rPr>
            </a:br>
            <a:r>
              <a:rPr lang="en-US" sz="6000" b="1" dirty="0">
                <a:latin typeface="Consolas" panose="020B0609020204030204" pitchFamily="49" charset="0"/>
              </a:rPr>
              <a:t>Most Common Venue preferences</a:t>
            </a:r>
            <a:endParaRPr lang="en-IN" sz="6000" b="1" dirty="0">
              <a:latin typeface="Consolas" panose="020B0609020204030204" pitchFamily="49" charset="0"/>
            </a:endParaRPr>
          </a:p>
        </p:txBody>
      </p:sp>
    </p:spTree>
    <p:extLst>
      <p:ext uri="{BB962C8B-B14F-4D97-AF65-F5344CB8AC3E}">
        <p14:creationId xmlns:p14="http://schemas.microsoft.com/office/powerpoint/2010/main" val="398674444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76</TotalTime>
  <Words>584</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Gill Sans MT</vt:lpstr>
      <vt:lpstr>Impact</vt:lpstr>
      <vt:lpstr>Badge</vt:lpstr>
      <vt:lpstr>Exploring neighborhoods dataset in the city of New Delhi </vt:lpstr>
      <vt:lpstr>Introduction</vt:lpstr>
      <vt:lpstr>Questions a future restaurateur might ask if he/she were to open an Italian cuisine restaurant in New Delhi </vt:lpstr>
      <vt:lpstr>Data Description</vt:lpstr>
      <vt:lpstr>Approach </vt:lpstr>
      <vt:lpstr>Map of new Delhi with to show neighborhoods</vt:lpstr>
      <vt:lpstr>Visualized 3 clusters to divide the neighborhoods</vt:lpstr>
      <vt:lpstr>Made a countplot to observe the venue categories in the clusters</vt:lpstr>
      <vt:lpstr>Neighborhoods in CLUSTER 1 which has Italian Restaurant  in its top 3  Most Common Venue preferences</vt:lpstr>
      <vt:lpstr>Neighborhood Which has Italian Restaurant as the 1st Most Common Venue preference</vt:lpstr>
      <vt:lpstr>Neighborhood Which has Italian Restaurant as the 2nd Most Common Venue preference</vt:lpstr>
      <vt:lpstr>Neighborhood Which has Italian Restaurant as the 3rd Most Common Venue preference</vt:lpstr>
      <vt:lpstr>Cluster 1</vt:lpstr>
      <vt:lpstr>Cluster 2</vt:lpstr>
      <vt:lpstr>Cluster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neighbourhoods dataset in the city of New Delhi </dc:title>
  <dc:creator>Arbaaz Laskar</dc:creator>
  <cp:lastModifiedBy>Arbaaz Laskar</cp:lastModifiedBy>
  <cp:revision>39</cp:revision>
  <cp:lastPrinted>2020-06-05T16:06:11Z</cp:lastPrinted>
  <dcterms:created xsi:type="dcterms:W3CDTF">2020-06-02T14:01:45Z</dcterms:created>
  <dcterms:modified xsi:type="dcterms:W3CDTF">2020-06-05T16:06:50Z</dcterms:modified>
</cp:coreProperties>
</file>