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71" r:id="rId9"/>
    <p:sldId id="272" r:id="rId10"/>
    <p:sldId id="269" r:id="rId11"/>
    <p:sldId id="270" r:id="rId12"/>
    <p:sldId id="265" r:id="rId13"/>
    <p:sldId id="266" r:id="rId14"/>
    <p:sldId id="268" r:id="rId15"/>
    <p:sldId id="267" r:id="rId16"/>
    <p:sldId id="274"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zoo Sah" initials="AS" lastIdx="1" clrIdx="0">
    <p:extLst>
      <p:ext uri="{19B8F6BF-5375-455C-9EA6-DF929625EA0E}">
        <p15:presenceInfo xmlns:p15="http://schemas.microsoft.com/office/powerpoint/2012/main" userId="59ad8dafd58975c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933F9E-87FF-48CB-BBB9-1FB4C765E574}" type="datetimeFigureOut">
              <a:rPr lang="en-IN" smtClean="0"/>
              <a:t>05-01-2022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66CB482-76F1-416A-9DE8-44BE114CAA8B}" type="slidenum">
              <a:rPr lang="en-IN" smtClean="0"/>
              <a:t>‹#›</a:t>
            </a:fld>
            <a:endParaRPr lang="en-IN"/>
          </a:p>
        </p:txBody>
      </p:sp>
    </p:spTree>
    <p:extLst>
      <p:ext uri="{BB962C8B-B14F-4D97-AF65-F5344CB8AC3E}">
        <p14:creationId xmlns:p14="http://schemas.microsoft.com/office/powerpoint/2010/main" val="2353045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933F9E-87FF-48CB-BBB9-1FB4C765E574}" type="datetimeFigureOut">
              <a:rPr lang="en-IN" smtClean="0"/>
              <a:t>05-01-2022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66CB482-76F1-416A-9DE8-44BE114CAA8B}" type="slidenum">
              <a:rPr lang="en-IN" smtClean="0"/>
              <a:t>‹#›</a:t>
            </a:fld>
            <a:endParaRPr lang="en-IN"/>
          </a:p>
        </p:txBody>
      </p:sp>
    </p:spTree>
    <p:extLst>
      <p:ext uri="{BB962C8B-B14F-4D97-AF65-F5344CB8AC3E}">
        <p14:creationId xmlns:p14="http://schemas.microsoft.com/office/powerpoint/2010/main" val="1707660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933F9E-87FF-48CB-BBB9-1FB4C765E574}" type="datetimeFigureOut">
              <a:rPr lang="en-IN" smtClean="0"/>
              <a:t>05-01-2022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66CB482-76F1-416A-9DE8-44BE114CAA8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41345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E933F9E-87FF-48CB-BBB9-1FB4C765E574}" type="datetimeFigureOut">
              <a:rPr lang="en-IN" smtClean="0"/>
              <a:t>05-01-2022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6CB482-76F1-416A-9DE8-44BE114CAA8B}" type="slidenum">
              <a:rPr lang="en-IN" smtClean="0"/>
              <a:t>‹#›</a:t>
            </a:fld>
            <a:endParaRPr lang="en-IN"/>
          </a:p>
        </p:txBody>
      </p:sp>
    </p:spTree>
    <p:extLst>
      <p:ext uri="{BB962C8B-B14F-4D97-AF65-F5344CB8AC3E}">
        <p14:creationId xmlns:p14="http://schemas.microsoft.com/office/powerpoint/2010/main" val="1486810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E933F9E-87FF-48CB-BBB9-1FB4C765E574}" type="datetimeFigureOut">
              <a:rPr lang="en-IN" smtClean="0"/>
              <a:t>05-01-2022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6CB482-76F1-416A-9DE8-44BE114CAA8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778950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E933F9E-87FF-48CB-BBB9-1FB4C765E574}" type="datetimeFigureOut">
              <a:rPr lang="en-IN" smtClean="0"/>
              <a:t>05-01-2022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6CB482-76F1-416A-9DE8-44BE114CAA8B}" type="slidenum">
              <a:rPr lang="en-IN" smtClean="0"/>
              <a:t>‹#›</a:t>
            </a:fld>
            <a:endParaRPr lang="en-IN"/>
          </a:p>
        </p:txBody>
      </p:sp>
    </p:spTree>
    <p:extLst>
      <p:ext uri="{BB962C8B-B14F-4D97-AF65-F5344CB8AC3E}">
        <p14:creationId xmlns:p14="http://schemas.microsoft.com/office/powerpoint/2010/main" val="13743539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933F9E-87FF-48CB-BBB9-1FB4C765E574}" type="datetimeFigureOut">
              <a:rPr lang="en-IN" smtClean="0"/>
              <a:t>05-01-2022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6CB482-76F1-416A-9DE8-44BE114CAA8B}" type="slidenum">
              <a:rPr lang="en-IN" smtClean="0"/>
              <a:t>‹#›</a:t>
            </a:fld>
            <a:endParaRPr lang="en-IN"/>
          </a:p>
        </p:txBody>
      </p:sp>
    </p:spTree>
    <p:extLst>
      <p:ext uri="{BB962C8B-B14F-4D97-AF65-F5344CB8AC3E}">
        <p14:creationId xmlns:p14="http://schemas.microsoft.com/office/powerpoint/2010/main" val="1503035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933F9E-87FF-48CB-BBB9-1FB4C765E574}" type="datetimeFigureOut">
              <a:rPr lang="en-IN" smtClean="0"/>
              <a:t>05-01-2022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6CB482-76F1-416A-9DE8-44BE114CAA8B}" type="slidenum">
              <a:rPr lang="en-IN" smtClean="0"/>
              <a:t>‹#›</a:t>
            </a:fld>
            <a:endParaRPr lang="en-IN"/>
          </a:p>
        </p:txBody>
      </p:sp>
    </p:spTree>
    <p:extLst>
      <p:ext uri="{BB962C8B-B14F-4D97-AF65-F5344CB8AC3E}">
        <p14:creationId xmlns:p14="http://schemas.microsoft.com/office/powerpoint/2010/main" val="540805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933F9E-87FF-48CB-BBB9-1FB4C765E574}" type="datetimeFigureOut">
              <a:rPr lang="en-IN" smtClean="0"/>
              <a:t>05-01-2022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6CB482-76F1-416A-9DE8-44BE114CAA8B}" type="slidenum">
              <a:rPr lang="en-IN" smtClean="0"/>
              <a:t>‹#›</a:t>
            </a:fld>
            <a:endParaRPr lang="en-IN"/>
          </a:p>
        </p:txBody>
      </p:sp>
    </p:spTree>
    <p:extLst>
      <p:ext uri="{BB962C8B-B14F-4D97-AF65-F5344CB8AC3E}">
        <p14:creationId xmlns:p14="http://schemas.microsoft.com/office/powerpoint/2010/main" val="3120343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933F9E-87FF-48CB-BBB9-1FB4C765E574}" type="datetimeFigureOut">
              <a:rPr lang="en-IN" smtClean="0"/>
              <a:t>05-01-2022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66CB482-76F1-416A-9DE8-44BE114CAA8B}" type="slidenum">
              <a:rPr lang="en-IN" smtClean="0"/>
              <a:t>‹#›</a:t>
            </a:fld>
            <a:endParaRPr lang="en-IN"/>
          </a:p>
        </p:txBody>
      </p:sp>
    </p:spTree>
    <p:extLst>
      <p:ext uri="{BB962C8B-B14F-4D97-AF65-F5344CB8AC3E}">
        <p14:creationId xmlns:p14="http://schemas.microsoft.com/office/powerpoint/2010/main" val="3541306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933F9E-87FF-48CB-BBB9-1FB4C765E574}" type="datetimeFigureOut">
              <a:rPr lang="en-IN" smtClean="0"/>
              <a:t>05-01-2022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66CB482-76F1-416A-9DE8-44BE114CAA8B}" type="slidenum">
              <a:rPr lang="en-IN" smtClean="0"/>
              <a:t>‹#›</a:t>
            </a:fld>
            <a:endParaRPr lang="en-IN"/>
          </a:p>
        </p:txBody>
      </p:sp>
    </p:spTree>
    <p:extLst>
      <p:ext uri="{BB962C8B-B14F-4D97-AF65-F5344CB8AC3E}">
        <p14:creationId xmlns:p14="http://schemas.microsoft.com/office/powerpoint/2010/main" val="3042470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933F9E-87FF-48CB-BBB9-1FB4C765E574}" type="datetimeFigureOut">
              <a:rPr lang="en-IN" smtClean="0"/>
              <a:t>05-01-2022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66CB482-76F1-416A-9DE8-44BE114CAA8B}" type="slidenum">
              <a:rPr lang="en-IN" smtClean="0"/>
              <a:t>‹#›</a:t>
            </a:fld>
            <a:endParaRPr lang="en-IN"/>
          </a:p>
        </p:txBody>
      </p:sp>
    </p:spTree>
    <p:extLst>
      <p:ext uri="{BB962C8B-B14F-4D97-AF65-F5344CB8AC3E}">
        <p14:creationId xmlns:p14="http://schemas.microsoft.com/office/powerpoint/2010/main" val="3402699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933F9E-87FF-48CB-BBB9-1FB4C765E574}" type="datetimeFigureOut">
              <a:rPr lang="en-IN" smtClean="0"/>
              <a:t>05-01-2022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66CB482-76F1-416A-9DE8-44BE114CAA8B}" type="slidenum">
              <a:rPr lang="en-IN" smtClean="0"/>
              <a:t>‹#›</a:t>
            </a:fld>
            <a:endParaRPr lang="en-IN"/>
          </a:p>
        </p:txBody>
      </p:sp>
    </p:spTree>
    <p:extLst>
      <p:ext uri="{BB962C8B-B14F-4D97-AF65-F5344CB8AC3E}">
        <p14:creationId xmlns:p14="http://schemas.microsoft.com/office/powerpoint/2010/main" val="1067723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933F9E-87FF-48CB-BBB9-1FB4C765E574}" type="datetimeFigureOut">
              <a:rPr lang="en-IN" smtClean="0"/>
              <a:t>05-01-2022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66CB482-76F1-416A-9DE8-44BE114CAA8B}" type="slidenum">
              <a:rPr lang="en-IN" smtClean="0"/>
              <a:t>‹#›</a:t>
            </a:fld>
            <a:endParaRPr lang="en-IN"/>
          </a:p>
        </p:txBody>
      </p:sp>
    </p:spTree>
    <p:extLst>
      <p:ext uri="{BB962C8B-B14F-4D97-AF65-F5344CB8AC3E}">
        <p14:creationId xmlns:p14="http://schemas.microsoft.com/office/powerpoint/2010/main" val="3073472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933F9E-87FF-48CB-BBB9-1FB4C765E574}" type="datetimeFigureOut">
              <a:rPr lang="en-IN" smtClean="0"/>
              <a:t>05-01-2022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66CB482-76F1-416A-9DE8-44BE114CAA8B}" type="slidenum">
              <a:rPr lang="en-IN" smtClean="0"/>
              <a:t>‹#›</a:t>
            </a:fld>
            <a:endParaRPr lang="en-IN"/>
          </a:p>
        </p:txBody>
      </p:sp>
    </p:spTree>
    <p:extLst>
      <p:ext uri="{BB962C8B-B14F-4D97-AF65-F5344CB8AC3E}">
        <p14:creationId xmlns:p14="http://schemas.microsoft.com/office/powerpoint/2010/main" val="2280418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933F9E-87FF-48CB-BBB9-1FB4C765E574}" type="datetimeFigureOut">
              <a:rPr lang="en-IN" smtClean="0"/>
              <a:t>05-01-2022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6CB482-76F1-416A-9DE8-44BE114CAA8B}" type="slidenum">
              <a:rPr lang="en-IN" smtClean="0"/>
              <a:t>‹#›</a:t>
            </a:fld>
            <a:endParaRPr lang="en-IN"/>
          </a:p>
        </p:txBody>
      </p:sp>
    </p:spTree>
    <p:extLst>
      <p:ext uri="{BB962C8B-B14F-4D97-AF65-F5344CB8AC3E}">
        <p14:creationId xmlns:p14="http://schemas.microsoft.com/office/powerpoint/2010/main" val="1459304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E933F9E-87FF-48CB-BBB9-1FB4C765E574}" type="datetimeFigureOut">
              <a:rPr lang="en-IN" smtClean="0"/>
              <a:t>05-01-2022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66CB482-76F1-416A-9DE8-44BE114CAA8B}" type="slidenum">
              <a:rPr lang="en-IN" smtClean="0"/>
              <a:t>‹#›</a:t>
            </a:fld>
            <a:endParaRPr lang="en-IN"/>
          </a:p>
        </p:txBody>
      </p:sp>
    </p:spTree>
    <p:extLst>
      <p:ext uri="{BB962C8B-B14F-4D97-AF65-F5344CB8AC3E}">
        <p14:creationId xmlns:p14="http://schemas.microsoft.com/office/powerpoint/2010/main" val="7864817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https://youtu.be/QtsQZLkZzDM"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courses.analyticsvidhya.com/courses/computer-vision-using-deep-learning?utm_medium=crowdcountingarticle&amp;utm_source=blo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olab.research.google.com/drive/1dNmIYNZiVJYCyVp2s1476ldUXKn2A5ho?authuser=1#scrollTo=CfnX0nKgQazI"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37AF6-2F19-4E53-90CC-2127296DB6D9}"/>
              </a:ext>
            </a:extLst>
          </p:cNvPr>
          <p:cNvSpPr>
            <a:spLocks noGrp="1"/>
          </p:cNvSpPr>
          <p:nvPr>
            <p:ph type="ctrTitle"/>
          </p:nvPr>
        </p:nvSpPr>
        <p:spPr>
          <a:xfrm>
            <a:off x="1524000" y="1122362"/>
            <a:ext cx="9144000" cy="1579273"/>
          </a:xfrm>
        </p:spPr>
        <p:txBody>
          <a:bodyPr>
            <a:noAutofit/>
          </a:bodyPr>
          <a:lstStyle/>
          <a:p>
            <a:pPr algn="ctr"/>
            <a:r>
              <a:rPr lang="en-US" sz="4000" dirty="0">
                <a:effectLst>
                  <a:outerShdw blurRad="38100" dist="38100" dir="2700000" algn="tl">
                    <a:srgbClr val="000000">
                      <a:alpha val="43137"/>
                    </a:srgbClr>
                  </a:outerShdw>
                </a:effectLst>
                <a:latin typeface="Cinzel Black" panose="00000A00000000000000" pitchFamily="2" charset="0"/>
              </a:rPr>
              <a:t>People Detection and counting in a crowded area </a:t>
            </a:r>
            <a:endParaRPr lang="en-IN" sz="4000" dirty="0">
              <a:effectLst>
                <a:outerShdw blurRad="38100" dist="38100" dir="2700000" algn="tl">
                  <a:srgbClr val="000000">
                    <a:alpha val="43137"/>
                  </a:srgbClr>
                </a:outerShdw>
              </a:effectLst>
              <a:latin typeface="Cinzel Black" panose="00000A00000000000000" pitchFamily="2" charset="0"/>
            </a:endParaRPr>
          </a:p>
        </p:txBody>
      </p:sp>
      <p:sp>
        <p:nvSpPr>
          <p:cNvPr id="3" name="Subtitle 2">
            <a:extLst>
              <a:ext uri="{FF2B5EF4-FFF2-40B4-BE49-F238E27FC236}">
                <a16:creationId xmlns:a16="http://schemas.microsoft.com/office/drawing/2014/main" id="{4EF1CCAB-2980-4B20-84EA-4CE84C293354}"/>
              </a:ext>
            </a:extLst>
          </p:cNvPr>
          <p:cNvSpPr>
            <a:spLocks noGrp="1"/>
          </p:cNvSpPr>
          <p:nvPr>
            <p:ph type="subTitle" idx="1"/>
          </p:nvPr>
        </p:nvSpPr>
        <p:spPr>
          <a:xfrm>
            <a:off x="6580910" y="4279038"/>
            <a:ext cx="4909848" cy="1331649"/>
          </a:xfrm>
        </p:spPr>
        <p:txBody>
          <a:bodyPr>
            <a:normAutofit/>
          </a:bodyPr>
          <a:lstStyle/>
          <a:p>
            <a:r>
              <a:rPr lang="en-US" sz="3200" b="1" i="1" dirty="0">
                <a:effectLst>
                  <a:outerShdw blurRad="38100" dist="38100" dir="2700000" algn="tl">
                    <a:srgbClr val="000000">
                      <a:alpha val="43137"/>
                    </a:srgbClr>
                  </a:outerShdw>
                </a:effectLst>
                <a:latin typeface="Arial Rounded MT Bold" panose="020F0704030504030204" pitchFamily="34" charset="0"/>
              </a:rPr>
              <a:t>205229103</a:t>
            </a:r>
          </a:p>
          <a:p>
            <a:r>
              <a:rPr lang="en-US" sz="3200" b="1" i="1" dirty="0">
                <a:effectLst>
                  <a:outerShdw blurRad="38100" dist="38100" dir="2700000" algn="tl">
                    <a:srgbClr val="000000">
                      <a:alpha val="43137"/>
                    </a:srgbClr>
                  </a:outerShdw>
                </a:effectLst>
                <a:latin typeface="Arial Rounded MT Bold" panose="020F0704030504030204" pitchFamily="34" charset="0"/>
              </a:rPr>
              <a:t>Arzoo Sah</a:t>
            </a:r>
          </a:p>
          <a:p>
            <a:endParaRPr lang="en-IN" sz="3200" b="1" i="1" dirty="0">
              <a:latin typeface="Arial Rounded MT Bold" panose="020F0704030504030204" pitchFamily="34" charset="0"/>
            </a:endParaRPr>
          </a:p>
        </p:txBody>
      </p:sp>
    </p:spTree>
    <p:extLst>
      <p:ext uri="{BB962C8B-B14F-4D97-AF65-F5344CB8AC3E}">
        <p14:creationId xmlns:p14="http://schemas.microsoft.com/office/powerpoint/2010/main" val="3275053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A9467-3A7A-4288-92EE-79E9EC5A8FB6}"/>
              </a:ext>
            </a:extLst>
          </p:cNvPr>
          <p:cNvSpPr>
            <a:spLocks noGrp="1"/>
          </p:cNvSpPr>
          <p:nvPr>
            <p:ph type="title"/>
          </p:nvPr>
        </p:nvSpPr>
        <p:spPr>
          <a:xfrm>
            <a:off x="568960" y="300767"/>
            <a:ext cx="11369040" cy="6354033"/>
          </a:xfrm>
        </p:spPr>
        <p:txBody>
          <a:bodyPr>
            <a:normAutofit/>
          </a:bodyPr>
          <a:lstStyle/>
          <a:p>
            <a:pPr algn="ctr"/>
            <a:r>
              <a:rPr lang="en-US" sz="2000" b="1" dirty="0"/>
              <a:t># creating </a:t>
            </a:r>
            <a:r>
              <a:rPr lang="en-US" sz="2000" b="1" dirty="0" err="1"/>
              <a:t>gaussian_filter_density</a:t>
            </a:r>
            <a:r>
              <a:rPr lang="en-US" sz="2000" b="1" dirty="0"/>
              <a:t> function </a:t>
            </a:r>
            <a:br>
              <a:rPr lang="en-US" sz="2000" b="1" dirty="0"/>
            </a:br>
            <a:br>
              <a:rPr lang="en-US" sz="2000" b="1" dirty="0"/>
            </a:br>
            <a:endParaRPr lang="en-IN" sz="2000" b="1" dirty="0"/>
          </a:p>
        </p:txBody>
      </p:sp>
      <p:pic>
        <p:nvPicPr>
          <p:cNvPr id="6" name="Picture 5">
            <a:extLst>
              <a:ext uri="{FF2B5EF4-FFF2-40B4-BE49-F238E27FC236}">
                <a16:creationId xmlns:a16="http://schemas.microsoft.com/office/drawing/2014/main" id="{3BC55D41-14DE-42D2-9C70-29A1ECA36B58}"/>
              </a:ext>
            </a:extLst>
          </p:cNvPr>
          <p:cNvPicPr>
            <a:picLocks noChangeAspect="1"/>
          </p:cNvPicPr>
          <p:nvPr/>
        </p:nvPicPr>
        <p:blipFill>
          <a:blip r:embed="rId2"/>
          <a:stretch>
            <a:fillRect/>
          </a:stretch>
        </p:blipFill>
        <p:spPr>
          <a:xfrm>
            <a:off x="782320" y="1076960"/>
            <a:ext cx="10722291" cy="5480273"/>
          </a:xfrm>
          <a:prstGeom prst="rect">
            <a:avLst/>
          </a:prstGeom>
        </p:spPr>
      </p:pic>
    </p:spTree>
    <p:extLst>
      <p:ext uri="{BB962C8B-B14F-4D97-AF65-F5344CB8AC3E}">
        <p14:creationId xmlns:p14="http://schemas.microsoft.com/office/powerpoint/2010/main" val="646757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2C41D-A64B-463F-B6FF-5CBD01DFA568}"/>
              </a:ext>
            </a:extLst>
          </p:cNvPr>
          <p:cNvSpPr>
            <a:spLocks noGrp="1"/>
          </p:cNvSpPr>
          <p:nvPr>
            <p:ph type="title"/>
          </p:nvPr>
        </p:nvSpPr>
        <p:spPr>
          <a:xfrm>
            <a:off x="873760" y="624110"/>
            <a:ext cx="10630851" cy="5827490"/>
          </a:xfrm>
        </p:spPr>
        <p:txBody>
          <a:bodyPr>
            <a:normAutofit/>
          </a:bodyPr>
          <a:lstStyle/>
          <a:p>
            <a:pPr algn="ctr"/>
            <a:r>
              <a:rPr lang="en-US" sz="2400" b="1" dirty="0"/>
              <a:t># creating </a:t>
            </a:r>
            <a:r>
              <a:rPr lang="en-US" sz="2400" b="1" dirty="0" err="1"/>
              <a:t>create_density_map</a:t>
            </a:r>
            <a:r>
              <a:rPr lang="en-US" sz="2400" b="1" dirty="0"/>
              <a:t> function</a:t>
            </a:r>
            <a:br>
              <a:rPr lang="en-US" sz="2400" b="1" dirty="0"/>
            </a:br>
            <a:br>
              <a:rPr lang="en-US" sz="2400" b="1" dirty="0"/>
            </a:br>
            <a:endParaRPr lang="en-IN" sz="2400" dirty="0"/>
          </a:p>
        </p:txBody>
      </p:sp>
      <p:pic>
        <p:nvPicPr>
          <p:cNvPr id="4" name="Picture 3">
            <a:extLst>
              <a:ext uri="{FF2B5EF4-FFF2-40B4-BE49-F238E27FC236}">
                <a16:creationId xmlns:a16="http://schemas.microsoft.com/office/drawing/2014/main" id="{D06A3EC5-CEBE-4D29-8FF5-535A005E9914}"/>
              </a:ext>
            </a:extLst>
          </p:cNvPr>
          <p:cNvPicPr>
            <a:picLocks noChangeAspect="1"/>
          </p:cNvPicPr>
          <p:nvPr/>
        </p:nvPicPr>
        <p:blipFill>
          <a:blip r:embed="rId2"/>
          <a:stretch>
            <a:fillRect/>
          </a:stretch>
        </p:blipFill>
        <p:spPr>
          <a:xfrm>
            <a:off x="985520" y="1239521"/>
            <a:ext cx="10630850" cy="5394960"/>
          </a:xfrm>
          <a:prstGeom prst="rect">
            <a:avLst/>
          </a:prstGeom>
        </p:spPr>
      </p:pic>
    </p:spTree>
    <p:extLst>
      <p:ext uri="{BB962C8B-B14F-4D97-AF65-F5344CB8AC3E}">
        <p14:creationId xmlns:p14="http://schemas.microsoft.com/office/powerpoint/2010/main" val="194408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17A78-FE74-426B-9CAA-409088CA6271}"/>
              </a:ext>
            </a:extLst>
          </p:cNvPr>
          <p:cNvSpPr>
            <a:spLocks noGrp="1"/>
          </p:cNvSpPr>
          <p:nvPr>
            <p:ph type="title"/>
          </p:nvPr>
        </p:nvSpPr>
        <p:spPr>
          <a:xfrm>
            <a:off x="683582" y="452761"/>
            <a:ext cx="10770230" cy="5641661"/>
          </a:xfrm>
        </p:spPr>
        <p:txBody>
          <a:bodyPr>
            <a:normAutofit/>
          </a:bodyPr>
          <a:lstStyle/>
          <a:p>
            <a:r>
              <a:rPr lang="en-US" sz="2000" i="1" dirty="0">
                <a:solidFill>
                  <a:srgbClr val="000000"/>
                </a:solidFill>
                <a:latin typeface="Cambria" panose="02040503050406030204" pitchFamily="18" charset="0"/>
                <a:ea typeface="Cambria" panose="02040503050406030204" pitchFamily="18" charset="0"/>
                <a:cs typeface="Segoe UI Semibold" panose="020B0702040204020203" pitchFamily="34" charset="0"/>
              </a:rPr>
              <a:t>                                                                           </a:t>
            </a:r>
            <a:r>
              <a:rPr lang="en-US" i="1" dirty="0">
                <a:solidFill>
                  <a:srgbClr val="000000"/>
                </a:solidFill>
                <a:latin typeface="Bowlby One SC" panose="02000505060000020004" pitchFamily="2" charset="0"/>
                <a:ea typeface="Cambria" panose="02040503050406030204" pitchFamily="18" charset="0"/>
                <a:cs typeface="Segoe UI Semibold" panose="020B0702040204020203" pitchFamily="34" charset="0"/>
              </a:rPr>
              <a:t>OUTPUT </a:t>
            </a:r>
            <a:br>
              <a:rPr lang="en-US" i="1" dirty="0">
                <a:solidFill>
                  <a:srgbClr val="000000"/>
                </a:solidFill>
                <a:latin typeface="Bowlby One SC" panose="02000505060000020004" pitchFamily="2" charset="0"/>
                <a:ea typeface="Cambria" panose="02040503050406030204" pitchFamily="18" charset="0"/>
                <a:cs typeface="Segoe UI Semibold" panose="020B0702040204020203" pitchFamily="34" charset="0"/>
              </a:rPr>
            </a:br>
            <a:br>
              <a:rPr lang="en-US" i="1" dirty="0">
                <a:solidFill>
                  <a:srgbClr val="000000"/>
                </a:solidFill>
                <a:latin typeface="Bowlby One SC" panose="02000505060000020004" pitchFamily="2" charset="0"/>
                <a:ea typeface="Cambria" panose="02040503050406030204" pitchFamily="18" charset="0"/>
                <a:cs typeface="Segoe UI Semibold" panose="020B0702040204020203" pitchFamily="34" charset="0"/>
              </a:rPr>
            </a:br>
            <a:r>
              <a:rPr lang="en-US" i="1" dirty="0">
                <a:solidFill>
                  <a:srgbClr val="000000"/>
                </a:solidFill>
                <a:latin typeface="Bowlby One SC" panose="02000505060000020004" pitchFamily="2" charset="0"/>
                <a:ea typeface="Cambria" panose="02040503050406030204" pitchFamily="18" charset="0"/>
                <a:cs typeface="Segoe UI Semibold" panose="020B0702040204020203" pitchFamily="34" charset="0"/>
              </a:rPr>
              <a:t> </a:t>
            </a:r>
            <a:br>
              <a:rPr lang="en-US" i="1" dirty="0">
                <a:solidFill>
                  <a:srgbClr val="000000"/>
                </a:solidFill>
                <a:latin typeface="Bowlby One SC" panose="02000505060000020004" pitchFamily="2" charset="0"/>
                <a:ea typeface="Cambria" panose="02040503050406030204" pitchFamily="18" charset="0"/>
                <a:cs typeface="Segoe UI Semibold" panose="020B0702040204020203" pitchFamily="34" charset="0"/>
              </a:rPr>
            </a:br>
            <a:endParaRPr lang="en-IN" sz="2400" i="1" dirty="0">
              <a:latin typeface="Bowlby One SC" panose="02000505060000020004" pitchFamily="2" charset="0"/>
              <a:ea typeface="Cambria" panose="02040503050406030204" pitchFamily="18" charset="0"/>
              <a:cs typeface="Segoe UI Semibold" panose="020B0702040204020203" pitchFamily="34" charset="0"/>
            </a:endParaRPr>
          </a:p>
        </p:txBody>
      </p:sp>
      <p:pic>
        <p:nvPicPr>
          <p:cNvPr id="4" name="Picture 3">
            <a:extLst>
              <a:ext uri="{FF2B5EF4-FFF2-40B4-BE49-F238E27FC236}">
                <a16:creationId xmlns:a16="http://schemas.microsoft.com/office/drawing/2014/main" id="{3375E210-D259-420D-B01D-93549819D4E1}"/>
              </a:ext>
            </a:extLst>
          </p:cNvPr>
          <p:cNvPicPr>
            <a:picLocks noChangeAspect="1"/>
          </p:cNvPicPr>
          <p:nvPr/>
        </p:nvPicPr>
        <p:blipFill>
          <a:blip r:embed="rId2"/>
          <a:stretch>
            <a:fillRect/>
          </a:stretch>
        </p:blipFill>
        <p:spPr>
          <a:xfrm>
            <a:off x="1012054" y="1316819"/>
            <a:ext cx="9648721" cy="5088420"/>
          </a:xfrm>
          <a:prstGeom prst="rect">
            <a:avLst/>
          </a:prstGeom>
        </p:spPr>
      </p:pic>
    </p:spTree>
    <p:extLst>
      <p:ext uri="{BB962C8B-B14F-4D97-AF65-F5344CB8AC3E}">
        <p14:creationId xmlns:p14="http://schemas.microsoft.com/office/powerpoint/2010/main" val="2553712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FA3C6C9-3F15-4E70-81C0-C10D140E7F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048" y="223520"/>
            <a:ext cx="3867216" cy="250571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41DD6F92-BBED-42B8-A4BC-5F0BBF758D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7865" y="205765"/>
            <a:ext cx="3357880" cy="251841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D5203540-AE02-425E-A535-2F6F3E4209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9635" y="582330"/>
            <a:ext cx="4192656" cy="209073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 c cvb &#10;&#10;">
            <a:extLst>
              <a:ext uri="{FF2B5EF4-FFF2-40B4-BE49-F238E27FC236}">
                <a16:creationId xmlns:a16="http://schemas.microsoft.com/office/drawing/2014/main" id="{F73E2791-7632-4337-89E2-F4833F7800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560" y="3495040"/>
            <a:ext cx="3718701" cy="259588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12FDC013-DACB-41B7-BBF9-6C02D75DF33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4572" y="3495040"/>
            <a:ext cx="3461173" cy="259588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832807BC-0F8B-437F-8521-21240B2C459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58856" y="3956834"/>
            <a:ext cx="4279584" cy="213408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F745F0C-D106-446D-BD06-6469AE6E2C5C}"/>
              </a:ext>
            </a:extLst>
          </p:cNvPr>
          <p:cNvSpPr txBox="1"/>
          <p:nvPr/>
        </p:nvSpPr>
        <p:spPr>
          <a:xfrm>
            <a:off x="4859013" y="2978458"/>
            <a:ext cx="1657197" cy="369332"/>
          </a:xfrm>
          <a:prstGeom prst="rect">
            <a:avLst/>
          </a:prstGeom>
          <a:noFill/>
        </p:spPr>
        <p:txBody>
          <a:bodyPr wrap="square" rtlCol="0">
            <a:spAutoFit/>
          </a:bodyPr>
          <a:lstStyle/>
          <a:p>
            <a:r>
              <a:rPr lang="en-US" dirty="0">
                <a:latin typeface="Cinzel Black" panose="00000A00000000000000" pitchFamily="2" charset="0"/>
              </a:rPr>
              <a:t>Count:497</a:t>
            </a:r>
            <a:endParaRPr lang="en-IN" dirty="0">
              <a:latin typeface="Cinzel Black" panose="00000A00000000000000" pitchFamily="2" charset="0"/>
            </a:endParaRPr>
          </a:p>
        </p:txBody>
      </p:sp>
      <p:sp>
        <p:nvSpPr>
          <p:cNvPr id="3" name="TextBox 2">
            <a:extLst>
              <a:ext uri="{FF2B5EF4-FFF2-40B4-BE49-F238E27FC236}">
                <a16:creationId xmlns:a16="http://schemas.microsoft.com/office/drawing/2014/main" id="{7B38C972-EE17-4EB4-9644-043D23EDCEF2}"/>
              </a:ext>
            </a:extLst>
          </p:cNvPr>
          <p:cNvSpPr txBox="1"/>
          <p:nvPr/>
        </p:nvSpPr>
        <p:spPr>
          <a:xfrm>
            <a:off x="1140313" y="3178294"/>
            <a:ext cx="1531866" cy="369332"/>
          </a:xfrm>
          <a:prstGeom prst="rect">
            <a:avLst/>
          </a:prstGeom>
          <a:noFill/>
        </p:spPr>
        <p:txBody>
          <a:bodyPr wrap="square" rtlCol="0">
            <a:spAutoFit/>
          </a:bodyPr>
          <a:lstStyle/>
          <a:p>
            <a:r>
              <a:rPr lang="en-US" dirty="0">
                <a:latin typeface="Cinzel Black" panose="00000A00000000000000" pitchFamily="2" charset="0"/>
              </a:rPr>
              <a:t>Count:172</a:t>
            </a:r>
            <a:endParaRPr lang="en-IN" dirty="0">
              <a:latin typeface="Cinzel Black" panose="00000A00000000000000" pitchFamily="2" charset="0"/>
            </a:endParaRPr>
          </a:p>
        </p:txBody>
      </p:sp>
      <p:sp>
        <p:nvSpPr>
          <p:cNvPr id="4" name="TextBox 3">
            <a:extLst>
              <a:ext uri="{FF2B5EF4-FFF2-40B4-BE49-F238E27FC236}">
                <a16:creationId xmlns:a16="http://schemas.microsoft.com/office/drawing/2014/main" id="{97AA092F-8277-4DFE-8062-2F55D06AAC61}"/>
              </a:ext>
            </a:extLst>
          </p:cNvPr>
          <p:cNvSpPr txBox="1"/>
          <p:nvPr/>
        </p:nvSpPr>
        <p:spPr>
          <a:xfrm>
            <a:off x="9365942" y="3383281"/>
            <a:ext cx="1685745" cy="369332"/>
          </a:xfrm>
          <a:prstGeom prst="rect">
            <a:avLst/>
          </a:prstGeom>
          <a:noFill/>
        </p:spPr>
        <p:txBody>
          <a:bodyPr wrap="square" rtlCol="0">
            <a:spAutoFit/>
          </a:bodyPr>
          <a:lstStyle/>
          <a:p>
            <a:r>
              <a:rPr lang="en-US" dirty="0">
                <a:latin typeface="Cinzel Black" panose="00000A00000000000000" pitchFamily="2" charset="0"/>
              </a:rPr>
              <a:t>Count: 382</a:t>
            </a:r>
            <a:endParaRPr lang="en-IN" dirty="0">
              <a:latin typeface="Cinzel Black" panose="00000A00000000000000" pitchFamily="2" charset="0"/>
            </a:endParaRPr>
          </a:p>
        </p:txBody>
      </p:sp>
    </p:spTree>
    <p:extLst>
      <p:ext uri="{BB962C8B-B14F-4D97-AF65-F5344CB8AC3E}">
        <p14:creationId xmlns:p14="http://schemas.microsoft.com/office/powerpoint/2010/main" val="4294614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4843A-B716-41B0-9E11-D90ECD808E12}"/>
              </a:ext>
            </a:extLst>
          </p:cNvPr>
          <p:cNvSpPr>
            <a:spLocks noGrp="1"/>
          </p:cNvSpPr>
          <p:nvPr>
            <p:ph type="title"/>
          </p:nvPr>
        </p:nvSpPr>
        <p:spPr>
          <a:xfrm>
            <a:off x="782320" y="624110"/>
            <a:ext cx="10722291" cy="5949410"/>
          </a:xfrm>
        </p:spPr>
        <p:txBody>
          <a:bodyPr/>
          <a:lstStyle/>
          <a:p>
            <a:r>
              <a:rPr lang="en-US" b="1" dirty="0">
                <a:latin typeface="Bowlby One SC" panose="02000505060000020004" pitchFamily="2" charset="0"/>
              </a:rPr>
              <a:t>                   CONCLUSION</a:t>
            </a:r>
            <a:br>
              <a:rPr lang="en-US" b="1" dirty="0">
                <a:latin typeface="Bowlby One SC" panose="02000505060000020004" pitchFamily="2" charset="0"/>
              </a:rPr>
            </a:br>
            <a:br>
              <a:rPr lang="en-US" b="1" dirty="0">
                <a:latin typeface="Bowlby One SC" panose="02000505060000020004" pitchFamily="2" charset="0"/>
              </a:rPr>
            </a:br>
            <a:r>
              <a:rPr lang="en-US" sz="2400" dirty="0">
                <a:latin typeface="Arial Rounded MT Bold" panose="020F0704030504030204" pitchFamily="34" charset="0"/>
              </a:rPr>
              <a:t>In this project , I have created a model involving CNN concept to count the number of person in a crowd </a:t>
            </a:r>
            <a:br>
              <a:rPr lang="en-US" sz="2400" dirty="0">
                <a:latin typeface="Arial Rounded MT Bold" panose="020F0704030504030204" pitchFamily="34" charset="0"/>
              </a:rPr>
            </a:br>
            <a:br>
              <a:rPr lang="en-US" sz="2400" dirty="0">
                <a:latin typeface="Arial Rounded MT Bold" panose="020F0704030504030204" pitchFamily="34" charset="0"/>
              </a:rPr>
            </a:br>
            <a:r>
              <a:rPr lang="en-US" sz="2400" dirty="0">
                <a:latin typeface="Arial Rounded MT Bold" panose="020F0704030504030204" pitchFamily="34" charset="0"/>
              </a:rPr>
              <a:t>By using a dataset available in </a:t>
            </a:r>
            <a:r>
              <a:rPr lang="en-US" sz="2400" dirty="0" err="1">
                <a:latin typeface="Arial Rounded MT Bold" panose="020F0704030504030204" pitchFamily="34" charset="0"/>
              </a:rPr>
              <a:t>Kaggale</a:t>
            </a:r>
            <a:r>
              <a:rPr lang="en-US" sz="2400" dirty="0">
                <a:latin typeface="Arial Rounded MT Bold" panose="020F0704030504030204" pitchFamily="34" charset="0"/>
              </a:rPr>
              <a:t>.</a:t>
            </a:r>
            <a:br>
              <a:rPr lang="en-US" sz="2400" dirty="0">
                <a:latin typeface="Arial Rounded MT Bold" panose="020F0704030504030204" pitchFamily="34" charset="0"/>
              </a:rPr>
            </a:br>
            <a:br>
              <a:rPr lang="en-US" sz="2400" dirty="0">
                <a:latin typeface="Arial Rounded MT Bold" panose="020F0704030504030204" pitchFamily="34" charset="0"/>
              </a:rPr>
            </a:br>
            <a:r>
              <a:rPr lang="en-US" sz="2400" dirty="0">
                <a:latin typeface="Arial Rounded MT Bold" panose="020F0704030504030204" pitchFamily="34" charset="0"/>
              </a:rPr>
              <a:t>Able to estimate the count of person in a huge crowd  </a:t>
            </a:r>
            <a:endParaRPr lang="en-IN" b="1" dirty="0">
              <a:latin typeface="Bowlby One SC" panose="02000505060000020004" pitchFamily="2" charset="0"/>
            </a:endParaRPr>
          </a:p>
        </p:txBody>
      </p:sp>
    </p:spTree>
    <p:extLst>
      <p:ext uri="{BB962C8B-B14F-4D97-AF65-F5344CB8AC3E}">
        <p14:creationId xmlns:p14="http://schemas.microsoft.com/office/powerpoint/2010/main" val="3488763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6847E-B347-4525-B383-B581F40EA7CE}"/>
              </a:ext>
            </a:extLst>
          </p:cNvPr>
          <p:cNvSpPr>
            <a:spLocks noGrp="1"/>
          </p:cNvSpPr>
          <p:nvPr>
            <p:ph type="title"/>
          </p:nvPr>
        </p:nvSpPr>
        <p:spPr>
          <a:xfrm>
            <a:off x="924560" y="624110"/>
            <a:ext cx="10580051" cy="5908770"/>
          </a:xfrm>
        </p:spPr>
        <p:txBody>
          <a:bodyPr>
            <a:normAutofit/>
          </a:bodyPr>
          <a:lstStyle/>
          <a:p>
            <a:r>
              <a:rPr lang="en-US" sz="3200" dirty="0">
                <a:latin typeface="Bowlby One SC" panose="02000505060000020004" pitchFamily="2" charset="0"/>
              </a:rPr>
              <a:t>                                   REFERENCES</a:t>
            </a:r>
            <a:br>
              <a:rPr lang="en-US" sz="2400" dirty="0">
                <a:latin typeface="Bowlby One SC" panose="02000505060000020004" pitchFamily="2" charset="0"/>
              </a:rPr>
            </a:br>
            <a:br>
              <a:rPr lang="en-US" sz="2400" dirty="0">
                <a:latin typeface="Bowlby One SC" panose="02000505060000020004" pitchFamily="2" charset="0"/>
              </a:rPr>
            </a:br>
            <a:r>
              <a:rPr lang="en-US" sz="2000" b="1" dirty="0" err="1">
                <a:latin typeface="Cambria" panose="02040503050406030204" pitchFamily="18" charset="0"/>
                <a:ea typeface="Cambria" panose="02040503050406030204" pitchFamily="18" charset="0"/>
              </a:rPr>
              <a:t>kaggale</a:t>
            </a:r>
            <a:r>
              <a:rPr lang="en-US" sz="2000" b="1" dirty="0">
                <a:latin typeface="Cambria" panose="02040503050406030204" pitchFamily="18" charset="0"/>
                <a:ea typeface="Cambria" panose="02040503050406030204" pitchFamily="18" charset="0"/>
              </a:rPr>
              <a:t> </a:t>
            </a:r>
            <a:br>
              <a:rPr lang="en-US" sz="2000" b="1" dirty="0">
                <a:latin typeface="Cambria" panose="02040503050406030204" pitchFamily="18" charset="0"/>
                <a:ea typeface="Cambria" panose="02040503050406030204" pitchFamily="18" charset="0"/>
              </a:rPr>
            </a:br>
            <a:br>
              <a:rPr lang="en-US" sz="2000" b="1" dirty="0">
                <a:latin typeface="Cambria" panose="02040503050406030204" pitchFamily="18" charset="0"/>
                <a:ea typeface="Cambria" panose="02040503050406030204" pitchFamily="18" charset="0"/>
              </a:rPr>
            </a:br>
            <a:r>
              <a:rPr lang="en-US" sz="2000" b="1" dirty="0">
                <a:latin typeface="Cambria" panose="02040503050406030204" pitchFamily="18" charset="0"/>
                <a:ea typeface="Cambria" panose="02040503050406030204" pitchFamily="18" charset="0"/>
              </a:rPr>
              <a:t>Analytics Vidhya</a:t>
            </a:r>
            <a:br>
              <a:rPr lang="en-US" sz="2000" b="1" dirty="0">
                <a:latin typeface="Cambria" panose="02040503050406030204" pitchFamily="18" charset="0"/>
                <a:ea typeface="Cambria" panose="02040503050406030204" pitchFamily="18" charset="0"/>
              </a:rPr>
            </a:br>
            <a:br>
              <a:rPr lang="en-US" sz="2000" b="1" dirty="0">
                <a:latin typeface="Cambria" panose="02040503050406030204" pitchFamily="18" charset="0"/>
                <a:ea typeface="Cambria" panose="02040503050406030204" pitchFamily="18" charset="0"/>
              </a:rPr>
            </a:br>
            <a:r>
              <a:rPr lang="en-US" sz="2000" b="1" dirty="0">
                <a:latin typeface="Cambria" panose="02040503050406030204" pitchFamily="18" charset="0"/>
                <a:ea typeface="Cambria" panose="02040503050406030204" pitchFamily="18" charset="0"/>
              </a:rPr>
              <a:t>Medium.com </a:t>
            </a:r>
            <a:br>
              <a:rPr lang="en-US" sz="2000" b="1" dirty="0">
                <a:latin typeface="Cambria" panose="02040503050406030204" pitchFamily="18" charset="0"/>
                <a:ea typeface="Cambria" panose="02040503050406030204" pitchFamily="18" charset="0"/>
              </a:rPr>
            </a:br>
            <a:br>
              <a:rPr lang="en-US" sz="2000" b="1" dirty="0">
                <a:latin typeface="Cambria" panose="02040503050406030204" pitchFamily="18" charset="0"/>
                <a:ea typeface="Cambria" panose="02040503050406030204" pitchFamily="18" charset="0"/>
              </a:rPr>
            </a:br>
            <a:r>
              <a:rPr lang="en-US" sz="2000" b="1" dirty="0" err="1">
                <a:latin typeface="Cambria" panose="02040503050406030204" pitchFamily="18" charset="0"/>
                <a:ea typeface="Cambria" panose="02040503050406030204" pitchFamily="18" charset="0"/>
              </a:rPr>
              <a:t>TowardsDataScience</a:t>
            </a:r>
            <a:r>
              <a:rPr lang="en-US" sz="2000" b="1" dirty="0">
                <a:latin typeface="Cambria" panose="02040503050406030204" pitchFamily="18" charset="0"/>
                <a:ea typeface="Cambria" panose="02040503050406030204" pitchFamily="18" charset="0"/>
              </a:rPr>
              <a:t> </a:t>
            </a:r>
            <a:br>
              <a:rPr lang="en-US" sz="2000" b="1" dirty="0">
                <a:latin typeface="Cambria" panose="02040503050406030204" pitchFamily="18" charset="0"/>
                <a:ea typeface="Cambria" panose="02040503050406030204" pitchFamily="18" charset="0"/>
              </a:rPr>
            </a:br>
            <a:br>
              <a:rPr lang="en-US" sz="2000" b="1" dirty="0">
                <a:latin typeface="Cambria" panose="02040503050406030204" pitchFamily="18" charset="0"/>
                <a:ea typeface="Cambria" panose="02040503050406030204" pitchFamily="18" charset="0"/>
              </a:rPr>
            </a:br>
            <a:r>
              <a:rPr lang="en-US" sz="2000" b="1" dirty="0" err="1">
                <a:latin typeface="Cambria" panose="02040503050406030204" pitchFamily="18" charset="0"/>
                <a:ea typeface="Cambria" panose="02040503050406030204" pitchFamily="18" charset="0"/>
              </a:rPr>
              <a:t>Github</a:t>
            </a:r>
            <a:r>
              <a:rPr lang="en-US" sz="2000" b="1" dirty="0">
                <a:latin typeface="Cambria" panose="02040503050406030204" pitchFamily="18" charset="0"/>
                <a:ea typeface="Cambria" panose="02040503050406030204" pitchFamily="18" charset="0"/>
              </a:rPr>
              <a:t> </a:t>
            </a:r>
            <a:br>
              <a:rPr lang="en-US" sz="2000" dirty="0">
                <a:latin typeface="Cambria" panose="02040503050406030204" pitchFamily="18" charset="0"/>
                <a:ea typeface="Cambria" panose="02040503050406030204" pitchFamily="18" charset="0"/>
              </a:rPr>
            </a:br>
            <a:br>
              <a:rPr lang="en-US" sz="2000" dirty="0">
                <a:latin typeface="Cambria" panose="02040503050406030204" pitchFamily="18" charset="0"/>
                <a:ea typeface="Cambria" panose="02040503050406030204" pitchFamily="18" charset="0"/>
              </a:rPr>
            </a:br>
            <a:endParaRPr lang="en-IN" sz="2800" dirty="0">
              <a:latin typeface="Bowlby One SC" panose="02000505060000020004" pitchFamily="2" charset="0"/>
            </a:endParaRPr>
          </a:p>
        </p:txBody>
      </p:sp>
    </p:spTree>
    <p:extLst>
      <p:ext uri="{BB962C8B-B14F-4D97-AF65-F5344CB8AC3E}">
        <p14:creationId xmlns:p14="http://schemas.microsoft.com/office/powerpoint/2010/main" val="574325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6FA9F-5866-4570-9DD1-EFEA21CCB011}"/>
              </a:ext>
            </a:extLst>
          </p:cNvPr>
          <p:cNvSpPr>
            <a:spLocks noGrp="1"/>
          </p:cNvSpPr>
          <p:nvPr>
            <p:ph type="title"/>
          </p:nvPr>
        </p:nvSpPr>
        <p:spPr>
          <a:xfrm>
            <a:off x="2592924" y="624110"/>
            <a:ext cx="8911687" cy="4862290"/>
          </a:xfrm>
        </p:spPr>
        <p:txBody>
          <a:bodyPr>
            <a:normAutofit/>
          </a:bodyPr>
          <a:lstStyle/>
          <a:p>
            <a:pPr algn="ctr"/>
            <a:br>
              <a:rPr lang="en-US" sz="3200" dirty="0">
                <a:latin typeface="Bowlby One SC" panose="02000505060000020004" pitchFamily="2" charset="0"/>
              </a:rPr>
            </a:br>
            <a:br>
              <a:rPr lang="en-US" sz="3200" dirty="0">
                <a:latin typeface="Bowlby One SC" panose="02000505060000020004" pitchFamily="2" charset="0"/>
              </a:rPr>
            </a:br>
            <a:r>
              <a:rPr lang="en-US" sz="3200" dirty="0">
                <a:latin typeface="Bowlby One SC" panose="02000505060000020004" pitchFamily="2" charset="0"/>
              </a:rPr>
              <a:t>You-tube</a:t>
            </a:r>
            <a:r>
              <a:rPr lang="en-US" dirty="0"/>
              <a:t> </a:t>
            </a:r>
            <a:r>
              <a:rPr lang="en-US" sz="3200" dirty="0">
                <a:latin typeface="Bowlby One SC" panose="02000505060000020004" pitchFamily="2" charset="0"/>
              </a:rPr>
              <a:t>Link</a:t>
            </a:r>
            <a:br>
              <a:rPr lang="en-US" sz="3200" dirty="0">
                <a:latin typeface="Bowlby One SC" panose="02000505060000020004" pitchFamily="2" charset="0"/>
              </a:rPr>
            </a:br>
            <a:br>
              <a:rPr lang="en-US" sz="3200" dirty="0">
                <a:latin typeface="Bowlby One SC" panose="02000505060000020004" pitchFamily="2" charset="0"/>
              </a:rPr>
            </a:br>
            <a:r>
              <a:rPr lang="en-US" sz="3200" dirty="0">
                <a:latin typeface="Arial" panose="020B0604020202020204" pitchFamily="34" charset="0"/>
                <a:cs typeface="Arial" panose="020B0604020202020204" pitchFamily="34" charset="0"/>
                <a:hlinkClick r:id="rId2"/>
              </a:rPr>
              <a:t>https://youtu.be/QtsQZLkZzDM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8271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C51B3-96CF-460D-98CA-C4D9F474207A}"/>
              </a:ext>
            </a:extLst>
          </p:cNvPr>
          <p:cNvSpPr>
            <a:spLocks noGrp="1"/>
          </p:cNvSpPr>
          <p:nvPr>
            <p:ph type="title"/>
          </p:nvPr>
        </p:nvSpPr>
        <p:spPr>
          <a:xfrm>
            <a:off x="1509204" y="624110"/>
            <a:ext cx="9995407" cy="5319490"/>
          </a:xfrm>
        </p:spPr>
        <p:txBody>
          <a:bodyPr/>
          <a:lstStyle/>
          <a:p>
            <a:pPr algn="ctr"/>
            <a:r>
              <a:rPr lang="en-US" dirty="0"/>
              <a:t>     </a:t>
            </a:r>
            <a:br>
              <a:rPr lang="en-US" dirty="0"/>
            </a:br>
            <a:br>
              <a:rPr lang="en-US" dirty="0"/>
            </a:br>
            <a:br>
              <a:rPr lang="en-US" dirty="0"/>
            </a:br>
            <a:r>
              <a:rPr lang="en-US" dirty="0"/>
              <a:t>       </a:t>
            </a:r>
            <a:br>
              <a:rPr lang="en-US" dirty="0"/>
            </a:br>
            <a:r>
              <a:rPr lang="en-US" dirty="0"/>
              <a:t>                           </a:t>
            </a:r>
            <a:r>
              <a:rPr lang="en-US" sz="4000" dirty="0">
                <a:solidFill>
                  <a:srgbClr val="7030A0"/>
                </a:solidFill>
                <a:effectLst>
                  <a:outerShdw blurRad="38100" dist="38100" dir="2700000" algn="tl">
                    <a:srgbClr val="000000">
                      <a:alpha val="43137"/>
                    </a:srgbClr>
                  </a:outerShdw>
                </a:effectLst>
                <a:latin typeface="Cinzel Black" panose="00000A00000000000000" pitchFamily="2" charset="0"/>
              </a:rPr>
              <a:t>THANK YOU </a:t>
            </a:r>
            <a:endParaRPr lang="en-IN" dirty="0">
              <a:solidFill>
                <a:srgbClr val="7030A0"/>
              </a:solidFill>
              <a:effectLst>
                <a:outerShdw blurRad="38100" dist="38100" dir="2700000" algn="tl">
                  <a:srgbClr val="000000">
                    <a:alpha val="43137"/>
                  </a:srgbClr>
                </a:outerShdw>
              </a:effectLst>
              <a:latin typeface="Cinzel Black" panose="00000A00000000000000" pitchFamily="2" charset="0"/>
            </a:endParaRPr>
          </a:p>
        </p:txBody>
      </p:sp>
    </p:spTree>
    <p:extLst>
      <p:ext uri="{BB962C8B-B14F-4D97-AF65-F5344CB8AC3E}">
        <p14:creationId xmlns:p14="http://schemas.microsoft.com/office/powerpoint/2010/main" val="1996223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CAA0F-A9BD-4EBF-8E66-0B963AB02036}"/>
              </a:ext>
            </a:extLst>
          </p:cNvPr>
          <p:cNvSpPr>
            <a:spLocks noGrp="1"/>
          </p:cNvSpPr>
          <p:nvPr>
            <p:ph type="title"/>
          </p:nvPr>
        </p:nvSpPr>
        <p:spPr>
          <a:xfrm>
            <a:off x="845127" y="1219199"/>
            <a:ext cx="8340437" cy="983673"/>
          </a:xfrm>
        </p:spPr>
        <p:txBody>
          <a:bodyPr>
            <a:normAutofit/>
          </a:bodyPr>
          <a:lstStyle/>
          <a:p>
            <a:r>
              <a:rPr lang="en-US" b="1" dirty="0">
                <a:latin typeface="Cinzel Black" panose="00000A00000000000000" pitchFamily="2" charset="0"/>
              </a:rPr>
              <a:t>CROWD COUNTING </a:t>
            </a:r>
            <a:endParaRPr lang="en-IN" b="1" dirty="0">
              <a:latin typeface="Cinzel Black" panose="00000A00000000000000" pitchFamily="2" charset="0"/>
            </a:endParaRPr>
          </a:p>
        </p:txBody>
      </p:sp>
      <p:sp>
        <p:nvSpPr>
          <p:cNvPr id="3" name="Content Placeholder 2">
            <a:extLst>
              <a:ext uri="{FF2B5EF4-FFF2-40B4-BE49-F238E27FC236}">
                <a16:creationId xmlns:a16="http://schemas.microsoft.com/office/drawing/2014/main" id="{BE206DF2-14D7-4B5D-B3FE-90E273B8E9FA}"/>
              </a:ext>
            </a:extLst>
          </p:cNvPr>
          <p:cNvSpPr>
            <a:spLocks noGrp="1"/>
          </p:cNvSpPr>
          <p:nvPr>
            <p:ph idx="1"/>
          </p:nvPr>
        </p:nvSpPr>
        <p:spPr>
          <a:xfrm>
            <a:off x="1330037" y="2618509"/>
            <a:ext cx="10340830" cy="3306567"/>
          </a:xfrm>
        </p:spPr>
        <p:txBody>
          <a:bodyPr>
            <a:normAutofit/>
          </a:bodyPr>
          <a:lstStyle/>
          <a:p>
            <a:pPr marL="0" indent="0">
              <a:buNone/>
            </a:pPr>
            <a:r>
              <a:rPr lang="en-US" sz="2000" b="0" i="0" dirty="0">
                <a:solidFill>
                  <a:srgbClr val="222222"/>
                </a:solidFill>
                <a:effectLst/>
                <a:latin typeface="Franklin Gothic Medium" panose="020B0603020102020204" pitchFamily="34" charset="0"/>
              </a:rPr>
              <a:t>Crowd Counting is a technique to count or estimate the number of people in an image</a:t>
            </a:r>
          </a:p>
          <a:p>
            <a:pPr marL="0" indent="0">
              <a:buNone/>
            </a:pPr>
            <a:r>
              <a:rPr lang="en-US" sz="2000" b="0" i="0" dirty="0">
                <a:solidFill>
                  <a:srgbClr val="222222"/>
                </a:solidFill>
                <a:effectLst/>
                <a:latin typeface="Franklin Gothic Medium" panose="020B0603020102020204" pitchFamily="34" charset="0"/>
              </a:rPr>
              <a:t>count the number of people in certain parts of an image and then extrapolate to come up with an estimate. More commonly, we have had to rely on crude metrics to estimate this number for decades.</a:t>
            </a:r>
          </a:p>
          <a:p>
            <a:pPr marL="0" indent="0">
              <a:buNone/>
            </a:pPr>
            <a:r>
              <a:rPr lang="en-US" sz="2000" b="0" i="0" dirty="0">
                <a:solidFill>
                  <a:srgbClr val="222222"/>
                </a:solidFill>
                <a:effectLst/>
                <a:latin typeface="Franklin Gothic Medium" panose="020B0603020102020204" pitchFamily="34" charset="0"/>
              </a:rPr>
              <a:t>While we don’t yet have algorithms that can give us the EXACT number, most </a:t>
            </a:r>
            <a:r>
              <a:rPr lang="en-US" sz="2000" b="0" i="0" u="none" strike="noStrike" dirty="0">
                <a:solidFill>
                  <a:srgbClr val="007BFF"/>
                </a:solidFill>
                <a:effectLst/>
                <a:latin typeface="Franklin Gothic Medium" panose="020B0603020102020204" pitchFamily="34" charset="0"/>
                <a:hlinkClick r:id="rId2"/>
              </a:rPr>
              <a:t>computer vision</a:t>
            </a:r>
            <a:r>
              <a:rPr lang="en-US" sz="2000" b="0" i="0" dirty="0">
                <a:solidFill>
                  <a:srgbClr val="222222"/>
                </a:solidFill>
                <a:effectLst/>
                <a:latin typeface="Franklin Gothic Medium" panose="020B0603020102020204" pitchFamily="34" charset="0"/>
              </a:rPr>
              <a:t> techniques can produce impressively precise estimates.</a:t>
            </a:r>
          </a:p>
          <a:p>
            <a:pPr marL="0" indent="0">
              <a:buNone/>
            </a:pPr>
            <a:endParaRPr lang="en-IN" sz="2000" dirty="0">
              <a:latin typeface="Franklin Gothic Medium" panose="020B0603020102020204" pitchFamily="34" charset="0"/>
            </a:endParaRPr>
          </a:p>
        </p:txBody>
      </p:sp>
    </p:spTree>
    <p:extLst>
      <p:ext uri="{BB962C8B-B14F-4D97-AF65-F5344CB8AC3E}">
        <p14:creationId xmlns:p14="http://schemas.microsoft.com/office/powerpoint/2010/main" val="1935548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41B77-CE6D-4278-B099-903EB1DBEA57}"/>
              </a:ext>
            </a:extLst>
          </p:cNvPr>
          <p:cNvSpPr>
            <a:spLocks noGrp="1"/>
          </p:cNvSpPr>
          <p:nvPr>
            <p:ph type="title"/>
          </p:nvPr>
        </p:nvSpPr>
        <p:spPr>
          <a:xfrm>
            <a:off x="2022765" y="623455"/>
            <a:ext cx="9481848" cy="609600"/>
          </a:xfrm>
        </p:spPr>
        <p:txBody>
          <a:bodyPr>
            <a:normAutofit fontScale="90000"/>
          </a:bodyPr>
          <a:lstStyle/>
          <a:p>
            <a:r>
              <a:rPr lang="en-US" dirty="0">
                <a:latin typeface="Cinzel Black" panose="00000A00000000000000" pitchFamily="2" charset="0"/>
              </a:rPr>
              <a:t>Why is Crowd Counting Useful ?</a:t>
            </a:r>
            <a:endParaRPr lang="en-IN" dirty="0">
              <a:latin typeface="Cinzel Black" panose="00000A00000000000000" pitchFamily="2" charset="0"/>
            </a:endParaRPr>
          </a:p>
        </p:txBody>
      </p:sp>
      <p:sp>
        <p:nvSpPr>
          <p:cNvPr id="3" name="Content Placeholder 2">
            <a:extLst>
              <a:ext uri="{FF2B5EF4-FFF2-40B4-BE49-F238E27FC236}">
                <a16:creationId xmlns:a16="http://schemas.microsoft.com/office/drawing/2014/main" id="{990147C8-C31B-436B-862B-F9DB9B60A525}"/>
              </a:ext>
            </a:extLst>
          </p:cNvPr>
          <p:cNvSpPr>
            <a:spLocks noGrp="1"/>
          </p:cNvSpPr>
          <p:nvPr>
            <p:ph idx="1"/>
          </p:nvPr>
        </p:nvSpPr>
        <p:spPr>
          <a:xfrm>
            <a:off x="1177636" y="1551709"/>
            <a:ext cx="10326976" cy="5126182"/>
          </a:xfrm>
        </p:spPr>
        <p:txBody>
          <a:bodyPr/>
          <a:lstStyle/>
          <a:p>
            <a:pPr algn="l"/>
            <a:r>
              <a:rPr lang="en-US" b="0" i="0" dirty="0">
                <a:solidFill>
                  <a:srgbClr val="222222"/>
                </a:solidFill>
                <a:effectLst/>
                <a:latin typeface="Bahnschrift" panose="020B0502040204020203" pitchFamily="34" charset="0"/>
              </a:rPr>
              <a:t>A company just finished hosting a huge data science conference. Plenty of different sessions took place during the event.</a:t>
            </a:r>
          </a:p>
          <a:p>
            <a:pPr algn="l"/>
            <a:r>
              <a:rPr lang="en-US" b="0" i="0" dirty="0">
                <a:solidFill>
                  <a:srgbClr val="222222"/>
                </a:solidFill>
                <a:effectLst/>
                <a:latin typeface="Bahnschrift" panose="020B0502040204020203" pitchFamily="34" charset="0"/>
              </a:rPr>
              <a:t>You are asked to analyze and estimate the number of people who attended each session. This will help your team understand what kind of sessions attracted the biggest crowds (and which ones failed in that regard).</a:t>
            </a:r>
          </a:p>
          <a:p>
            <a:r>
              <a:rPr lang="en-US" b="0" i="0" dirty="0">
                <a:solidFill>
                  <a:srgbClr val="222222"/>
                </a:solidFill>
                <a:effectLst/>
                <a:latin typeface="Bahnschrift" panose="020B0502040204020203" pitchFamily="34" charset="0"/>
              </a:rPr>
              <a:t>There were hundreds of people at the event – counting them manually will take days! That’s where your data scientist skills kick in. You managed to get photos of the crowd from each session and build a computer vision model to do the rest!</a:t>
            </a:r>
          </a:p>
          <a:p>
            <a:pPr algn="l"/>
            <a:r>
              <a:rPr lang="en-US" b="0" i="0" dirty="0">
                <a:solidFill>
                  <a:srgbClr val="222222"/>
                </a:solidFill>
                <a:effectLst/>
                <a:latin typeface="Bahnschrift" panose="020B0502040204020203" pitchFamily="34" charset="0"/>
              </a:rPr>
              <a:t>There are plenty of other scenarios where crowd counting algorithms are changing the way industries work:</a:t>
            </a:r>
          </a:p>
          <a:p>
            <a:pPr algn="l">
              <a:buFont typeface="Arial" panose="020B0604020202020204" pitchFamily="34" charset="0"/>
              <a:buChar char="•"/>
            </a:pPr>
            <a:r>
              <a:rPr lang="en-US" b="0" i="0" u="sng" dirty="0">
                <a:solidFill>
                  <a:srgbClr val="222222"/>
                </a:solidFill>
                <a:effectLst/>
                <a:latin typeface="Bahnschrift" panose="020B0502040204020203" pitchFamily="34" charset="0"/>
              </a:rPr>
              <a:t>Counting the number of people attending a sporting event</a:t>
            </a:r>
          </a:p>
          <a:p>
            <a:pPr algn="l">
              <a:buFont typeface="Arial" panose="020B0604020202020204" pitchFamily="34" charset="0"/>
              <a:buChar char="•"/>
            </a:pPr>
            <a:r>
              <a:rPr lang="en-US" b="0" i="0" u="sng" dirty="0">
                <a:solidFill>
                  <a:srgbClr val="222222"/>
                </a:solidFill>
                <a:effectLst/>
                <a:latin typeface="Bahnschrift" panose="020B0502040204020203" pitchFamily="34" charset="0"/>
              </a:rPr>
              <a:t>Estimating how many people attended an inauguration or a march (political rallies, perhaps)</a:t>
            </a:r>
          </a:p>
          <a:p>
            <a:pPr algn="l">
              <a:buFont typeface="Arial" panose="020B0604020202020204" pitchFamily="34" charset="0"/>
              <a:buChar char="•"/>
            </a:pPr>
            <a:r>
              <a:rPr lang="en-US" b="0" i="0" u="sng" dirty="0">
                <a:solidFill>
                  <a:srgbClr val="222222"/>
                </a:solidFill>
                <a:effectLst/>
                <a:latin typeface="Bahnschrift" panose="020B0502040204020203" pitchFamily="34" charset="0"/>
              </a:rPr>
              <a:t>Monitoring of high-traffic areas</a:t>
            </a:r>
          </a:p>
          <a:p>
            <a:pPr algn="l">
              <a:buFont typeface="Arial" panose="020B0604020202020204" pitchFamily="34" charset="0"/>
              <a:buChar char="•"/>
            </a:pPr>
            <a:r>
              <a:rPr lang="en-US" b="0" i="0" u="sng" dirty="0">
                <a:solidFill>
                  <a:srgbClr val="222222"/>
                </a:solidFill>
                <a:effectLst/>
                <a:latin typeface="Bahnschrift" panose="020B0502040204020203" pitchFamily="34" charset="0"/>
              </a:rPr>
              <a:t>Helping with staffing allocation and resource allotment</a:t>
            </a:r>
          </a:p>
          <a:p>
            <a:pPr marL="0" indent="0">
              <a:buNone/>
            </a:pPr>
            <a:endParaRPr lang="en-IN" dirty="0"/>
          </a:p>
        </p:txBody>
      </p:sp>
    </p:spTree>
    <p:extLst>
      <p:ext uri="{BB962C8B-B14F-4D97-AF65-F5344CB8AC3E}">
        <p14:creationId xmlns:p14="http://schemas.microsoft.com/office/powerpoint/2010/main" val="1409794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E26C-2550-4ED1-99DA-8EDE8C7E7ECB}"/>
              </a:ext>
            </a:extLst>
          </p:cNvPr>
          <p:cNvSpPr>
            <a:spLocks noGrp="1"/>
          </p:cNvSpPr>
          <p:nvPr>
            <p:ph type="title"/>
          </p:nvPr>
        </p:nvSpPr>
        <p:spPr>
          <a:xfrm>
            <a:off x="1454728" y="579960"/>
            <a:ext cx="10737272" cy="678217"/>
          </a:xfrm>
        </p:spPr>
        <p:txBody>
          <a:bodyPr>
            <a:noAutofit/>
          </a:bodyPr>
          <a:lstStyle/>
          <a:p>
            <a:r>
              <a:rPr lang="en-US" sz="2400" b="0" i="0" dirty="0">
                <a:solidFill>
                  <a:srgbClr val="222222"/>
                </a:solidFill>
                <a:effectLst/>
                <a:latin typeface="Cinzel Black" panose="00000A00000000000000" pitchFamily="2" charset="0"/>
              </a:rPr>
              <a:t>Different Computer Vision Techniques for Crowd Counting</a:t>
            </a:r>
            <a:br>
              <a:rPr lang="en-US" sz="3200" b="0" i="0" dirty="0">
                <a:solidFill>
                  <a:srgbClr val="222222"/>
                </a:solidFill>
                <a:effectLst/>
                <a:latin typeface="Cinzel Black" panose="00000A00000000000000" pitchFamily="2" charset="0"/>
              </a:rPr>
            </a:br>
            <a:endParaRPr lang="en-IN" sz="3200" dirty="0">
              <a:latin typeface="Cinzel Black" panose="00000A00000000000000" pitchFamily="2" charset="0"/>
            </a:endParaRPr>
          </a:p>
        </p:txBody>
      </p:sp>
      <p:sp>
        <p:nvSpPr>
          <p:cNvPr id="3" name="Content Placeholder 2">
            <a:extLst>
              <a:ext uri="{FF2B5EF4-FFF2-40B4-BE49-F238E27FC236}">
                <a16:creationId xmlns:a16="http://schemas.microsoft.com/office/drawing/2014/main" id="{EB87418D-1BEE-4223-A03B-B962FB615018}"/>
              </a:ext>
            </a:extLst>
          </p:cNvPr>
          <p:cNvSpPr>
            <a:spLocks noGrp="1"/>
          </p:cNvSpPr>
          <p:nvPr>
            <p:ph idx="1"/>
          </p:nvPr>
        </p:nvSpPr>
        <p:spPr>
          <a:xfrm>
            <a:off x="415635" y="1662545"/>
            <a:ext cx="11540837" cy="4248677"/>
          </a:xfrm>
        </p:spPr>
        <p:txBody>
          <a:bodyPr/>
          <a:lstStyle/>
          <a:p>
            <a:pPr>
              <a:buFont typeface="+mj-lt"/>
              <a:buAutoNum type="arabicPeriod"/>
            </a:pPr>
            <a:r>
              <a:rPr lang="en-IN" sz="2000" b="0" i="0" u="sng" dirty="0">
                <a:solidFill>
                  <a:srgbClr val="222222"/>
                </a:solidFill>
                <a:effectLst/>
                <a:latin typeface="Arial Black" panose="020B0A04020102020204" pitchFamily="34" charset="0"/>
              </a:rPr>
              <a:t>Detection-based methods</a:t>
            </a:r>
          </a:p>
          <a:p>
            <a:pPr marL="0" indent="0">
              <a:buNone/>
            </a:pPr>
            <a:r>
              <a:rPr lang="en-US" sz="2000" b="0" i="0" dirty="0">
                <a:solidFill>
                  <a:srgbClr val="222222"/>
                </a:solidFill>
                <a:effectLst/>
                <a:latin typeface="Lato" panose="020F0502020204030203" pitchFamily="34" charset="0"/>
              </a:rPr>
              <a:t>use a moving window-like detector to identify people in an image and count how many there are. The methods used for detection require well trained classifiers that can extract low-level features. </a:t>
            </a:r>
            <a:r>
              <a:rPr lang="en-US" sz="2000" b="1" i="0" dirty="0">
                <a:solidFill>
                  <a:srgbClr val="222222"/>
                </a:solidFill>
                <a:effectLst/>
                <a:latin typeface="Lato" panose="020F0502020204030203" pitchFamily="34" charset="0"/>
              </a:rPr>
              <a:t>Although these methods work well for detecting faces, they do not perform well on crowded images as most of the target objects are not clearly visible.</a:t>
            </a:r>
          </a:p>
          <a:p>
            <a:pPr marL="0" indent="0">
              <a:buNone/>
            </a:pPr>
            <a:endParaRPr lang="en-US" sz="2000" b="1" dirty="0">
              <a:solidFill>
                <a:srgbClr val="222222"/>
              </a:solidFill>
              <a:latin typeface="Lato" panose="020F0502020204030203" pitchFamily="34" charset="0"/>
            </a:endParaRPr>
          </a:p>
          <a:p>
            <a:pPr marL="457200" indent="-457200">
              <a:buFont typeface="+mj-lt"/>
              <a:buAutoNum type="arabicPeriod" startAt="2"/>
            </a:pPr>
            <a:r>
              <a:rPr lang="en-US" sz="2000" b="1" u="sng" dirty="0">
                <a:solidFill>
                  <a:srgbClr val="222222"/>
                </a:solidFill>
                <a:latin typeface="Arial Black" panose="020B0A04020102020204" pitchFamily="34" charset="0"/>
              </a:rPr>
              <a:t>Regression-based methods</a:t>
            </a:r>
          </a:p>
          <a:p>
            <a:pPr marL="0" indent="0">
              <a:buNone/>
            </a:pPr>
            <a:r>
              <a:rPr lang="en-US" sz="2000" b="0" i="0" dirty="0">
                <a:solidFill>
                  <a:srgbClr val="222222"/>
                </a:solidFill>
                <a:effectLst/>
                <a:latin typeface="Lato" panose="020F0502020204030203" pitchFamily="34" charset="0"/>
              </a:rPr>
              <a:t>We were unable to extract low level features using the above approach. Regression-based methods come up trumps here. </a:t>
            </a:r>
            <a:r>
              <a:rPr lang="en-US" sz="2000" b="1" i="0" dirty="0">
                <a:solidFill>
                  <a:srgbClr val="222222"/>
                </a:solidFill>
                <a:effectLst/>
                <a:latin typeface="Lato" panose="020F0502020204030203" pitchFamily="34" charset="0"/>
              </a:rPr>
              <a:t>We first crop patches from the image and then, for each patch, extract the low level features.</a:t>
            </a:r>
            <a:endParaRPr lang="en-US" sz="2000" b="1" i="0" u="sng" dirty="0">
              <a:solidFill>
                <a:srgbClr val="222222"/>
              </a:solidFill>
              <a:effectLst/>
              <a:latin typeface="Arial Black" panose="020B0A04020102020204" pitchFamily="34" charset="0"/>
            </a:endParaRPr>
          </a:p>
          <a:p>
            <a:pPr marL="0" indent="0">
              <a:buNone/>
            </a:pPr>
            <a:endParaRPr lang="en-US" sz="2000" b="1" u="sng" dirty="0">
              <a:solidFill>
                <a:srgbClr val="222222"/>
              </a:solidFill>
              <a:latin typeface="Lato" panose="020F0502020204030203" pitchFamily="34" charset="0"/>
            </a:endParaRPr>
          </a:p>
          <a:p>
            <a:pPr marL="0" indent="0">
              <a:buNone/>
            </a:pPr>
            <a:endParaRPr lang="en-IN" sz="2000" b="0" i="0" u="sng" dirty="0">
              <a:solidFill>
                <a:srgbClr val="222222"/>
              </a:solidFill>
              <a:effectLst/>
              <a:latin typeface="Arial Black" panose="020B0A04020102020204" pitchFamily="34" charset="0"/>
            </a:endParaRPr>
          </a:p>
          <a:p>
            <a:pPr marL="0" indent="0">
              <a:buNone/>
            </a:pPr>
            <a:endParaRPr lang="en-IN" dirty="0"/>
          </a:p>
        </p:txBody>
      </p:sp>
    </p:spTree>
    <p:extLst>
      <p:ext uri="{BB962C8B-B14F-4D97-AF65-F5344CB8AC3E}">
        <p14:creationId xmlns:p14="http://schemas.microsoft.com/office/powerpoint/2010/main" val="4210543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80997-6CF2-4D29-98C4-0572C24C8159}"/>
              </a:ext>
            </a:extLst>
          </p:cNvPr>
          <p:cNvSpPr>
            <a:spLocks noGrp="1"/>
          </p:cNvSpPr>
          <p:nvPr>
            <p:ph type="title"/>
          </p:nvPr>
        </p:nvSpPr>
        <p:spPr>
          <a:xfrm>
            <a:off x="872836" y="1357744"/>
            <a:ext cx="10631775" cy="5140037"/>
          </a:xfrm>
        </p:spPr>
        <p:txBody>
          <a:bodyPr>
            <a:normAutofit fontScale="90000"/>
          </a:bodyPr>
          <a:lstStyle/>
          <a:p>
            <a:pPr algn="l"/>
            <a:r>
              <a:rPr lang="en-US" sz="2000" b="1" u="sng" dirty="0">
                <a:solidFill>
                  <a:schemeClr val="tx1">
                    <a:lumMod val="95000"/>
                    <a:lumOff val="5000"/>
                  </a:schemeClr>
                </a:solidFill>
                <a:latin typeface="Arial Black" panose="020B0A04020102020204" pitchFamily="34" charset="0"/>
              </a:rPr>
              <a:t>3. Density estimation – based methods</a:t>
            </a:r>
            <a:br>
              <a:rPr lang="en-US" sz="2000" b="1" u="sng" dirty="0">
                <a:solidFill>
                  <a:schemeClr val="tx1">
                    <a:lumMod val="95000"/>
                    <a:lumOff val="5000"/>
                  </a:schemeClr>
                </a:solidFill>
                <a:latin typeface="Arial Black" panose="020B0A04020102020204" pitchFamily="34" charset="0"/>
              </a:rPr>
            </a:br>
            <a:br>
              <a:rPr lang="en-US" sz="2000" b="1" u="sng" dirty="0">
                <a:solidFill>
                  <a:schemeClr val="tx1">
                    <a:lumMod val="95000"/>
                    <a:lumOff val="5000"/>
                  </a:schemeClr>
                </a:solidFill>
                <a:latin typeface="Arial Black" panose="020B0A04020102020204" pitchFamily="34" charset="0"/>
              </a:rPr>
            </a:br>
            <a:r>
              <a:rPr lang="en-US" sz="2200" b="1" i="0" dirty="0">
                <a:solidFill>
                  <a:srgbClr val="222222"/>
                </a:solidFill>
                <a:effectLst/>
                <a:latin typeface="Lato" panose="020F0502020204030203" pitchFamily="34" charset="0"/>
              </a:rPr>
              <a:t>We first create a density map for the objects. Then, the algorithm learn a linear mapping between the extracted features and their object density maps.</a:t>
            </a:r>
            <a:r>
              <a:rPr lang="en-US" sz="2200" b="0" i="0" dirty="0">
                <a:solidFill>
                  <a:srgbClr val="222222"/>
                </a:solidFill>
                <a:effectLst/>
                <a:latin typeface="Lato" panose="020F0502020204030203" pitchFamily="34" charset="0"/>
              </a:rPr>
              <a:t> We can also use random forest regression to learn non-linear mapping</a:t>
            </a:r>
            <a:br>
              <a:rPr lang="en-US" sz="2200" b="0" i="0" dirty="0">
                <a:solidFill>
                  <a:srgbClr val="222222"/>
                </a:solidFill>
                <a:effectLst/>
                <a:latin typeface="Lato" panose="020F0502020204030203" pitchFamily="34" charset="0"/>
              </a:rPr>
            </a:br>
            <a:br>
              <a:rPr lang="en-US" sz="2200" b="0" i="0" dirty="0">
                <a:solidFill>
                  <a:srgbClr val="222222"/>
                </a:solidFill>
                <a:effectLst/>
                <a:latin typeface="Lato" panose="020F0502020204030203" pitchFamily="34" charset="0"/>
              </a:rPr>
            </a:br>
            <a:br>
              <a:rPr lang="en-US" sz="1800" b="0" i="0" dirty="0">
                <a:solidFill>
                  <a:srgbClr val="222222"/>
                </a:solidFill>
                <a:effectLst/>
                <a:latin typeface="Lato" panose="020F0502020204030203" pitchFamily="34" charset="0"/>
              </a:rPr>
            </a:br>
            <a:r>
              <a:rPr lang="en-US" sz="1800" b="0" i="0" dirty="0">
                <a:solidFill>
                  <a:srgbClr val="222222"/>
                </a:solidFill>
                <a:effectLst/>
                <a:latin typeface="Lato" panose="020F0502020204030203" pitchFamily="34" charset="0"/>
              </a:rPr>
              <a:t> </a:t>
            </a:r>
            <a:r>
              <a:rPr lang="en-US" sz="1800" b="1" i="0" u="sng" dirty="0">
                <a:solidFill>
                  <a:srgbClr val="222222"/>
                </a:solidFill>
                <a:effectLst/>
                <a:latin typeface="Arial Black" panose="020B0A04020102020204" pitchFamily="34" charset="0"/>
              </a:rPr>
              <a:t>4. </a:t>
            </a:r>
            <a:r>
              <a:rPr lang="en-IN" sz="2000" b="1" i="0" u="sng" dirty="0">
                <a:solidFill>
                  <a:srgbClr val="222222"/>
                </a:solidFill>
                <a:effectLst/>
                <a:latin typeface="Arial Black" panose="020B0A04020102020204" pitchFamily="34" charset="0"/>
              </a:rPr>
              <a:t>CNN-based methods</a:t>
            </a:r>
            <a:br>
              <a:rPr lang="en-IN" sz="2000" b="1" i="0" u="sng" dirty="0">
                <a:solidFill>
                  <a:srgbClr val="222222"/>
                </a:solidFill>
                <a:effectLst/>
                <a:latin typeface="Arial Black" panose="020B0A04020102020204" pitchFamily="34" charset="0"/>
              </a:rPr>
            </a:br>
            <a:br>
              <a:rPr lang="en-IN" sz="2000" b="1" i="0" u="sng" dirty="0">
                <a:solidFill>
                  <a:srgbClr val="222222"/>
                </a:solidFill>
                <a:effectLst/>
                <a:latin typeface="Arial Black" panose="020B0A04020102020204" pitchFamily="34" charset="0"/>
              </a:rPr>
            </a:br>
            <a:r>
              <a:rPr lang="en-US" sz="2200" i="0" dirty="0">
                <a:solidFill>
                  <a:srgbClr val="222222"/>
                </a:solidFill>
                <a:effectLst/>
                <a:latin typeface="Lato" panose="020F0502020204030203" pitchFamily="34" charset="0"/>
                <a:ea typeface="Lato" panose="020F0502020204030203" pitchFamily="34" charset="0"/>
                <a:cs typeface="Lato" panose="020F0502020204030203" pitchFamily="34" charset="0"/>
              </a:rPr>
              <a:t>build an end-to-end regression method using CNNs. This takes the entire image as input and directly generates the crowd count. CNNs work really well with regression or classification tasks, and they have also proved their worth in generating density maps.</a:t>
            </a:r>
            <a:br>
              <a:rPr lang="en-US" sz="2200" i="0" dirty="0">
                <a:solidFill>
                  <a:srgbClr val="222222"/>
                </a:solidFill>
                <a:effectLst/>
                <a:latin typeface="Lato" panose="020F0502020204030203" pitchFamily="34" charset="0"/>
                <a:ea typeface="Lato" panose="020F0502020204030203" pitchFamily="34" charset="0"/>
                <a:cs typeface="Lato" panose="020F0502020204030203" pitchFamily="34" charset="0"/>
              </a:rPr>
            </a:br>
            <a:br>
              <a:rPr lang="en-US" sz="2200" i="0" dirty="0">
                <a:solidFill>
                  <a:srgbClr val="222222"/>
                </a:solidFill>
                <a:effectLst/>
                <a:latin typeface="Lato" panose="020F0502020204030203" pitchFamily="34" charset="0"/>
                <a:ea typeface="Lato" panose="020F0502020204030203" pitchFamily="34" charset="0"/>
                <a:cs typeface="Lato" panose="020F0502020204030203" pitchFamily="34" charset="0"/>
              </a:rPr>
            </a:br>
            <a:r>
              <a:rPr lang="en-US" sz="2200" b="1" i="0" u="sng" dirty="0" err="1">
                <a:solidFill>
                  <a:srgbClr val="222222"/>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CSRNet</a:t>
            </a:r>
            <a:r>
              <a:rPr lang="en-US" sz="2200" i="0" dirty="0">
                <a:solidFill>
                  <a:srgbClr val="222222"/>
                </a:solidFill>
                <a:effectLst/>
                <a:latin typeface="Lato" panose="020F0502020204030203" pitchFamily="34" charset="0"/>
                <a:ea typeface="Lato" panose="020F0502020204030203" pitchFamily="34" charset="0"/>
                <a:cs typeface="Lato" panose="020F0502020204030203" pitchFamily="34" charset="0"/>
              </a:rPr>
              <a:t>, a technique we will implement in this </a:t>
            </a:r>
            <a:r>
              <a:rPr lang="en-US" sz="2200" dirty="0">
                <a:solidFill>
                  <a:srgbClr val="222222"/>
                </a:solidFill>
                <a:latin typeface="Lato" panose="020F0502020204030203" pitchFamily="34" charset="0"/>
                <a:ea typeface="Lato" panose="020F0502020204030203" pitchFamily="34" charset="0"/>
                <a:cs typeface="Lato" panose="020F0502020204030203" pitchFamily="34" charset="0"/>
              </a:rPr>
              <a:t>project</a:t>
            </a:r>
            <a:r>
              <a:rPr lang="en-US" sz="2200" i="0" dirty="0">
                <a:solidFill>
                  <a:srgbClr val="222222"/>
                </a:solidFill>
                <a:effectLst/>
                <a:latin typeface="Lato" panose="020F0502020204030203" pitchFamily="34" charset="0"/>
                <a:ea typeface="Lato" panose="020F0502020204030203" pitchFamily="34" charset="0"/>
                <a:cs typeface="Lato" panose="020F0502020204030203" pitchFamily="34" charset="0"/>
              </a:rPr>
              <a:t>, deploys a deeper CNN for capturing high-level features and generating high-quality density maps without expanding the network complexity.</a:t>
            </a:r>
            <a:br>
              <a:rPr lang="en-US" sz="2200" i="0" dirty="0">
                <a:solidFill>
                  <a:srgbClr val="222222"/>
                </a:solidFill>
                <a:effectLst/>
                <a:latin typeface="Lato" panose="020F0502020204030203" pitchFamily="34" charset="0"/>
                <a:ea typeface="Lato" panose="020F0502020204030203" pitchFamily="34" charset="0"/>
                <a:cs typeface="Lato" panose="020F0502020204030203" pitchFamily="34" charset="0"/>
              </a:rPr>
            </a:br>
            <a:br>
              <a:rPr lang="en-IN" sz="4400" i="0" u="sng" dirty="0">
                <a:solidFill>
                  <a:srgbClr val="222222"/>
                </a:solidFill>
                <a:effectLst/>
                <a:latin typeface="Lato" panose="020F0502020204030203" pitchFamily="34" charset="0"/>
                <a:ea typeface="Lato" panose="020F0502020204030203" pitchFamily="34" charset="0"/>
                <a:cs typeface="Lato" panose="020F0502020204030203" pitchFamily="34" charset="0"/>
              </a:rPr>
            </a:br>
            <a:br>
              <a:rPr lang="en-US" sz="4000" b="1" i="0" u="sng" dirty="0">
                <a:solidFill>
                  <a:srgbClr val="222222"/>
                </a:solidFill>
                <a:effectLst/>
                <a:latin typeface="Arial Black" panose="020B0A04020102020204" pitchFamily="34" charset="0"/>
              </a:rPr>
            </a:br>
            <a:br>
              <a:rPr lang="en-US" sz="1800" b="0" i="0" dirty="0">
                <a:solidFill>
                  <a:srgbClr val="222222"/>
                </a:solidFill>
                <a:effectLst/>
                <a:latin typeface="Lato" panose="020F0502020204030203" pitchFamily="34" charset="0"/>
              </a:rPr>
            </a:br>
            <a:endParaRPr lang="en-IN" sz="2000" b="1" u="sng" dirty="0">
              <a:solidFill>
                <a:schemeClr val="tx1">
                  <a:lumMod val="95000"/>
                  <a:lumOff val="5000"/>
                </a:schemeClr>
              </a:solidFill>
              <a:latin typeface="Arial Black" panose="020B0A04020102020204" pitchFamily="34" charset="0"/>
            </a:endParaRPr>
          </a:p>
        </p:txBody>
      </p:sp>
    </p:spTree>
    <p:extLst>
      <p:ext uri="{BB962C8B-B14F-4D97-AF65-F5344CB8AC3E}">
        <p14:creationId xmlns:p14="http://schemas.microsoft.com/office/powerpoint/2010/main" val="749411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8E88E-A62C-489C-B579-BA4F327F1656}"/>
              </a:ext>
            </a:extLst>
          </p:cNvPr>
          <p:cNvSpPr>
            <a:spLocks noGrp="1"/>
          </p:cNvSpPr>
          <p:nvPr>
            <p:ph type="title"/>
          </p:nvPr>
        </p:nvSpPr>
        <p:spPr>
          <a:xfrm>
            <a:off x="1447060" y="680720"/>
            <a:ext cx="10057551" cy="5879878"/>
          </a:xfrm>
        </p:spPr>
        <p:txBody>
          <a:bodyPr>
            <a:normAutofit fontScale="90000"/>
          </a:bodyPr>
          <a:lstStyle/>
          <a:p>
            <a:pPr algn="ctr"/>
            <a:r>
              <a:rPr lang="en-US" b="1" dirty="0">
                <a:latin typeface="Bowlby One SC" panose="02000505060000020004" pitchFamily="2" charset="0"/>
              </a:rPr>
              <a:t>METHODOLOGY</a:t>
            </a:r>
            <a:br>
              <a:rPr lang="en-US" sz="2700" b="1" dirty="0"/>
            </a:br>
            <a:br>
              <a:rPr lang="en-US" sz="2400" b="1" u="sng" dirty="0"/>
            </a:br>
            <a:r>
              <a:rPr lang="en-US" sz="2000" b="0" i="0" dirty="0" err="1">
                <a:solidFill>
                  <a:srgbClr val="222222"/>
                </a:solidFill>
                <a:effectLst/>
                <a:latin typeface="Arial Narrow" panose="020B0606020202030204" pitchFamily="34" charset="0"/>
              </a:rPr>
              <a:t>CSRNet</a:t>
            </a:r>
            <a:r>
              <a:rPr lang="en-US" sz="2000" b="0" i="0" dirty="0">
                <a:solidFill>
                  <a:srgbClr val="222222"/>
                </a:solidFill>
                <a:effectLst/>
                <a:latin typeface="Arial Narrow" panose="020B0606020202030204" pitchFamily="34" charset="0"/>
              </a:rPr>
              <a:t> uses VGG-16 as the front end because of its strong transfer learning ability. The output size from VGG is ⅛</a:t>
            </a:r>
            <a:r>
              <a:rPr lang="en-US" sz="2000" b="0" i="0" dirty="0" err="1">
                <a:solidFill>
                  <a:srgbClr val="222222"/>
                </a:solidFill>
                <a:effectLst/>
                <a:latin typeface="Arial Narrow" panose="020B0606020202030204" pitchFamily="34" charset="0"/>
              </a:rPr>
              <a:t>th</a:t>
            </a:r>
            <a:r>
              <a:rPr lang="en-US" sz="2000" b="0" i="0" dirty="0">
                <a:solidFill>
                  <a:srgbClr val="222222"/>
                </a:solidFill>
                <a:effectLst/>
                <a:latin typeface="Arial Narrow" panose="020B0606020202030204" pitchFamily="34" charset="0"/>
              </a:rPr>
              <a:t> of the original input size. </a:t>
            </a:r>
            <a:r>
              <a:rPr lang="en-US" sz="2000" b="0" i="0" dirty="0" err="1">
                <a:solidFill>
                  <a:srgbClr val="222222"/>
                </a:solidFill>
                <a:effectLst/>
                <a:latin typeface="Arial Narrow" panose="020B0606020202030204" pitchFamily="34" charset="0"/>
              </a:rPr>
              <a:t>CSRNet</a:t>
            </a:r>
            <a:r>
              <a:rPr lang="en-US" sz="2000" b="0" i="0" dirty="0">
                <a:solidFill>
                  <a:srgbClr val="222222"/>
                </a:solidFill>
                <a:effectLst/>
                <a:latin typeface="Arial Narrow" panose="020B0606020202030204" pitchFamily="34" charset="0"/>
              </a:rPr>
              <a:t> also uses dilated convolutional layers in the back end.</a:t>
            </a:r>
            <a:r>
              <a:rPr lang="en-US" sz="4000" b="1" u="sng" dirty="0">
                <a:latin typeface="Arial Narrow" panose="020B0606020202030204" pitchFamily="34" charset="0"/>
              </a:rPr>
              <a:t> </a:t>
            </a:r>
            <a:br>
              <a:rPr lang="en-US" sz="4000" b="1" u="sng" dirty="0">
                <a:latin typeface="Arial Narrow" panose="020B0606020202030204" pitchFamily="34" charset="0"/>
              </a:rPr>
            </a:br>
            <a:br>
              <a:rPr lang="en-US" sz="3200" b="1" u="sng" dirty="0">
                <a:latin typeface="Arial Narrow" panose="020B0606020202030204" pitchFamily="34" charset="0"/>
              </a:rPr>
            </a:br>
            <a:br>
              <a:rPr lang="en-US" sz="3200" b="1" u="sng" dirty="0">
                <a:latin typeface="Arial Narrow" panose="020B0606020202030204" pitchFamily="34" charset="0"/>
              </a:rPr>
            </a:br>
            <a:br>
              <a:rPr lang="en-US" sz="3200" b="1" u="sng" dirty="0">
                <a:latin typeface="Arial Narrow" panose="020B0606020202030204" pitchFamily="34" charset="0"/>
              </a:rPr>
            </a:br>
            <a:br>
              <a:rPr lang="en-US" sz="3200" b="1" u="sng" dirty="0">
                <a:latin typeface="Arial Narrow" panose="020B0606020202030204" pitchFamily="34" charset="0"/>
              </a:rPr>
            </a:br>
            <a:br>
              <a:rPr lang="en-US" sz="3200" b="1" u="sng" dirty="0">
                <a:latin typeface="Arial Narrow" panose="020B0606020202030204" pitchFamily="34" charset="0"/>
              </a:rPr>
            </a:br>
            <a:br>
              <a:rPr lang="en-US" sz="3200" b="1" u="sng" dirty="0">
                <a:latin typeface="Arial Narrow" panose="020B0606020202030204" pitchFamily="34" charset="0"/>
              </a:rPr>
            </a:br>
            <a:r>
              <a:rPr lang="en-US" sz="1800" b="0" i="0" dirty="0">
                <a:solidFill>
                  <a:srgbClr val="222222"/>
                </a:solidFill>
                <a:effectLst/>
                <a:latin typeface="Lato" panose="020F0502020204030203" pitchFamily="34" charset="0"/>
              </a:rPr>
              <a:t>The basic concept of using dilated convolutions is to enlarge the kernel without increasing the parameters. So, if the dilation rate is 1, we take the kernel and convolve it on the entire image. Whereas, if we increase the dilation rate to 2, the kernel extends as shown in the above image (follow the labels below each image). It can be an alternative to pooling layers.</a:t>
            </a:r>
            <a:br>
              <a:rPr lang="en-US" b="1" u="sng" dirty="0">
                <a:latin typeface="Arial Narrow" panose="020B0606020202030204" pitchFamily="34" charset="0"/>
              </a:rPr>
            </a:br>
            <a:br>
              <a:rPr lang="en-US" b="1" u="sng" dirty="0">
                <a:latin typeface="Arial Narrow" panose="020B0606020202030204" pitchFamily="34" charset="0"/>
              </a:rPr>
            </a:br>
            <a:endParaRPr lang="en-IN" sz="2400" b="1" u="sng" dirty="0">
              <a:latin typeface="Arial Narrow" panose="020B0606020202030204" pitchFamily="34" charset="0"/>
            </a:endParaRPr>
          </a:p>
        </p:txBody>
      </p:sp>
      <p:pic>
        <p:nvPicPr>
          <p:cNvPr id="4" name="Picture 3">
            <a:extLst>
              <a:ext uri="{FF2B5EF4-FFF2-40B4-BE49-F238E27FC236}">
                <a16:creationId xmlns:a16="http://schemas.microsoft.com/office/drawing/2014/main" id="{948E9EE0-7750-48C7-BC89-C33B5C5FC8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1569" y="2728898"/>
            <a:ext cx="4792693" cy="1615735"/>
          </a:xfrm>
          <a:prstGeom prst="rect">
            <a:avLst/>
          </a:prstGeom>
        </p:spPr>
      </p:pic>
    </p:spTree>
    <p:extLst>
      <p:ext uri="{BB962C8B-B14F-4D97-AF65-F5344CB8AC3E}">
        <p14:creationId xmlns:p14="http://schemas.microsoft.com/office/powerpoint/2010/main" val="220131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E9F1C-7CAD-4E7A-8278-393933733F71}"/>
              </a:ext>
            </a:extLst>
          </p:cNvPr>
          <p:cNvSpPr>
            <a:spLocks noGrp="1"/>
          </p:cNvSpPr>
          <p:nvPr>
            <p:ph type="title"/>
          </p:nvPr>
        </p:nvSpPr>
        <p:spPr>
          <a:xfrm>
            <a:off x="1526960" y="887767"/>
            <a:ext cx="10039796" cy="5706073"/>
          </a:xfrm>
        </p:spPr>
        <p:txBody>
          <a:bodyPr>
            <a:normAutofit fontScale="90000"/>
          </a:bodyPr>
          <a:lstStyle/>
          <a:p>
            <a:pPr algn="l"/>
            <a:br>
              <a:rPr lang="en-US" sz="1800" b="0" i="0" dirty="0">
                <a:solidFill>
                  <a:srgbClr val="222222"/>
                </a:solidFill>
                <a:effectLst/>
                <a:latin typeface="Lato" panose="020F0502020204030203" pitchFamily="34" charset="0"/>
              </a:rPr>
            </a:br>
            <a:r>
              <a:rPr lang="en-US" sz="1800" b="0" i="0" dirty="0">
                <a:solidFill>
                  <a:srgbClr val="222222"/>
                </a:solidFill>
                <a:effectLst/>
                <a:latin typeface="Lato" panose="020F0502020204030203" pitchFamily="34" charset="0"/>
              </a:rPr>
              <a:t>Suppose we have an input x(</a:t>
            </a:r>
            <a:r>
              <a:rPr lang="en-US" sz="1800" b="0" i="0" dirty="0" err="1">
                <a:solidFill>
                  <a:srgbClr val="222222"/>
                </a:solidFill>
                <a:effectLst/>
                <a:latin typeface="Lato" panose="020F0502020204030203" pitchFamily="34" charset="0"/>
              </a:rPr>
              <a:t>m,n</a:t>
            </a:r>
            <a:r>
              <a:rPr lang="en-US" sz="1800" b="0" i="0" dirty="0">
                <a:solidFill>
                  <a:srgbClr val="222222"/>
                </a:solidFill>
                <a:effectLst/>
                <a:latin typeface="Lato" panose="020F0502020204030203" pitchFamily="34" charset="0"/>
              </a:rPr>
              <a:t>), a filter w(</a:t>
            </a:r>
            <a:r>
              <a:rPr lang="en-US" sz="1800" b="0" i="0" dirty="0" err="1">
                <a:solidFill>
                  <a:srgbClr val="222222"/>
                </a:solidFill>
                <a:effectLst/>
                <a:latin typeface="Lato" panose="020F0502020204030203" pitchFamily="34" charset="0"/>
              </a:rPr>
              <a:t>i,j</a:t>
            </a:r>
            <a:r>
              <a:rPr lang="en-US" sz="1800" b="0" i="0" dirty="0">
                <a:solidFill>
                  <a:srgbClr val="222222"/>
                </a:solidFill>
                <a:effectLst/>
                <a:latin typeface="Lato" panose="020F0502020204030203" pitchFamily="34" charset="0"/>
              </a:rPr>
              <a:t>), and the dilation rate r. The output y(</a:t>
            </a:r>
            <a:r>
              <a:rPr lang="en-US" sz="1800" b="0" i="0" dirty="0" err="1">
                <a:solidFill>
                  <a:srgbClr val="222222"/>
                </a:solidFill>
                <a:effectLst/>
                <a:latin typeface="Lato" panose="020F0502020204030203" pitchFamily="34" charset="0"/>
              </a:rPr>
              <a:t>m,n</a:t>
            </a:r>
            <a:r>
              <a:rPr lang="en-US" sz="1800" b="0" i="0" dirty="0">
                <a:solidFill>
                  <a:srgbClr val="222222"/>
                </a:solidFill>
                <a:effectLst/>
                <a:latin typeface="Lato" panose="020F0502020204030203" pitchFamily="34" charset="0"/>
              </a:rPr>
              <a:t>) will be:</a:t>
            </a:r>
            <a:br>
              <a:rPr lang="en-US" sz="1800" b="0" i="0" dirty="0">
                <a:solidFill>
                  <a:srgbClr val="222222"/>
                </a:solidFill>
                <a:effectLst/>
                <a:latin typeface="Lato" panose="020F0502020204030203" pitchFamily="34" charset="0"/>
              </a:rPr>
            </a:br>
            <a:br>
              <a:rPr lang="en-US" sz="1800" b="0" i="0" dirty="0">
                <a:solidFill>
                  <a:srgbClr val="222222"/>
                </a:solidFill>
                <a:effectLst/>
                <a:latin typeface="Lato" panose="020F0502020204030203" pitchFamily="34" charset="0"/>
              </a:rPr>
            </a:br>
            <a:br>
              <a:rPr lang="en-US" sz="1800" b="0" i="0" dirty="0">
                <a:solidFill>
                  <a:srgbClr val="222222"/>
                </a:solidFill>
                <a:effectLst/>
                <a:latin typeface="Lato" panose="020F0502020204030203" pitchFamily="34" charset="0"/>
              </a:rPr>
            </a:br>
            <a:br>
              <a:rPr lang="en-US" sz="1800" b="0" i="0" dirty="0">
                <a:solidFill>
                  <a:srgbClr val="222222"/>
                </a:solidFill>
                <a:effectLst/>
                <a:latin typeface="Lato" panose="020F0502020204030203" pitchFamily="34" charset="0"/>
              </a:rPr>
            </a:br>
            <a:br>
              <a:rPr lang="en-US" sz="1800" b="0" i="0" dirty="0">
                <a:solidFill>
                  <a:srgbClr val="222222"/>
                </a:solidFill>
                <a:effectLst/>
                <a:latin typeface="Lato" panose="020F0502020204030203" pitchFamily="34" charset="0"/>
              </a:rPr>
            </a:br>
            <a:br>
              <a:rPr lang="en-US" sz="1800" b="0" i="0" dirty="0">
                <a:solidFill>
                  <a:srgbClr val="222222"/>
                </a:solidFill>
                <a:effectLst/>
                <a:latin typeface="Lato" panose="020F0502020204030203" pitchFamily="34" charset="0"/>
              </a:rPr>
            </a:br>
            <a:r>
              <a:rPr lang="en-US" sz="1600" b="0" i="0" dirty="0">
                <a:solidFill>
                  <a:srgbClr val="222222"/>
                </a:solidFill>
                <a:effectLst/>
                <a:latin typeface="Lato" panose="020F0502020204030203" pitchFamily="34" charset="0"/>
              </a:rPr>
              <a:t>We can generalize this equation using a (k*k) kernel with a dilation rate r. The kernel enlarges to:</a:t>
            </a:r>
            <a:br>
              <a:rPr lang="en-US" sz="1600" b="0" i="0" dirty="0">
                <a:solidFill>
                  <a:srgbClr val="222222"/>
                </a:solidFill>
                <a:effectLst/>
                <a:latin typeface="Lato" panose="020F0502020204030203" pitchFamily="34" charset="0"/>
              </a:rPr>
            </a:br>
            <a:r>
              <a:rPr lang="en-US" sz="1600" b="0" i="0" dirty="0">
                <a:solidFill>
                  <a:srgbClr val="222222"/>
                </a:solidFill>
                <a:effectLst/>
                <a:latin typeface="Lato" panose="020F0502020204030203" pitchFamily="34" charset="0"/>
              </a:rPr>
              <a:t>                                      </a:t>
            </a:r>
            <a:br>
              <a:rPr lang="en-US" sz="1600" b="0" i="0" dirty="0">
                <a:solidFill>
                  <a:srgbClr val="222222"/>
                </a:solidFill>
                <a:effectLst/>
                <a:latin typeface="Lato" panose="020F0502020204030203" pitchFamily="34" charset="0"/>
              </a:rPr>
            </a:br>
            <a:r>
              <a:rPr lang="en-US" sz="1600" b="0" i="0" dirty="0">
                <a:solidFill>
                  <a:srgbClr val="222222"/>
                </a:solidFill>
                <a:effectLst/>
                <a:latin typeface="Lato" panose="020F0502020204030203" pitchFamily="34" charset="0"/>
              </a:rPr>
              <a:t>                                                   ([k + (k-1)*(r-1)] * [k + (k-1)*(r-1)])</a:t>
            </a:r>
            <a:br>
              <a:rPr lang="en-US" sz="1600" b="0" i="0" dirty="0">
                <a:solidFill>
                  <a:srgbClr val="222222"/>
                </a:solidFill>
                <a:effectLst/>
                <a:latin typeface="Lato" panose="020F0502020204030203" pitchFamily="34" charset="0"/>
              </a:rPr>
            </a:br>
            <a:br>
              <a:rPr lang="en-US" sz="1600" b="0" i="0" dirty="0">
                <a:solidFill>
                  <a:srgbClr val="222222"/>
                </a:solidFill>
                <a:effectLst/>
                <a:latin typeface="Lato" panose="020F0502020204030203" pitchFamily="34" charset="0"/>
              </a:rPr>
            </a:br>
            <a:br>
              <a:rPr lang="en-US" sz="1600" b="0" i="0" dirty="0">
                <a:solidFill>
                  <a:srgbClr val="222222"/>
                </a:solidFill>
                <a:effectLst/>
                <a:latin typeface="Lato" panose="020F0502020204030203" pitchFamily="34" charset="0"/>
              </a:rPr>
            </a:br>
            <a:r>
              <a:rPr lang="en-US" sz="1600" b="0" i="0" dirty="0">
                <a:solidFill>
                  <a:srgbClr val="222222"/>
                </a:solidFill>
                <a:effectLst/>
                <a:latin typeface="Lato" panose="020F0502020204030203" pitchFamily="34" charset="0"/>
              </a:rPr>
              <a:t>So the ground truth has been generated for each image. </a:t>
            </a:r>
            <a:r>
              <a:rPr lang="en-US" sz="1600" b="1" i="0" dirty="0">
                <a:solidFill>
                  <a:srgbClr val="222222"/>
                </a:solidFill>
                <a:effectLst/>
                <a:latin typeface="Lato" panose="020F0502020204030203" pitchFamily="34" charset="0"/>
              </a:rPr>
              <a:t>Each person’s head in a given image is blurred using a Gaussian kernel.</a:t>
            </a:r>
            <a:r>
              <a:rPr lang="en-US" sz="1600" b="0" i="0" dirty="0">
                <a:solidFill>
                  <a:srgbClr val="222222"/>
                </a:solidFill>
                <a:effectLst/>
                <a:latin typeface="Lato" panose="020F0502020204030203" pitchFamily="34" charset="0"/>
              </a:rPr>
              <a:t> All the images are cropped into 9 patches, and the size of each patch is ¼th of the original size of the image.</a:t>
            </a:r>
            <a:br>
              <a:rPr lang="en-US" sz="1600" b="0" i="0" dirty="0">
                <a:solidFill>
                  <a:srgbClr val="222222"/>
                </a:solidFill>
                <a:effectLst/>
                <a:latin typeface="Lato" panose="020F0502020204030203" pitchFamily="34" charset="0"/>
              </a:rPr>
            </a:br>
            <a:br>
              <a:rPr lang="en-US" sz="1600" b="0" i="0" dirty="0">
                <a:solidFill>
                  <a:srgbClr val="222222"/>
                </a:solidFill>
                <a:effectLst/>
                <a:latin typeface="Lato" panose="020F0502020204030203" pitchFamily="34" charset="0"/>
              </a:rPr>
            </a:br>
            <a:r>
              <a:rPr lang="en-US" sz="1800" b="0" i="0" dirty="0">
                <a:solidFill>
                  <a:srgbClr val="222222"/>
                </a:solidFill>
                <a:effectLst/>
                <a:latin typeface="Lato" panose="020F0502020204030203" pitchFamily="34" charset="0"/>
              </a:rPr>
              <a:t>The first 4 patches are divided into 4 quarters and the other 5 patches are randomly cropped. Finally, the mirror of each patch is taken to double the training set.</a:t>
            </a:r>
            <a:br>
              <a:rPr lang="en-US" sz="1800" b="0" i="0" dirty="0">
                <a:solidFill>
                  <a:srgbClr val="222222"/>
                </a:solidFill>
                <a:effectLst/>
                <a:latin typeface="Lato" panose="020F0502020204030203" pitchFamily="34" charset="0"/>
              </a:rPr>
            </a:br>
            <a:br>
              <a:rPr lang="en-US" sz="1800" b="0" i="0" dirty="0">
                <a:solidFill>
                  <a:srgbClr val="222222"/>
                </a:solidFill>
                <a:effectLst/>
                <a:latin typeface="Lato" panose="020F0502020204030203" pitchFamily="34" charset="0"/>
              </a:rPr>
            </a:br>
            <a:r>
              <a:rPr lang="en-US" sz="2200" i="0" dirty="0">
                <a:solidFill>
                  <a:srgbClr val="202124"/>
                </a:solidFill>
                <a:effectLst/>
                <a:latin typeface="arial" panose="020B0604020202020204" pitchFamily="34" charset="0"/>
              </a:rPr>
              <a:t>** Gaussian kernel - To reduce image noise and reduce detail </a:t>
            </a:r>
            <a:r>
              <a:rPr lang="en-US" sz="2200" dirty="0">
                <a:solidFill>
                  <a:srgbClr val="202124"/>
                </a:solidFill>
                <a:latin typeface="arial" panose="020B0604020202020204" pitchFamily="34" charset="0"/>
              </a:rPr>
              <a:t>**</a:t>
            </a:r>
            <a:br>
              <a:rPr lang="en-US" sz="2200" dirty="0">
                <a:solidFill>
                  <a:srgbClr val="202124"/>
                </a:solidFill>
                <a:latin typeface="arial" panose="020B0604020202020204" pitchFamily="34" charset="0"/>
              </a:rPr>
            </a:br>
            <a:br>
              <a:rPr kumimoji="0" lang="en-US" altLang="en-US" sz="2400" b="1" i="0" u="sng" strike="noStrike" cap="none" normalizeH="0" baseline="0" dirty="0">
                <a:ln>
                  <a:noFill/>
                </a:ln>
                <a:solidFill>
                  <a:srgbClr val="7030A0"/>
                </a:solidFill>
                <a:effectLst/>
                <a:latin typeface="Segoe UI Semibold" panose="020B0702040204020203" pitchFamily="34" charset="0"/>
                <a:cs typeface="Segoe UI Semibold" panose="020B0702040204020203" pitchFamily="34" charset="0"/>
              </a:rPr>
            </a:br>
            <a:r>
              <a:rPr kumimoji="0" lang="en-US" altLang="en-US" sz="2200" b="1" i="0" u="sng" strike="noStrike" cap="none" normalizeH="0" baseline="0" dirty="0">
                <a:ln>
                  <a:noFill/>
                </a:ln>
                <a:solidFill>
                  <a:srgbClr val="7030A0"/>
                </a:solidFill>
                <a:effectLst/>
                <a:latin typeface="Segoe UI Semibold" panose="020B0702040204020203" pitchFamily="34" charset="0"/>
                <a:cs typeface="Segoe UI Semibold" panose="020B0702040204020203" pitchFamily="34" charset="0"/>
                <a:hlinkClick r:id="rId2"/>
              </a:rPr>
              <a:t>https://colab.research.google.com/drive/1dNmIYNZiVJYCyVp2s1476ldUXKn2A5ho?authuser=1#scrollTo=CfnX0nKgQazI</a:t>
            </a:r>
            <a:br>
              <a:rPr lang="en-US" sz="2200" dirty="0">
                <a:solidFill>
                  <a:srgbClr val="202124"/>
                </a:solidFill>
                <a:latin typeface="arial" panose="020B0604020202020204" pitchFamily="34" charset="0"/>
              </a:rPr>
            </a:br>
            <a:br>
              <a:rPr lang="en-US" b="0" i="0" dirty="0">
                <a:solidFill>
                  <a:srgbClr val="222222"/>
                </a:solidFill>
                <a:effectLst/>
                <a:latin typeface="Lato" panose="020F0502020204030203" pitchFamily="34" charset="0"/>
              </a:rPr>
            </a:br>
            <a:br>
              <a:rPr lang="en-US" sz="1800" b="0" i="0" dirty="0">
                <a:solidFill>
                  <a:srgbClr val="222222"/>
                </a:solidFill>
                <a:effectLst/>
                <a:latin typeface="Lato" panose="020F0502020204030203" pitchFamily="34" charset="0"/>
              </a:rPr>
            </a:br>
            <a:endParaRPr lang="en-IN" dirty="0"/>
          </a:p>
        </p:txBody>
      </p:sp>
      <p:pic>
        <p:nvPicPr>
          <p:cNvPr id="1026" name="Picture 2" descr="Dilation output">
            <a:extLst>
              <a:ext uri="{FF2B5EF4-FFF2-40B4-BE49-F238E27FC236}">
                <a16:creationId xmlns:a16="http://schemas.microsoft.com/office/drawing/2014/main" id="{0E76F66E-6B49-4790-A78C-FA2A06071C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0045" y="1464816"/>
            <a:ext cx="5362113" cy="665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542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7B129-74FC-41CE-97D4-497B398EB403}"/>
              </a:ext>
            </a:extLst>
          </p:cNvPr>
          <p:cNvSpPr>
            <a:spLocks noGrp="1"/>
          </p:cNvSpPr>
          <p:nvPr>
            <p:ph type="title"/>
          </p:nvPr>
        </p:nvSpPr>
        <p:spPr>
          <a:xfrm>
            <a:off x="941032" y="624110"/>
            <a:ext cx="10563579" cy="5929090"/>
          </a:xfrm>
        </p:spPr>
        <p:txBody>
          <a:bodyPr>
            <a:normAutofit fontScale="90000"/>
          </a:bodyPr>
          <a:lstStyle/>
          <a:p>
            <a:r>
              <a:rPr lang="en-US" b="1" dirty="0">
                <a:latin typeface="Bowlby One SC" panose="02000505060000020004" pitchFamily="2" charset="0"/>
              </a:rPr>
              <a:t>                    Requirement </a:t>
            </a:r>
            <a:br>
              <a:rPr lang="en-US" b="1" dirty="0">
                <a:latin typeface="Bowlby One SC" panose="02000505060000020004" pitchFamily="2" charset="0"/>
              </a:rPr>
            </a:br>
            <a:br>
              <a:rPr lang="en-US" b="1" dirty="0">
                <a:latin typeface="Bowlby One SC" panose="02000505060000020004" pitchFamily="2" charset="0"/>
              </a:rPr>
            </a:br>
            <a:r>
              <a:rPr lang="en-US" sz="2000" b="1" dirty="0">
                <a:latin typeface="Arial Rounded MT Bold" panose="020F0704030504030204" pitchFamily="34" charset="0"/>
              </a:rPr>
              <a:t>h5py   </a:t>
            </a:r>
            <a:br>
              <a:rPr lang="en-US" sz="2000" b="1" dirty="0">
                <a:latin typeface="Arial Rounded MT Bold" panose="020F0704030504030204" pitchFamily="34" charset="0"/>
              </a:rPr>
            </a:br>
            <a:r>
              <a:rPr lang="en-US" sz="2000" b="1" dirty="0">
                <a:latin typeface="Arial Rounded MT Bold" panose="020F0704030504030204" pitchFamily="34" charset="0"/>
              </a:rPr>
              <a:t>                                                                 </a:t>
            </a:r>
            <a:br>
              <a:rPr lang="en-US" sz="2000" b="1" dirty="0">
                <a:latin typeface="Arial Rounded MT Bold" panose="020F0704030504030204" pitchFamily="34" charset="0"/>
              </a:rPr>
            </a:br>
            <a:r>
              <a:rPr lang="en-US" sz="2000" b="1" dirty="0">
                <a:latin typeface="Arial Rounded MT Bold" panose="020F0704030504030204" pitchFamily="34" charset="0"/>
              </a:rPr>
              <a:t>Pillow</a:t>
            </a:r>
            <a:br>
              <a:rPr lang="en-US" sz="2000" b="1" dirty="0">
                <a:latin typeface="Arial Rounded MT Bold" panose="020F0704030504030204" pitchFamily="34" charset="0"/>
              </a:rPr>
            </a:br>
            <a:br>
              <a:rPr lang="en-US" sz="2000" b="1" dirty="0">
                <a:latin typeface="Arial Rounded MT Bold" panose="020F0704030504030204" pitchFamily="34" charset="0"/>
              </a:rPr>
            </a:br>
            <a:r>
              <a:rPr lang="en-US" sz="2000" b="1" dirty="0" err="1">
                <a:latin typeface="Arial Rounded MT Bold" panose="020F0704030504030204" pitchFamily="34" charset="0"/>
              </a:rPr>
              <a:t>scipy</a:t>
            </a:r>
            <a:br>
              <a:rPr lang="en-US" sz="2000" b="1" dirty="0">
                <a:latin typeface="Arial Rounded MT Bold" panose="020F0704030504030204" pitchFamily="34" charset="0"/>
              </a:rPr>
            </a:br>
            <a:br>
              <a:rPr lang="en-US" sz="2000" b="1" dirty="0">
                <a:latin typeface="Arial Rounded MT Bold" panose="020F0704030504030204" pitchFamily="34" charset="0"/>
              </a:rPr>
            </a:br>
            <a:r>
              <a:rPr lang="en-US" sz="2000" b="1" dirty="0" err="1">
                <a:latin typeface="Arial Rounded MT Bold" panose="020F0704030504030204" pitchFamily="34" charset="0"/>
              </a:rPr>
              <a:t>numpy</a:t>
            </a:r>
            <a:br>
              <a:rPr lang="en-US" sz="2000" b="1" dirty="0">
                <a:latin typeface="Arial Rounded MT Bold" panose="020F0704030504030204" pitchFamily="34" charset="0"/>
              </a:rPr>
            </a:br>
            <a:br>
              <a:rPr lang="en-US" sz="2000" b="1" dirty="0">
                <a:latin typeface="Arial Rounded MT Bold" panose="020F0704030504030204" pitchFamily="34" charset="0"/>
              </a:rPr>
            </a:br>
            <a:r>
              <a:rPr lang="en-US" sz="2000" b="1" dirty="0" err="1">
                <a:latin typeface="Arial Rounded MT Bold" panose="020F0704030504030204" pitchFamily="34" charset="0"/>
              </a:rPr>
              <a:t>os</a:t>
            </a:r>
            <a:br>
              <a:rPr lang="en-US" sz="2000" b="1" dirty="0">
                <a:latin typeface="Arial Rounded MT Bold" panose="020F0704030504030204" pitchFamily="34" charset="0"/>
              </a:rPr>
            </a:br>
            <a:br>
              <a:rPr lang="en-US" sz="2000" b="1" dirty="0">
                <a:latin typeface="Arial Rounded MT Bold" panose="020F0704030504030204" pitchFamily="34" charset="0"/>
              </a:rPr>
            </a:br>
            <a:r>
              <a:rPr lang="en-US" sz="2000" b="1" dirty="0">
                <a:latin typeface="Arial Rounded MT Bold" panose="020F0704030504030204" pitchFamily="34" charset="0"/>
              </a:rPr>
              <a:t>        glob</a:t>
            </a:r>
            <a:br>
              <a:rPr lang="en-US" sz="2000" b="1" dirty="0">
                <a:latin typeface="Arial Rounded MT Bold" panose="020F0704030504030204" pitchFamily="34" charset="0"/>
              </a:rPr>
            </a:br>
            <a:br>
              <a:rPr lang="en-US" sz="2000" b="1" dirty="0">
                <a:latin typeface="Arial Rounded MT Bold" panose="020F0704030504030204" pitchFamily="34" charset="0"/>
              </a:rPr>
            </a:br>
            <a:r>
              <a:rPr lang="en-US" sz="2000" b="1" dirty="0">
                <a:latin typeface="Arial Rounded MT Bold" panose="020F0704030504030204" pitchFamily="34" charset="0"/>
              </a:rPr>
              <a:t>        matplotlib</a:t>
            </a:r>
            <a:br>
              <a:rPr lang="en-US" sz="2000" b="1" dirty="0">
                <a:latin typeface="Arial Rounded MT Bold" panose="020F0704030504030204" pitchFamily="34" charset="0"/>
              </a:rPr>
            </a:br>
            <a:br>
              <a:rPr lang="en-US" sz="2000" b="1" dirty="0">
                <a:latin typeface="Arial Rounded MT Bold" panose="020F0704030504030204" pitchFamily="34" charset="0"/>
              </a:rPr>
            </a:br>
            <a:r>
              <a:rPr lang="en-US" sz="2000" b="1" dirty="0">
                <a:latin typeface="Arial Rounded MT Bold" panose="020F0704030504030204" pitchFamily="34" charset="0"/>
              </a:rPr>
              <a:t>        torch</a:t>
            </a:r>
            <a:br>
              <a:rPr lang="en-US" sz="2000" b="1" dirty="0">
                <a:latin typeface="Arial Rounded MT Bold" panose="020F0704030504030204" pitchFamily="34" charset="0"/>
              </a:rPr>
            </a:br>
            <a:br>
              <a:rPr lang="en-US" b="1" dirty="0">
                <a:latin typeface="Bowlby One SC" panose="02000505060000020004" pitchFamily="2" charset="0"/>
              </a:rPr>
            </a:br>
            <a:br>
              <a:rPr lang="en-US" b="1" dirty="0">
                <a:latin typeface="Bowlby One SC" panose="02000505060000020004" pitchFamily="2" charset="0"/>
              </a:rPr>
            </a:br>
            <a:endParaRPr lang="en-IN" dirty="0"/>
          </a:p>
        </p:txBody>
      </p:sp>
      <p:pic>
        <p:nvPicPr>
          <p:cNvPr id="4" name="Picture 3">
            <a:extLst>
              <a:ext uri="{FF2B5EF4-FFF2-40B4-BE49-F238E27FC236}">
                <a16:creationId xmlns:a16="http://schemas.microsoft.com/office/drawing/2014/main" id="{31BF1EDB-DEA6-4FD7-91D7-3987B22E0338}"/>
              </a:ext>
            </a:extLst>
          </p:cNvPr>
          <p:cNvPicPr>
            <a:picLocks noChangeAspect="1"/>
          </p:cNvPicPr>
          <p:nvPr/>
        </p:nvPicPr>
        <p:blipFill>
          <a:blip r:embed="rId2"/>
          <a:stretch>
            <a:fillRect/>
          </a:stretch>
        </p:blipFill>
        <p:spPr>
          <a:xfrm>
            <a:off x="3784975" y="1367161"/>
            <a:ext cx="7791508" cy="4987112"/>
          </a:xfrm>
          <a:prstGeom prst="rect">
            <a:avLst/>
          </a:prstGeom>
        </p:spPr>
      </p:pic>
    </p:spTree>
    <p:extLst>
      <p:ext uri="{BB962C8B-B14F-4D97-AF65-F5344CB8AC3E}">
        <p14:creationId xmlns:p14="http://schemas.microsoft.com/office/powerpoint/2010/main" val="3603491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8BF99-610D-4CC9-BAD8-9510826A7ECC}"/>
              </a:ext>
            </a:extLst>
          </p:cNvPr>
          <p:cNvSpPr>
            <a:spLocks noGrp="1"/>
          </p:cNvSpPr>
          <p:nvPr>
            <p:ph type="title"/>
          </p:nvPr>
        </p:nvSpPr>
        <p:spPr>
          <a:xfrm>
            <a:off x="1180730" y="624109"/>
            <a:ext cx="10323882" cy="5954243"/>
          </a:xfrm>
        </p:spPr>
        <p:txBody>
          <a:bodyPr>
            <a:normAutofit/>
          </a:bodyPr>
          <a:lstStyle/>
          <a:p>
            <a:r>
              <a:rPr lang="en-US" sz="2000" b="1" dirty="0"/>
              <a:t>                                          # creating </a:t>
            </a:r>
            <a:r>
              <a:rPr lang="en-US" sz="2000" b="1" dirty="0" err="1"/>
              <a:t>CSRNet</a:t>
            </a:r>
            <a:r>
              <a:rPr lang="en-US" sz="2000" b="1" dirty="0"/>
              <a:t> model</a:t>
            </a:r>
            <a:endParaRPr lang="en-IN" sz="2000" dirty="0"/>
          </a:p>
        </p:txBody>
      </p:sp>
      <p:pic>
        <p:nvPicPr>
          <p:cNvPr id="4" name="Picture 3">
            <a:extLst>
              <a:ext uri="{FF2B5EF4-FFF2-40B4-BE49-F238E27FC236}">
                <a16:creationId xmlns:a16="http://schemas.microsoft.com/office/drawing/2014/main" id="{B740E572-14A8-4527-87F3-BB230806E0E7}"/>
              </a:ext>
            </a:extLst>
          </p:cNvPr>
          <p:cNvPicPr>
            <a:picLocks noChangeAspect="1"/>
          </p:cNvPicPr>
          <p:nvPr/>
        </p:nvPicPr>
        <p:blipFill rotWithShape="1">
          <a:blip r:embed="rId2"/>
          <a:srcRect r="34917"/>
          <a:stretch/>
        </p:blipFill>
        <p:spPr>
          <a:xfrm>
            <a:off x="111313" y="1504035"/>
            <a:ext cx="6351631" cy="5074317"/>
          </a:xfrm>
          <a:prstGeom prst="rect">
            <a:avLst/>
          </a:prstGeom>
        </p:spPr>
      </p:pic>
      <p:pic>
        <p:nvPicPr>
          <p:cNvPr id="6" name="Picture 5">
            <a:extLst>
              <a:ext uri="{FF2B5EF4-FFF2-40B4-BE49-F238E27FC236}">
                <a16:creationId xmlns:a16="http://schemas.microsoft.com/office/drawing/2014/main" id="{482A983D-439C-47D4-B2AC-AB54954A3A1C}"/>
              </a:ext>
            </a:extLst>
          </p:cNvPr>
          <p:cNvPicPr>
            <a:picLocks noChangeAspect="1"/>
          </p:cNvPicPr>
          <p:nvPr/>
        </p:nvPicPr>
        <p:blipFill>
          <a:blip r:embed="rId3"/>
          <a:stretch>
            <a:fillRect/>
          </a:stretch>
        </p:blipFill>
        <p:spPr>
          <a:xfrm>
            <a:off x="5175389" y="3187190"/>
            <a:ext cx="6706181" cy="2972058"/>
          </a:xfrm>
          <a:prstGeom prst="rect">
            <a:avLst/>
          </a:prstGeom>
        </p:spPr>
      </p:pic>
    </p:spTree>
    <p:extLst>
      <p:ext uri="{BB962C8B-B14F-4D97-AF65-F5344CB8AC3E}">
        <p14:creationId xmlns:p14="http://schemas.microsoft.com/office/powerpoint/2010/main" val="279896842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348</TotalTime>
  <Words>1018</Words>
  <Application>Microsoft Office PowerPoint</Application>
  <PresentationFormat>Widescreen</PresentationFormat>
  <Paragraphs>38</Paragraphs>
  <Slides>17</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17</vt:i4>
      </vt:variant>
    </vt:vector>
  </HeadingPairs>
  <TitlesOfParts>
    <vt:vector size="32" baseType="lpstr">
      <vt:lpstr>Arial</vt:lpstr>
      <vt:lpstr>Arial</vt:lpstr>
      <vt:lpstr>Arial Black</vt:lpstr>
      <vt:lpstr>Arial Narrow</vt:lpstr>
      <vt:lpstr>Arial Rounded MT Bold</vt:lpstr>
      <vt:lpstr>Bahnschrift</vt:lpstr>
      <vt:lpstr>Bowlby One SC</vt:lpstr>
      <vt:lpstr>Cambria</vt:lpstr>
      <vt:lpstr>Century Gothic</vt:lpstr>
      <vt:lpstr>Cinzel Black</vt:lpstr>
      <vt:lpstr>Franklin Gothic Medium</vt:lpstr>
      <vt:lpstr>Lato</vt:lpstr>
      <vt:lpstr>Segoe UI Semibold</vt:lpstr>
      <vt:lpstr>Wingdings 3</vt:lpstr>
      <vt:lpstr>Wisp</vt:lpstr>
      <vt:lpstr>People Detection and counting in a crowded area </vt:lpstr>
      <vt:lpstr>CROWD COUNTING </vt:lpstr>
      <vt:lpstr>Why is Crowd Counting Useful ?</vt:lpstr>
      <vt:lpstr>Different Computer Vision Techniques for Crowd Counting </vt:lpstr>
      <vt:lpstr>3. Density estimation – based methods  We first create a density map for the objects. Then, the algorithm learn a linear mapping between the extracted features and their object density maps. We can also use random forest regression to learn non-linear mapping    4. CNN-based methods  build an end-to-end regression method using CNNs. This takes the entire image as input and directly generates the crowd count. CNNs work really well with regression or classification tasks, and they have also proved their worth in generating density maps.  CSRNet, a technique we will implement in this project, deploys a deeper CNN for capturing high-level features and generating high-quality density maps without expanding the network complexity.    </vt:lpstr>
      <vt:lpstr>METHODOLOGY  CSRNet uses VGG-16 as the front end because of its strong transfer learning ability. The output size from VGG is ⅛th of the original input size. CSRNet also uses dilated convolutional layers in the back end.        The basic concept of using dilated convolutions is to enlarge the kernel without increasing the parameters. So, if the dilation rate is 1, we take the kernel and convolve it on the entire image. Whereas, if we increase the dilation rate to 2, the kernel extends as shown in the above image (follow the labels below each image). It can be an alternative to pooling layers.  </vt:lpstr>
      <vt:lpstr> Suppose we have an input x(m,n), a filter w(i,j), and the dilation rate r. The output y(m,n) will be:      We can generalize this equation using a (k*k) kernel with a dilation rate r. The kernel enlarges to:                                                                                           ([k + (k-1)*(r-1)] * [k + (k-1)*(r-1)])   So the ground truth has been generated for each image. Each person’s head in a given image is blurred using a Gaussian kernel. All the images are cropped into 9 patches, and the size of each patch is ¼th of the original size of the image.  The first 4 patches are divided into 4 quarters and the other 5 patches are randomly cropped. Finally, the mirror of each patch is taken to double the training set.  ** Gaussian kernel - To reduce image noise and reduce detail **  https://colab.research.google.com/drive/1dNmIYNZiVJYCyVp2s1476ldUXKn2A5ho?authuser=1#scrollTo=CfnX0nKgQazI   </vt:lpstr>
      <vt:lpstr>                    Requirement   h5py                                                                      Pillow  scipy  numpy  os          glob          matplotlib          torch   </vt:lpstr>
      <vt:lpstr>                                          # creating CSRNet model</vt:lpstr>
      <vt:lpstr># creating gaussian_filter_density function   </vt:lpstr>
      <vt:lpstr># creating create_density_map function  </vt:lpstr>
      <vt:lpstr>                                                                           OUTPUT     </vt:lpstr>
      <vt:lpstr>PowerPoint Presentation</vt:lpstr>
      <vt:lpstr>                   CONCLUSION  In this project , I have created a model involving CNN concept to count the number of person in a crowd   By using a dataset available in Kaggale.  Able to estimate the count of person in a huge crowd  </vt:lpstr>
      <vt:lpstr>                                   REFERENCES  kaggale   Analytics Vidhya  Medium.com   TowardsDataScience   Github   </vt:lpstr>
      <vt:lpstr>  You-tube Link  https://youtu.be/QtsQZLkZzDM</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People Detection and counting in a crowded area </dc:title>
  <dc:creator>Arzoo Sah</dc:creator>
  <cp:lastModifiedBy>Arzoo Sah</cp:lastModifiedBy>
  <cp:revision>15</cp:revision>
  <dcterms:created xsi:type="dcterms:W3CDTF">2021-11-28T10:30:41Z</dcterms:created>
  <dcterms:modified xsi:type="dcterms:W3CDTF">2022-01-05T15:07:34Z</dcterms:modified>
</cp:coreProperties>
</file>