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8" r:id="rId1"/>
  </p:sldMasterIdLst>
  <p:notesMasterIdLst>
    <p:notesMasterId r:id="rId21"/>
  </p:notesMasterIdLst>
  <p:sldIdLst>
    <p:sldId id="256" r:id="rId2"/>
    <p:sldId id="257" r:id="rId3"/>
    <p:sldId id="322" r:id="rId4"/>
    <p:sldId id="323" r:id="rId5"/>
    <p:sldId id="262" r:id="rId6"/>
    <p:sldId id="263" r:id="rId7"/>
    <p:sldId id="321" r:id="rId8"/>
    <p:sldId id="332" r:id="rId9"/>
    <p:sldId id="331" r:id="rId10"/>
    <p:sldId id="328" r:id="rId11"/>
    <p:sldId id="329" r:id="rId12"/>
    <p:sldId id="264" r:id="rId13"/>
    <p:sldId id="258" r:id="rId14"/>
    <p:sldId id="330" r:id="rId15"/>
    <p:sldId id="320" r:id="rId16"/>
    <p:sldId id="335" r:id="rId17"/>
    <p:sldId id="334" r:id="rId18"/>
    <p:sldId id="324" r:id="rId19"/>
    <p:sldId id="305" r:id="rId20"/>
  </p:sldIdLst>
  <p:sldSz cx="9144000" cy="5143500" type="screen16x9"/>
  <p:notesSz cx="6858000" cy="9144000"/>
  <p:embeddedFontLst>
    <p:embeddedFont>
      <p:font typeface="Josefin Sans" pitchFamily="2" charset="0"/>
      <p:regular r:id="rId22"/>
      <p:bold r:id="rId23"/>
      <p:italic r:id="rId24"/>
      <p:boldItalic r:id="rId25"/>
    </p:embeddedFont>
    <p:embeddedFont>
      <p:font typeface="Open Sans" panose="020B0606030504020204" pitchFamily="34" charset="0"/>
      <p:regular r:id="rId26"/>
      <p:bold r:id="rId27"/>
      <p:italic r:id="rId28"/>
      <p:boldItalic r:id="rId29"/>
    </p:embeddedFont>
    <p:embeddedFont>
      <p:font typeface="Roboto Condensed"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07C0C6C-E89A-4CB0-A9AF-EFD3CD0D95DD}">
  <a:tblStyle styleId="{107C0C6C-E89A-4CB0-A9AF-EFD3CD0D95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 name="Google Shape;10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ab8d1ca927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ab8d1ca92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b347e33a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b347e33a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d1e87cec6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d1e87cec6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ab8d1ca927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ab8d1ca927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b347e33a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b347e33a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5"/>
        <p:cNvGrpSpPr/>
        <p:nvPr/>
      </p:nvGrpSpPr>
      <p:grpSpPr>
        <a:xfrm>
          <a:off x="0" y="0"/>
          <a:ext cx="0" cy="0"/>
          <a:chOff x="0" y="0"/>
          <a:chExt cx="0" cy="0"/>
        </a:xfrm>
      </p:grpSpPr>
      <p:sp>
        <p:nvSpPr>
          <p:cNvPr id="2566" name="Google Shape;2566;gab8d1ca927_3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7" name="Google Shape;2567;gab8d1ca927_3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5"/>
        <p:cNvGrpSpPr/>
        <p:nvPr/>
      </p:nvGrpSpPr>
      <p:grpSpPr>
        <a:xfrm>
          <a:off x="0" y="0"/>
          <a:ext cx="0" cy="0"/>
          <a:chOff x="0" y="0"/>
          <a:chExt cx="0" cy="0"/>
        </a:xfrm>
      </p:grpSpPr>
      <p:sp>
        <p:nvSpPr>
          <p:cNvPr id="2566" name="Google Shape;2566;gab8d1ca927_3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7" name="Google Shape;2567;gab8d1ca927_3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8367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7"/>
        <p:cNvGrpSpPr/>
        <p:nvPr/>
      </p:nvGrpSpPr>
      <p:grpSpPr>
        <a:xfrm>
          <a:off x="0" y="0"/>
          <a:ext cx="0" cy="0"/>
          <a:chOff x="0" y="0"/>
          <a:chExt cx="0" cy="0"/>
        </a:xfrm>
      </p:grpSpPr>
      <p:sp>
        <p:nvSpPr>
          <p:cNvPr id="1978" name="Google Shape;1978;gab8d1ca927_3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9" name="Google Shape;1979;gab8d1ca927_3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78600" y="1484550"/>
            <a:ext cx="7787100" cy="2086500"/>
          </a:xfrm>
          <a:prstGeom prst="rect">
            <a:avLst/>
          </a:prstGeom>
        </p:spPr>
        <p:txBody>
          <a:bodyPr spcFirstLastPara="1" wrap="square" lIns="91425" tIns="91425" rIns="91425" bIns="91425" anchor="ctr" anchorCtr="0">
            <a:noAutofit/>
          </a:bodyPr>
          <a:lstStyle>
            <a:lvl1pPr lvl="0" algn="ctr">
              <a:lnSpc>
                <a:spcPct val="125000"/>
              </a:lnSpc>
              <a:spcBef>
                <a:spcPts val="0"/>
              </a:spcBef>
              <a:spcAft>
                <a:spcPts val="0"/>
              </a:spcAft>
              <a:buSzPts val="5200"/>
              <a:buNone/>
              <a:defRPr sz="55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547575" y="3466725"/>
            <a:ext cx="4048800" cy="382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5400000">
            <a:off x="-1867025" y="1013175"/>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229260" y="3396805"/>
            <a:ext cx="3675485" cy="189381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315040" flipH="1">
            <a:off x="-236345" y="4475012"/>
            <a:ext cx="2114446" cy="9970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82713" y="47691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27300" y="4210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5488" y="29082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257175" y="4901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59288" y="39105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6110254" y="2527892"/>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744675" y="-169359"/>
            <a:ext cx="3627772" cy="1869298"/>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484934" flipH="1">
            <a:off x="7292455" y="-348495"/>
            <a:ext cx="2087045" cy="98416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5634813" y="20792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7750600" y="102480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8980488" y="193977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4725450" y="13999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49">
    <p:spTree>
      <p:nvGrpSpPr>
        <p:cNvPr id="1" name="Shape 956"/>
        <p:cNvGrpSpPr/>
        <p:nvPr/>
      </p:nvGrpSpPr>
      <p:grpSpPr>
        <a:xfrm>
          <a:off x="0" y="0"/>
          <a:ext cx="0" cy="0"/>
          <a:chOff x="0" y="0"/>
          <a:chExt cx="0" cy="0"/>
        </a:xfrm>
      </p:grpSpPr>
      <p:sp>
        <p:nvSpPr>
          <p:cNvPr id="957" name="Google Shape;957;p64"/>
          <p:cNvSpPr/>
          <p:nvPr/>
        </p:nvSpPr>
        <p:spPr>
          <a:xfrm rot="10800000">
            <a:off x="2251306" y="-128"/>
            <a:ext cx="4462873" cy="1059925"/>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4"/>
          <p:cNvSpPr/>
          <p:nvPr/>
        </p:nvSpPr>
        <p:spPr>
          <a:xfrm rot="10799504" flipH="1">
            <a:off x="-6750" y="531"/>
            <a:ext cx="9154265" cy="812300"/>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4"/>
          <p:cNvSpPr/>
          <p:nvPr/>
        </p:nvSpPr>
        <p:spPr>
          <a:xfrm rot="-10799504">
            <a:off x="236" y="485"/>
            <a:ext cx="9154265" cy="865690"/>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4"/>
          <p:cNvSpPr/>
          <p:nvPr/>
        </p:nvSpPr>
        <p:spPr>
          <a:xfrm rot="-4555973" flipH="1">
            <a:off x="4908829" y="2657012"/>
            <a:ext cx="1457076" cy="4557441"/>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4"/>
          <p:cNvSpPr/>
          <p:nvPr/>
        </p:nvSpPr>
        <p:spPr>
          <a:xfrm rot="10800000" flipH="1">
            <a:off x="1" y="4443074"/>
            <a:ext cx="9154264" cy="836745"/>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4"/>
          <p:cNvSpPr/>
          <p:nvPr/>
        </p:nvSpPr>
        <p:spPr>
          <a:xfrm rot="10800000" flipH="1">
            <a:off x="-6750" y="4366693"/>
            <a:ext cx="9161260" cy="917583"/>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4"/>
          <p:cNvSpPr/>
          <p:nvPr/>
        </p:nvSpPr>
        <p:spPr>
          <a:xfrm rot="5400000">
            <a:off x="8226781" y="42534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4"/>
          <p:cNvSpPr/>
          <p:nvPr/>
        </p:nvSpPr>
        <p:spPr>
          <a:xfrm rot="5400000">
            <a:off x="2775969" y="43758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4"/>
          <p:cNvSpPr/>
          <p:nvPr/>
        </p:nvSpPr>
        <p:spPr>
          <a:xfrm rot="-5400000">
            <a:off x="6531806" y="41548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4"/>
          <p:cNvSpPr/>
          <p:nvPr/>
        </p:nvSpPr>
        <p:spPr>
          <a:xfrm rot="5400000">
            <a:off x="420981" y="39133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4"/>
          <p:cNvSpPr/>
          <p:nvPr/>
        </p:nvSpPr>
        <p:spPr>
          <a:xfrm rot="5400000">
            <a:off x="7233206" y="8166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4"/>
          <p:cNvSpPr/>
          <p:nvPr/>
        </p:nvSpPr>
        <p:spPr>
          <a:xfrm rot="5400000">
            <a:off x="5881019" y="7165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4"/>
          <p:cNvSpPr/>
          <p:nvPr/>
        </p:nvSpPr>
        <p:spPr>
          <a:xfrm rot="5400000">
            <a:off x="2521581" y="6640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50">
    <p:spTree>
      <p:nvGrpSpPr>
        <p:cNvPr id="1" name="Shape 970"/>
        <p:cNvGrpSpPr/>
        <p:nvPr/>
      </p:nvGrpSpPr>
      <p:grpSpPr>
        <a:xfrm>
          <a:off x="0" y="0"/>
          <a:ext cx="0" cy="0"/>
          <a:chOff x="0" y="0"/>
          <a:chExt cx="0" cy="0"/>
        </a:xfrm>
      </p:grpSpPr>
      <p:sp>
        <p:nvSpPr>
          <p:cNvPr id="971" name="Google Shape;971;p65"/>
          <p:cNvSpPr/>
          <p:nvPr/>
        </p:nvSpPr>
        <p:spPr>
          <a:xfrm rot="10800000" flipH="1">
            <a:off x="1206036" y="4410874"/>
            <a:ext cx="3936983" cy="732774"/>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5"/>
          <p:cNvSpPr/>
          <p:nvPr/>
        </p:nvSpPr>
        <p:spPr>
          <a:xfrm flipH="1">
            <a:off x="3939637" y="98"/>
            <a:ext cx="5126677" cy="1295929"/>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5"/>
          <p:cNvSpPr/>
          <p:nvPr/>
        </p:nvSpPr>
        <p:spPr>
          <a:xfrm rot="10800000">
            <a:off x="-1374513" y="4141676"/>
            <a:ext cx="5735030" cy="1001972"/>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5"/>
          <p:cNvSpPr/>
          <p:nvPr/>
        </p:nvSpPr>
        <p:spPr>
          <a:xfrm rot="10800000" flipH="1">
            <a:off x="5013459" y="204"/>
            <a:ext cx="4130832" cy="1472837"/>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5"/>
          <p:cNvSpPr/>
          <p:nvPr/>
        </p:nvSpPr>
        <p:spPr>
          <a:xfrm rot="10800000">
            <a:off x="5628786" y="490"/>
            <a:ext cx="3515148" cy="1472658"/>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5"/>
          <p:cNvSpPr/>
          <p:nvPr/>
        </p:nvSpPr>
        <p:spPr>
          <a:xfrm rot="10800000" flipH="1">
            <a:off x="-77156" y="4263470"/>
            <a:ext cx="3937105" cy="880179"/>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5"/>
          <p:cNvSpPr/>
          <p:nvPr/>
        </p:nvSpPr>
        <p:spPr>
          <a:xfrm>
            <a:off x="1958250" y="40720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5"/>
          <p:cNvSpPr/>
          <p:nvPr/>
        </p:nvSpPr>
        <p:spPr>
          <a:xfrm>
            <a:off x="285300" y="38556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5"/>
          <p:cNvSpPr/>
          <p:nvPr/>
        </p:nvSpPr>
        <p:spPr>
          <a:xfrm>
            <a:off x="4522800" y="48927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5"/>
          <p:cNvSpPr/>
          <p:nvPr/>
        </p:nvSpPr>
        <p:spPr>
          <a:xfrm rot="10800000" flipH="1">
            <a:off x="6363775" y="11325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5"/>
          <p:cNvSpPr/>
          <p:nvPr/>
        </p:nvSpPr>
        <p:spPr>
          <a:xfrm rot="10800000" flipH="1">
            <a:off x="8271400" y="1341500"/>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5"/>
          <p:cNvSpPr/>
          <p:nvPr/>
        </p:nvSpPr>
        <p:spPr>
          <a:xfrm rot="10800000" flipH="1">
            <a:off x="4360525" y="3233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51">
    <p:spTree>
      <p:nvGrpSpPr>
        <p:cNvPr id="1" name="Shape 983"/>
        <p:cNvGrpSpPr/>
        <p:nvPr/>
      </p:nvGrpSpPr>
      <p:grpSpPr>
        <a:xfrm>
          <a:off x="0" y="0"/>
          <a:ext cx="0" cy="0"/>
          <a:chOff x="0" y="0"/>
          <a:chExt cx="0" cy="0"/>
        </a:xfrm>
      </p:grpSpPr>
      <p:sp>
        <p:nvSpPr>
          <p:cNvPr id="984" name="Google Shape;984;p66"/>
          <p:cNvSpPr/>
          <p:nvPr/>
        </p:nvSpPr>
        <p:spPr>
          <a:xfrm rot="-5400000" flipH="1">
            <a:off x="7050252" y="2575411"/>
            <a:ext cx="2443246" cy="93999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6"/>
          <p:cNvSpPr/>
          <p:nvPr/>
        </p:nvSpPr>
        <p:spPr>
          <a:xfrm rot="-5399497">
            <a:off x="6325430" y="1701197"/>
            <a:ext cx="4515337" cy="1121168"/>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6"/>
          <p:cNvSpPr/>
          <p:nvPr/>
        </p:nvSpPr>
        <p:spPr>
          <a:xfrm rot="-5400440" flipH="1">
            <a:off x="5965428" y="1974301"/>
            <a:ext cx="5161707" cy="1194801"/>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6"/>
          <p:cNvSpPr/>
          <p:nvPr/>
        </p:nvSpPr>
        <p:spPr>
          <a:xfrm rot="-5400000">
            <a:off x="-1791843" y="1811847"/>
            <a:ext cx="5127422" cy="1543736"/>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6"/>
          <p:cNvSpPr/>
          <p:nvPr/>
        </p:nvSpPr>
        <p:spPr>
          <a:xfrm rot="-5400000">
            <a:off x="-1926425" y="1930649"/>
            <a:ext cx="5143202" cy="1290352"/>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6"/>
          <p:cNvSpPr/>
          <p:nvPr/>
        </p:nvSpPr>
        <p:spPr>
          <a:xfrm rot="-5400000" flipH="1">
            <a:off x="-1877527" y="1881640"/>
            <a:ext cx="5143337" cy="1388283"/>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6"/>
          <p:cNvSpPr/>
          <p:nvPr/>
        </p:nvSpPr>
        <p:spPr>
          <a:xfrm>
            <a:off x="1104550" y="27103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6"/>
          <p:cNvSpPr/>
          <p:nvPr/>
        </p:nvSpPr>
        <p:spPr>
          <a:xfrm>
            <a:off x="1553300" y="34525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6"/>
          <p:cNvSpPr/>
          <p:nvPr/>
        </p:nvSpPr>
        <p:spPr>
          <a:xfrm>
            <a:off x="804350" y="10513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6"/>
          <p:cNvSpPr/>
          <p:nvPr/>
        </p:nvSpPr>
        <p:spPr>
          <a:xfrm>
            <a:off x="1169650" y="41683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6"/>
          <p:cNvSpPr/>
          <p:nvPr/>
        </p:nvSpPr>
        <p:spPr>
          <a:xfrm>
            <a:off x="1520738" y="7169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6"/>
          <p:cNvSpPr/>
          <p:nvPr/>
        </p:nvSpPr>
        <p:spPr>
          <a:xfrm rot="10800000" flipH="1">
            <a:off x="8332050" y="1975150"/>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6"/>
          <p:cNvSpPr/>
          <p:nvPr/>
        </p:nvSpPr>
        <p:spPr>
          <a:xfrm rot="10800000" flipH="1">
            <a:off x="7695850" y="10064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6"/>
          <p:cNvSpPr/>
          <p:nvPr/>
        </p:nvSpPr>
        <p:spPr>
          <a:xfrm rot="10800000" flipH="1">
            <a:off x="7794238" y="44920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53">
    <p:spTree>
      <p:nvGrpSpPr>
        <p:cNvPr id="1" name="Shape 1009"/>
        <p:cNvGrpSpPr/>
        <p:nvPr/>
      </p:nvGrpSpPr>
      <p:grpSpPr>
        <a:xfrm>
          <a:off x="0" y="0"/>
          <a:ext cx="0" cy="0"/>
          <a:chOff x="0" y="0"/>
          <a:chExt cx="0" cy="0"/>
        </a:xfrm>
      </p:grpSpPr>
      <p:sp>
        <p:nvSpPr>
          <p:cNvPr id="1010" name="Google Shape;1010;p68"/>
          <p:cNvSpPr/>
          <p:nvPr/>
        </p:nvSpPr>
        <p:spPr>
          <a:xfrm rot="10800000">
            <a:off x="3937512" y="4410874"/>
            <a:ext cx="3936983" cy="732774"/>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8"/>
          <p:cNvSpPr/>
          <p:nvPr/>
        </p:nvSpPr>
        <p:spPr>
          <a:xfrm flipH="1">
            <a:off x="3939637" y="98"/>
            <a:ext cx="5126677" cy="1295929"/>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8"/>
          <p:cNvSpPr/>
          <p:nvPr/>
        </p:nvSpPr>
        <p:spPr>
          <a:xfrm rot="10800000" flipH="1">
            <a:off x="4720014" y="4141676"/>
            <a:ext cx="5735030" cy="1001972"/>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8"/>
          <p:cNvSpPr/>
          <p:nvPr/>
        </p:nvSpPr>
        <p:spPr>
          <a:xfrm rot="10800000" flipH="1">
            <a:off x="5013459" y="204"/>
            <a:ext cx="4130832" cy="1472837"/>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8"/>
          <p:cNvSpPr/>
          <p:nvPr/>
        </p:nvSpPr>
        <p:spPr>
          <a:xfrm rot="10800000">
            <a:off x="5628786" y="490"/>
            <a:ext cx="3515148" cy="1472658"/>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8"/>
          <p:cNvSpPr/>
          <p:nvPr/>
        </p:nvSpPr>
        <p:spPr>
          <a:xfrm rot="10800000">
            <a:off x="5220582" y="4263470"/>
            <a:ext cx="3937105" cy="880179"/>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8"/>
          <p:cNvSpPr/>
          <p:nvPr/>
        </p:nvSpPr>
        <p:spPr>
          <a:xfrm rot="5400000">
            <a:off x="6527856" y="44833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8"/>
          <p:cNvSpPr/>
          <p:nvPr/>
        </p:nvSpPr>
        <p:spPr>
          <a:xfrm rot="5400000">
            <a:off x="5530219" y="9452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8"/>
          <p:cNvSpPr/>
          <p:nvPr/>
        </p:nvSpPr>
        <p:spPr>
          <a:xfrm rot="-5400000">
            <a:off x="5871031" y="43306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8"/>
          <p:cNvSpPr/>
          <p:nvPr/>
        </p:nvSpPr>
        <p:spPr>
          <a:xfrm rot="5400000">
            <a:off x="4874006" y="3104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1912475" y="2261338"/>
            <a:ext cx="5319000" cy="82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8" name="Google Shape;28;p3"/>
          <p:cNvSpPr txBox="1">
            <a:spLocks noGrp="1"/>
          </p:cNvSpPr>
          <p:nvPr>
            <p:ph type="title" idx="2" hasCustomPrompt="1"/>
          </p:nvPr>
        </p:nvSpPr>
        <p:spPr>
          <a:xfrm>
            <a:off x="3105600" y="1164675"/>
            <a:ext cx="2932800" cy="9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9" name="Google Shape;29;p3"/>
          <p:cNvSpPr txBox="1">
            <a:spLocks noGrp="1"/>
          </p:cNvSpPr>
          <p:nvPr>
            <p:ph type="subTitle" idx="1"/>
          </p:nvPr>
        </p:nvSpPr>
        <p:spPr>
          <a:xfrm>
            <a:off x="2815400" y="3123913"/>
            <a:ext cx="3513300" cy="43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0" name="Google Shape;30;p3"/>
          <p:cNvSpPr/>
          <p:nvPr/>
        </p:nvSpPr>
        <p:spPr>
          <a:xfrm rot="10800000">
            <a:off x="-260192"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10800000">
            <a:off x="158481"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69972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811013"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32175"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123202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108888"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5365175"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874550"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a:off x="536517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a:off x="7188788"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0800000">
            <a:off x="6621274"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10800000">
            <a:off x="783287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10800000">
            <a:off x="8890913"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4"/>
        <p:cNvGrpSpPr/>
        <p:nvPr/>
      </p:nvGrpSpPr>
      <p:grpSpPr>
        <a:xfrm>
          <a:off x="0" y="0"/>
          <a:ext cx="0" cy="0"/>
          <a:chOff x="0" y="0"/>
          <a:chExt cx="0" cy="0"/>
        </a:xfrm>
      </p:grpSpPr>
      <p:sp>
        <p:nvSpPr>
          <p:cNvPr id="45" name="Google Shape;45;p4"/>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6" name="Google Shape;46;p4"/>
          <p:cNvSpPr txBox="1">
            <a:spLocks noGrp="1"/>
          </p:cNvSpPr>
          <p:nvPr>
            <p:ph type="body" idx="1"/>
          </p:nvPr>
        </p:nvSpPr>
        <p:spPr>
          <a:xfrm>
            <a:off x="718675" y="1028700"/>
            <a:ext cx="7706400" cy="35748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Font typeface="Anaheim"/>
              <a:buAutoNum type="arabicPeriod"/>
              <a:defRPr sz="1200"/>
            </a:lvl1pPr>
            <a:lvl2pPr marL="914400" lvl="1" indent="-304800">
              <a:spcBef>
                <a:spcPts val="1600"/>
              </a:spcBef>
              <a:spcAft>
                <a:spcPts val="0"/>
              </a:spcAft>
              <a:buClr>
                <a:srgbClr val="434343"/>
              </a:buClr>
              <a:buSzPts val="1200"/>
              <a:buFont typeface="Roboto Condensed"/>
              <a:buAutoNum type="alphaLcPeriod"/>
              <a:defRPr/>
            </a:lvl2pPr>
            <a:lvl3pPr marL="1371600" lvl="2" indent="-304800">
              <a:spcBef>
                <a:spcPts val="1600"/>
              </a:spcBef>
              <a:spcAft>
                <a:spcPts val="0"/>
              </a:spcAft>
              <a:buClr>
                <a:srgbClr val="434343"/>
              </a:buClr>
              <a:buSzPts val="1200"/>
              <a:buFont typeface="Roboto Condensed"/>
              <a:buAutoNum type="romanLcPeriod"/>
              <a:defRPr/>
            </a:lvl3pPr>
            <a:lvl4pPr marL="1828800" lvl="3" indent="-304800">
              <a:spcBef>
                <a:spcPts val="1600"/>
              </a:spcBef>
              <a:spcAft>
                <a:spcPts val="0"/>
              </a:spcAft>
              <a:buClr>
                <a:srgbClr val="434343"/>
              </a:buClr>
              <a:buSzPts val="1200"/>
              <a:buFont typeface="Roboto Condensed"/>
              <a:buAutoNum type="arabicPeriod"/>
              <a:defRPr/>
            </a:lvl4pPr>
            <a:lvl5pPr marL="2286000" lvl="4" indent="-304800">
              <a:spcBef>
                <a:spcPts val="1600"/>
              </a:spcBef>
              <a:spcAft>
                <a:spcPts val="0"/>
              </a:spcAft>
              <a:buClr>
                <a:srgbClr val="434343"/>
              </a:buClr>
              <a:buSzPts val="1200"/>
              <a:buFont typeface="Roboto Condensed"/>
              <a:buAutoNum type="alphaLcPeriod"/>
              <a:defRPr/>
            </a:lvl5pPr>
            <a:lvl6pPr marL="2743200" lvl="5" indent="-304800">
              <a:spcBef>
                <a:spcPts val="1600"/>
              </a:spcBef>
              <a:spcAft>
                <a:spcPts val="0"/>
              </a:spcAft>
              <a:buClr>
                <a:srgbClr val="434343"/>
              </a:buClr>
              <a:buSzPts val="1200"/>
              <a:buFont typeface="Roboto Condensed"/>
              <a:buAutoNum type="romanLcPeriod"/>
              <a:defRPr/>
            </a:lvl6pPr>
            <a:lvl7pPr marL="3200400" lvl="6" indent="-304800">
              <a:spcBef>
                <a:spcPts val="1600"/>
              </a:spcBef>
              <a:spcAft>
                <a:spcPts val="0"/>
              </a:spcAft>
              <a:buClr>
                <a:srgbClr val="434343"/>
              </a:buClr>
              <a:buSzPts val="1200"/>
              <a:buFont typeface="Roboto Condensed"/>
              <a:buAutoNum type="arabicPeriod"/>
              <a:defRPr/>
            </a:lvl7pPr>
            <a:lvl8pPr marL="3657600" lvl="7" indent="-304800">
              <a:spcBef>
                <a:spcPts val="1600"/>
              </a:spcBef>
              <a:spcAft>
                <a:spcPts val="0"/>
              </a:spcAft>
              <a:buClr>
                <a:srgbClr val="434343"/>
              </a:buClr>
              <a:buSzPts val="1200"/>
              <a:buFont typeface="Roboto Condensed"/>
              <a:buAutoNum type="alphaLcPeriod"/>
              <a:defRPr/>
            </a:lvl8pPr>
            <a:lvl9pPr marL="4114800" lvl="8" indent="-304800">
              <a:spcBef>
                <a:spcPts val="1600"/>
              </a:spcBef>
              <a:spcAft>
                <a:spcPts val="1600"/>
              </a:spcAft>
              <a:buClr>
                <a:srgbClr val="434343"/>
              </a:buClr>
              <a:buSzPts val="1200"/>
              <a:buFont typeface="Roboto Condensed"/>
              <a:buAutoNum type="romanLcPeriod"/>
              <a:defRPr/>
            </a:lvl9pPr>
          </a:lstStyle>
          <a:p>
            <a:endParaRPr/>
          </a:p>
        </p:txBody>
      </p:sp>
      <p:grpSp>
        <p:nvGrpSpPr>
          <p:cNvPr id="47" name="Google Shape;47;p4"/>
          <p:cNvGrpSpPr/>
          <p:nvPr/>
        </p:nvGrpSpPr>
        <p:grpSpPr>
          <a:xfrm flipH="1">
            <a:off x="-129749" y="-116300"/>
            <a:ext cx="2684034" cy="1738163"/>
            <a:chOff x="6654501" y="-116300"/>
            <a:chExt cx="2684034" cy="1738163"/>
          </a:xfrm>
        </p:grpSpPr>
        <p:sp>
          <p:nvSpPr>
            <p:cNvPr id="48" name="Google Shape;48;p4"/>
            <p:cNvSpPr/>
            <p:nvPr/>
          </p:nvSpPr>
          <p:spPr>
            <a:xfrm>
              <a:off x="6654501" y="-116300"/>
              <a:ext cx="2684034" cy="1535681"/>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rot="5400000" flipH="1">
              <a:off x="8050932" y="-354518"/>
              <a:ext cx="808131" cy="1493289"/>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10800000">
              <a:off x="7613850" y="-116300"/>
              <a:ext cx="1724676" cy="736904"/>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7365463" y="1070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8469625" y="7752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8942775" y="1523163"/>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4"/>
          <p:cNvGrpSpPr/>
          <p:nvPr/>
        </p:nvGrpSpPr>
        <p:grpSpPr>
          <a:xfrm>
            <a:off x="6806901" y="-116300"/>
            <a:ext cx="2684034" cy="1738163"/>
            <a:chOff x="6654501" y="-116300"/>
            <a:chExt cx="2684034" cy="1738163"/>
          </a:xfrm>
        </p:grpSpPr>
        <p:sp>
          <p:nvSpPr>
            <p:cNvPr id="55" name="Google Shape;55;p4"/>
            <p:cNvSpPr/>
            <p:nvPr/>
          </p:nvSpPr>
          <p:spPr>
            <a:xfrm>
              <a:off x="6654501" y="-116300"/>
              <a:ext cx="2684034" cy="1535681"/>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rot="5400000" flipH="1">
              <a:off x="8050932" y="-354518"/>
              <a:ext cx="808131" cy="1493289"/>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rot="10800000">
              <a:off x="7613850" y="-116300"/>
              <a:ext cx="1724676" cy="736904"/>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7365463" y="1070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8469625" y="7752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8942775" y="1523163"/>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1"/>
        <p:cNvGrpSpPr/>
        <p:nvPr/>
      </p:nvGrpSpPr>
      <p:grpSpPr>
        <a:xfrm>
          <a:off x="0" y="0"/>
          <a:ext cx="0" cy="0"/>
          <a:chOff x="0" y="0"/>
          <a:chExt cx="0" cy="0"/>
        </a:xfrm>
      </p:grpSpPr>
      <p:sp>
        <p:nvSpPr>
          <p:cNvPr id="62" name="Google Shape;62;p5"/>
          <p:cNvSpPr txBox="1">
            <a:spLocks noGrp="1"/>
          </p:cNvSpPr>
          <p:nvPr>
            <p:ph type="subTitle" idx="1"/>
          </p:nvPr>
        </p:nvSpPr>
        <p:spPr>
          <a:xfrm>
            <a:off x="5069450" y="2590588"/>
            <a:ext cx="28848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63" name="Google Shape;63;p5"/>
          <p:cNvSpPr txBox="1">
            <a:spLocks noGrp="1"/>
          </p:cNvSpPr>
          <p:nvPr>
            <p:ph type="subTitle" idx="2"/>
          </p:nvPr>
        </p:nvSpPr>
        <p:spPr>
          <a:xfrm>
            <a:off x="5069400" y="2882600"/>
            <a:ext cx="2884800" cy="78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1600"/>
              </a:spcBef>
              <a:spcAft>
                <a:spcPts val="0"/>
              </a:spcAft>
              <a:buClr>
                <a:schemeClr val="dk1"/>
              </a:buClr>
              <a:buSzPts val="1400"/>
              <a:buNone/>
              <a:defRPr>
                <a:solidFill>
                  <a:schemeClr val="dk1"/>
                </a:solidFill>
              </a:defRPr>
            </a:lvl3pPr>
            <a:lvl4pPr lvl="3" algn="ctr" rtl="0">
              <a:spcBef>
                <a:spcPts val="1600"/>
              </a:spcBef>
              <a:spcAft>
                <a:spcPts val="0"/>
              </a:spcAft>
              <a:buClr>
                <a:schemeClr val="dk1"/>
              </a:buClr>
              <a:buSzPts val="1400"/>
              <a:buNone/>
              <a:defRPr>
                <a:solidFill>
                  <a:schemeClr val="dk1"/>
                </a:solidFill>
              </a:defRPr>
            </a:lvl4pPr>
            <a:lvl5pPr lvl="4" algn="ctr" rtl="0">
              <a:spcBef>
                <a:spcPts val="1600"/>
              </a:spcBef>
              <a:spcAft>
                <a:spcPts val="0"/>
              </a:spcAft>
              <a:buClr>
                <a:schemeClr val="dk1"/>
              </a:buClr>
              <a:buSzPts val="1400"/>
              <a:buNone/>
              <a:defRPr>
                <a:solidFill>
                  <a:schemeClr val="dk1"/>
                </a:solidFill>
              </a:defRPr>
            </a:lvl5pPr>
            <a:lvl6pPr lvl="5" algn="ctr" rtl="0">
              <a:spcBef>
                <a:spcPts val="1600"/>
              </a:spcBef>
              <a:spcAft>
                <a:spcPts val="0"/>
              </a:spcAft>
              <a:buClr>
                <a:schemeClr val="dk1"/>
              </a:buClr>
              <a:buSzPts val="1400"/>
              <a:buNone/>
              <a:defRPr>
                <a:solidFill>
                  <a:schemeClr val="dk1"/>
                </a:solidFill>
              </a:defRPr>
            </a:lvl6pPr>
            <a:lvl7pPr lvl="6" algn="ctr" rtl="0">
              <a:spcBef>
                <a:spcPts val="1600"/>
              </a:spcBef>
              <a:spcAft>
                <a:spcPts val="0"/>
              </a:spcAft>
              <a:buClr>
                <a:schemeClr val="dk1"/>
              </a:buClr>
              <a:buSzPts val="1400"/>
              <a:buNone/>
              <a:defRPr>
                <a:solidFill>
                  <a:schemeClr val="dk1"/>
                </a:solidFill>
              </a:defRPr>
            </a:lvl7pPr>
            <a:lvl8pPr lvl="7" algn="ctr" rtl="0">
              <a:spcBef>
                <a:spcPts val="1600"/>
              </a:spcBef>
              <a:spcAft>
                <a:spcPts val="0"/>
              </a:spcAft>
              <a:buClr>
                <a:schemeClr val="dk1"/>
              </a:buClr>
              <a:buSzPts val="1400"/>
              <a:buNone/>
              <a:defRPr>
                <a:solidFill>
                  <a:schemeClr val="dk1"/>
                </a:solidFill>
              </a:defRPr>
            </a:lvl8pPr>
            <a:lvl9pPr lvl="8" algn="ctr" rtl="0">
              <a:spcBef>
                <a:spcPts val="1600"/>
              </a:spcBef>
              <a:spcAft>
                <a:spcPts val="1600"/>
              </a:spcAft>
              <a:buClr>
                <a:schemeClr val="dk1"/>
              </a:buClr>
              <a:buSzPts val="1400"/>
              <a:buNone/>
              <a:defRPr>
                <a:solidFill>
                  <a:schemeClr val="dk1"/>
                </a:solidFill>
              </a:defRPr>
            </a:lvl9pPr>
          </a:lstStyle>
          <a:p>
            <a:endParaRPr/>
          </a:p>
        </p:txBody>
      </p:sp>
      <p:sp>
        <p:nvSpPr>
          <p:cNvPr id="64" name="Google Shape;64;p5"/>
          <p:cNvSpPr txBox="1">
            <a:spLocks noGrp="1"/>
          </p:cNvSpPr>
          <p:nvPr>
            <p:ph type="subTitle" idx="3"/>
          </p:nvPr>
        </p:nvSpPr>
        <p:spPr>
          <a:xfrm>
            <a:off x="1189788" y="2590588"/>
            <a:ext cx="28848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65" name="Google Shape;65;p5"/>
          <p:cNvSpPr txBox="1">
            <a:spLocks noGrp="1"/>
          </p:cNvSpPr>
          <p:nvPr>
            <p:ph type="subTitle" idx="4"/>
          </p:nvPr>
        </p:nvSpPr>
        <p:spPr>
          <a:xfrm>
            <a:off x="1189800" y="2882600"/>
            <a:ext cx="2884800" cy="78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1600"/>
              </a:spcBef>
              <a:spcAft>
                <a:spcPts val="0"/>
              </a:spcAft>
              <a:buClr>
                <a:schemeClr val="dk1"/>
              </a:buClr>
              <a:buSzPts val="1400"/>
              <a:buNone/>
              <a:defRPr>
                <a:solidFill>
                  <a:schemeClr val="dk1"/>
                </a:solidFill>
              </a:defRPr>
            </a:lvl3pPr>
            <a:lvl4pPr lvl="3" algn="ctr" rtl="0">
              <a:spcBef>
                <a:spcPts val="1600"/>
              </a:spcBef>
              <a:spcAft>
                <a:spcPts val="0"/>
              </a:spcAft>
              <a:buClr>
                <a:schemeClr val="dk1"/>
              </a:buClr>
              <a:buSzPts val="1400"/>
              <a:buNone/>
              <a:defRPr>
                <a:solidFill>
                  <a:schemeClr val="dk1"/>
                </a:solidFill>
              </a:defRPr>
            </a:lvl4pPr>
            <a:lvl5pPr lvl="4" algn="ctr" rtl="0">
              <a:spcBef>
                <a:spcPts val="1600"/>
              </a:spcBef>
              <a:spcAft>
                <a:spcPts val="0"/>
              </a:spcAft>
              <a:buClr>
                <a:schemeClr val="dk1"/>
              </a:buClr>
              <a:buSzPts val="1400"/>
              <a:buNone/>
              <a:defRPr>
                <a:solidFill>
                  <a:schemeClr val="dk1"/>
                </a:solidFill>
              </a:defRPr>
            </a:lvl5pPr>
            <a:lvl6pPr lvl="5" algn="ctr" rtl="0">
              <a:spcBef>
                <a:spcPts val="1600"/>
              </a:spcBef>
              <a:spcAft>
                <a:spcPts val="0"/>
              </a:spcAft>
              <a:buClr>
                <a:schemeClr val="dk1"/>
              </a:buClr>
              <a:buSzPts val="1400"/>
              <a:buNone/>
              <a:defRPr>
                <a:solidFill>
                  <a:schemeClr val="dk1"/>
                </a:solidFill>
              </a:defRPr>
            </a:lvl6pPr>
            <a:lvl7pPr lvl="6" algn="ctr" rtl="0">
              <a:spcBef>
                <a:spcPts val="1600"/>
              </a:spcBef>
              <a:spcAft>
                <a:spcPts val="0"/>
              </a:spcAft>
              <a:buClr>
                <a:schemeClr val="dk1"/>
              </a:buClr>
              <a:buSzPts val="1400"/>
              <a:buNone/>
              <a:defRPr>
                <a:solidFill>
                  <a:schemeClr val="dk1"/>
                </a:solidFill>
              </a:defRPr>
            </a:lvl7pPr>
            <a:lvl8pPr lvl="7" algn="ctr" rtl="0">
              <a:spcBef>
                <a:spcPts val="1600"/>
              </a:spcBef>
              <a:spcAft>
                <a:spcPts val="0"/>
              </a:spcAft>
              <a:buClr>
                <a:schemeClr val="dk1"/>
              </a:buClr>
              <a:buSzPts val="1400"/>
              <a:buNone/>
              <a:defRPr>
                <a:solidFill>
                  <a:schemeClr val="dk1"/>
                </a:solidFill>
              </a:defRPr>
            </a:lvl8pPr>
            <a:lvl9pPr lvl="8" algn="ctr" rtl="0">
              <a:spcBef>
                <a:spcPts val="1600"/>
              </a:spcBef>
              <a:spcAft>
                <a:spcPts val="1600"/>
              </a:spcAft>
              <a:buClr>
                <a:schemeClr val="dk1"/>
              </a:buClr>
              <a:buSzPts val="1400"/>
              <a:buNone/>
              <a:defRPr>
                <a:solidFill>
                  <a:schemeClr val="dk1"/>
                </a:solidFill>
              </a:defRPr>
            </a:lvl9pPr>
          </a:lstStyle>
          <a:p>
            <a:endParaRPr/>
          </a:p>
        </p:txBody>
      </p:sp>
      <p:sp>
        <p:nvSpPr>
          <p:cNvPr id="66" name="Google Shape;66;p5"/>
          <p:cNvSpPr/>
          <p:nvPr/>
        </p:nvSpPr>
        <p:spPr>
          <a:xfrm rot="10376871">
            <a:off x="-495921" y="-203555"/>
            <a:ext cx="4143688" cy="141169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3812651" y="348974"/>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593226" y="838649"/>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418776" y="63342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2981851" y="250274"/>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flipH="1">
            <a:off x="-201027" y="-164602"/>
            <a:ext cx="3007352" cy="1244123"/>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rot="10800000">
            <a:off x="-259611" y="-297078"/>
            <a:ext cx="2457436" cy="930503"/>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rot="-448972">
            <a:off x="5418223" y="3906226"/>
            <a:ext cx="4114989" cy="1394558"/>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rot="10800000">
            <a:off x="4710711" y="4724448"/>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rot="10800000">
            <a:off x="8391336" y="4168473"/>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rot="10800000">
            <a:off x="5390761" y="416847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rot="10800000">
            <a:off x="6002711" y="475684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rot="10800000" flipH="1">
            <a:off x="6276637" y="4026301"/>
            <a:ext cx="3007352" cy="1244123"/>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6885137" y="4472397"/>
            <a:ext cx="2457436" cy="930503"/>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5"/>
        <p:cNvGrpSpPr/>
        <p:nvPr/>
      </p:nvGrpSpPr>
      <p:grpSpPr>
        <a:xfrm>
          <a:off x="0" y="0"/>
          <a:ext cx="0" cy="0"/>
          <a:chOff x="0" y="0"/>
          <a:chExt cx="0" cy="0"/>
        </a:xfrm>
      </p:grpSpPr>
      <p:sp>
        <p:nvSpPr>
          <p:cNvPr id="106" name="Google Shape;106;p8"/>
          <p:cNvSpPr txBox="1">
            <a:spLocks noGrp="1"/>
          </p:cNvSpPr>
          <p:nvPr>
            <p:ph type="title"/>
          </p:nvPr>
        </p:nvSpPr>
        <p:spPr>
          <a:xfrm>
            <a:off x="1388100" y="1076025"/>
            <a:ext cx="6367800" cy="2839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9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07" name="Google Shape;107;p8"/>
          <p:cNvSpPr/>
          <p:nvPr/>
        </p:nvSpPr>
        <p:spPr>
          <a:xfrm flipH="1">
            <a:off x="-426404" y="-84700"/>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rot="10800000">
            <a:off x="-294784" y="-365201"/>
            <a:ext cx="308665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8"/>
          <p:cNvSpPr/>
          <p:nvPr/>
        </p:nvSpPr>
        <p:spPr>
          <a:xfrm rot="-5400147">
            <a:off x="232464" y="-691625"/>
            <a:ext cx="1404839" cy="2093848"/>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flipH="1">
            <a:off x="683516" y="60690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
          <p:cNvSpPr/>
          <p:nvPr/>
        </p:nvSpPr>
        <p:spPr>
          <a:xfrm flipH="1">
            <a:off x="2476066" y="6665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
          <p:cNvSpPr/>
          <p:nvPr/>
        </p:nvSpPr>
        <p:spPr>
          <a:xfrm flipH="1">
            <a:off x="3173616" y="244725"/>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8"/>
          <p:cNvSpPr/>
          <p:nvPr/>
        </p:nvSpPr>
        <p:spPr>
          <a:xfrm flipH="1">
            <a:off x="6566441" y="273550"/>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8"/>
          <p:cNvSpPr/>
          <p:nvPr/>
        </p:nvSpPr>
        <p:spPr>
          <a:xfrm rot="10800000" flipH="1">
            <a:off x="2631095" y="4430364"/>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8"/>
          <p:cNvSpPr/>
          <p:nvPr/>
        </p:nvSpPr>
        <p:spPr>
          <a:xfrm>
            <a:off x="6302893" y="4618767"/>
            <a:ext cx="308665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5399853">
            <a:off x="7457460" y="3823444"/>
            <a:ext cx="1404839" cy="2093848"/>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10800000" flipH="1">
            <a:off x="8312846" y="4520067"/>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8"/>
          <p:cNvSpPr/>
          <p:nvPr/>
        </p:nvSpPr>
        <p:spPr>
          <a:xfrm rot="10800000" flipH="1">
            <a:off x="6455196" y="4395617"/>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8"/>
          <p:cNvSpPr/>
          <p:nvPr/>
        </p:nvSpPr>
        <p:spPr>
          <a:xfrm rot="10800000" flipH="1">
            <a:off x="5822746" y="4882242"/>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10800000" flipH="1">
            <a:off x="8749921" y="4232117"/>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10800000" flipH="1">
            <a:off x="2364821" y="4788617"/>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flipH="1">
            <a:off x="181341" y="8300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66"/>
        <p:cNvGrpSpPr/>
        <p:nvPr/>
      </p:nvGrpSpPr>
      <p:grpSpPr>
        <a:xfrm>
          <a:off x="0" y="0"/>
          <a:ext cx="0" cy="0"/>
          <a:chOff x="0" y="0"/>
          <a:chExt cx="0" cy="0"/>
        </a:xfrm>
      </p:grpSpPr>
      <p:sp>
        <p:nvSpPr>
          <p:cNvPr id="167" name="Google Shape;167;p13"/>
          <p:cNvSpPr txBox="1">
            <a:spLocks noGrp="1"/>
          </p:cNvSpPr>
          <p:nvPr>
            <p:ph type="title"/>
          </p:nvPr>
        </p:nvSpPr>
        <p:spPr>
          <a:xfrm>
            <a:off x="2727000" y="363275"/>
            <a:ext cx="3690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168" name="Google Shape;168;p13"/>
          <p:cNvSpPr txBox="1">
            <a:spLocks noGrp="1"/>
          </p:cNvSpPr>
          <p:nvPr>
            <p:ph type="subTitle" idx="1"/>
          </p:nvPr>
        </p:nvSpPr>
        <p:spPr>
          <a:xfrm>
            <a:off x="4379650" y="1868975"/>
            <a:ext cx="3830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69" name="Google Shape;169;p13"/>
          <p:cNvSpPr txBox="1">
            <a:spLocks noGrp="1"/>
          </p:cNvSpPr>
          <p:nvPr>
            <p:ph type="subTitle" idx="2"/>
          </p:nvPr>
        </p:nvSpPr>
        <p:spPr>
          <a:xfrm>
            <a:off x="5051588" y="2188088"/>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0" name="Google Shape;170;p13"/>
          <p:cNvSpPr txBox="1">
            <a:spLocks noGrp="1"/>
          </p:cNvSpPr>
          <p:nvPr>
            <p:ph type="subTitle" idx="3"/>
          </p:nvPr>
        </p:nvSpPr>
        <p:spPr>
          <a:xfrm>
            <a:off x="934238" y="1868975"/>
            <a:ext cx="369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1" name="Google Shape;171;p13"/>
          <p:cNvSpPr txBox="1">
            <a:spLocks noGrp="1"/>
          </p:cNvSpPr>
          <p:nvPr>
            <p:ph type="subTitle" idx="4"/>
          </p:nvPr>
        </p:nvSpPr>
        <p:spPr>
          <a:xfrm>
            <a:off x="1536188" y="2188088"/>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2" name="Google Shape;172;p13"/>
          <p:cNvSpPr txBox="1">
            <a:spLocks noGrp="1"/>
          </p:cNvSpPr>
          <p:nvPr>
            <p:ph type="subTitle" idx="5"/>
          </p:nvPr>
        </p:nvSpPr>
        <p:spPr>
          <a:xfrm>
            <a:off x="4379600" y="3770850"/>
            <a:ext cx="3830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3" name="Google Shape;173;p13"/>
          <p:cNvSpPr txBox="1">
            <a:spLocks noGrp="1"/>
          </p:cNvSpPr>
          <p:nvPr>
            <p:ph type="subTitle" idx="6"/>
          </p:nvPr>
        </p:nvSpPr>
        <p:spPr>
          <a:xfrm>
            <a:off x="5051588" y="40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4" name="Google Shape;174;p13"/>
          <p:cNvSpPr txBox="1">
            <a:spLocks noGrp="1"/>
          </p:cNvSpPr>
          <p:nvPr>
            <p:ph type="subTitle" idx="7"/>
          </p:nvPr>
        </p:nvSpPr>
        <p:spPr>
          <a:xfrm>
            <a:off x="934238" y="3770850"/>
            <a:ext cx="369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5" name="Google Shape;175;p13"/>
          <p:cNvSpPr txBox="1">
            <a:spLocks noGrp="1"/>
          </p:cNvSpPr>
          <p:nvPr>
            <p:ph type="subTitle" idx="8"/>
          </p:nvPr>
        </p:nvSpPr>
        <p:spPr>
          <a:xfrm>
            <a:off x="1536188" y="40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6" name="Google Shape;176;p13"/>
          <p:cNvSpPr txBox="1">
            <a:spLocks noGrp="1"/>
          </p:cNvSpPr>
          <p:nvPr>
            <p:ph type="title" idx="9" hasCustomPrompt="1"/>
          </p:nvPr>
        </p:nvSpPr>
        <p:spPr>
          <a:xfrm>
            <a:off x="2259638" y="1171113"/>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7" name="Google Shape;177;p13"/>
          <p:cNvSpPr txBox="1">
            <a:spLocks noGrp="1"/>
          </p:cNvSpPr>
          <p:nvPr>
            <p:ph type="title" idx="13" hasCustomPrompt="1"/>
          </p:nvPr>
        </p:nvSpPr>
        <p:spPr>
          <a:xfrm>
            <a:off x="5775063" y="1171113"/>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8" name="Google Shape;178;p13"/>
          <p:cNvSpPr txBox="1">
            <a:spLocks noGrp="1"/>
          </p:cNvSpPr>
          <p:nvPr>
            <p:ph type="title" idx="14" hasCustomPrompt="1"/>
          </p:nvPr>
        </p:nvSpPr>
        <p:spPr>
          <a:xfrm>
            <a:off x="2259638" y="3071125"/>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9" name="Google Shape;179;p13"/>
          <p:cNvSpPr txBox="1">
            <a:spLocks noGrp="1"/>
          </p:cNvSpPr>
          <p:nvPr>
            <p:ph type="title" idx="15" hasCustomPrompt="1"/>
          </p:nvPr>
        </p:nvSpPr>
        <p:spPr>
          <a:xfrm>
            <a:off x="5775063" y="3071125"/>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80" name="Google Shape;180;p13"/>
          <p:cNvSpPr/>
          <p:nvPr/>
        </p:nvSpPr>
        <p:spPr>
          <a:xfrm rot="-5267561">
            <a:off x="-2166865" y="2462282"/>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rot="-5400000">
            <a:off x="-954332" y="1253578"/>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rot="5400000">
            <a:off x="-672825" y="41929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rot="5400000">
            <a:off x="121363" y="31329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rot="5400000">
            <a:off x="993813" y="264713"/>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rot="5400000">
            <a:off x="540138" y="12904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rot="5400000">
            <a:off x="441438" y="27005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rot="5532439">
            <a:off x="6598811" y="189753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rot="5400000">
            <a:off x="7811366" y="2920743"/>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rot="-5400000">
            <a:off x="7826590" y="3732336"/>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rot="-5400000">
            <a:off x="8965800" y="184432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rot="-5400000">
            <a:off x="8612125" y="375164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rot="-5400000">
            <a:off x="8710825" y="23415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rot="-5400000">
            <a:off x="8158450" y="4777374"/>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13">
    <p:spTree>
      <p:nvGrpSpPr>
        <p:cNvPr id="1" name="Shape 270"/>
        <p:cNvGrpSpPr/>
        <p:nvPr/>
      </p:nvGrpSpPr>
      <p:grpSpPr>
        <a:xfrm>
          <a:off x="0" y="0"/>
          <a:ext cx="0" cy="0"/>
          <a:chOff x="0" y="0"/>
          <a:chExt cx="0" cy="0"/>
        </a:xfrm>
      </p:grpSpPr>
      <p:sp>
        <p:nvSpPr>
          <p:cNvPr id="271" name="Google Shape;271;p17"/>
          <p:cNvSpPr txBox="1">
            <a:spLocks noGrp="1"/>
          </p:cNvSpPr>
          <p:nvPr>
            <p:ph type="title"/>
          </p:nvPr>
        </p:nvSpPr>
        <p:spPr>
          <a:xfrm>
            <a:off x="710000" y="2261338"/>
            <a:ext cx="5319000" cy="822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72" name="Google Shape;272;p17"/>
          <p:cNvSpPr txBox="1">
            <a:spLocks noGrp="1"/>
          </p:cNvSpPr>
          <p:nvPr>
            <p:ph type="title" idx="2" hasCustomPrompt="1"/>
          </p:nvPr>
        </p:nvSpPr>
        <p:spPr>
          <a:xfrm>
            <a:off x="710000" y="1164675"/>
            <a:ext cx="2932800" cy="978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73" name="Google Shape;273;p17"/>
          <p:cNvSpPr txBox="1">
            <a:spLocks noGrp="1"/>
          </p:cNvSpPr>
          <p:nvPr>
            <p:ph type="subTitle" idx="1"/>
          </p:nvPr>
        </p:nvSpPr>
        <p:spPr>
          <a:xfrm>
            <a:off x="710000" y="3123913"/>
            <a:ext cx="3513300" cy="43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74" name="Google Shape;274;p17"/>
          <p:cNvSpPr/>
          <p:nvPr/>
        </p:nvSpPr>
        <p:spPr>
          <a:xfrm rot="10800000">
            <a:off x="3794725" y="3526224"/>
            <a:ext cx="5269500" cy="1617301"/>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flipH="1">
            <a:off x="4079409" y="0"/>
            <a:ext cx="3848746" cy="1015396"/>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7"/>
          <p:cNvSpPr/>
          <p:nvPr/>
        </p:nvSpPr>
        <p:spPr>
          <a:xfrm>
            <a:off x="4805860" y="0"/>
            <a:ext cx="5606452" cy="1388382"/>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a:off x="4898284" y="3305534"/>
            <a:ext cx="4245815" cy="1838051"/>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flipH="1">
            <a:off x="5529737" y="3305400"/>
            <a:ext cx="3614274" cy="1837882"/>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flipH="1">
            <a:off x="5295901" y="0"/>
            <a:ext cx="3848110" cy="1219360"/>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7"/>
          <p:cNvSpPr/>
          <p:nvPr/>
        </p:nvSpPr>
        <p:spPr>
          <a:xfrm rot="5400000">
            <a:off x="7269506" y="105585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7"/>
          <p:cNvSpPr/>
          <p:nvPr/>
        </p:nvSpPr>
        <p:spPr>
          <a:xfrm rot="5400000">
            <a:off x="5917319" y="95579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rot="-5400000">
            <a:off x="6612681" y="9031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7"/>
          <p:cNvSpPr/>
          <p:nvPr/>
        </p:nvSpPr>
        <p:spPr>
          <a:xfrm rot="5400000">
            <a:off x="5261106" y="3210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7"/>
          <p:cNvSpPr/>
          <p:nvPr/>
        </p:nvSpPr>
        <p:spPr>
          <a:xfrm rot="-5400000" flipH="1">
            <a:off x="4341681" y="47533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7"/>
          <p:cNvSpPr/>
          <p:nvPr/>
        </p:nvSpPr>
        <p:spPr>
          <a:xfrm rot="5400000" flipH="1">
            <a:off x="5326056" y="43294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7"/>
          <p:cNvSpPr/>
          <p:nvPr/>
        </p:nvSpPr>
        <p:spPr>
          <a:xfrm rot="-5400000" flipH="1">
            <a:off x="7106006" y="3674706"/>
            <a:ext cx="163500" cy="163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11_1">
    <p:spTree>
      <p:nvGrpSpPr>
        <p:cNvPr id="1" name="Shape 934"/>
        <p:cNvGrpSpPr/>
        <p:nvPr/>
      </p:nvGrpSpPr>
      <p:grpSpPr>
        <a:xfrm>
          <a:off x="0" y="0"/>
          <a:ext cx="0" cy="0"/>
          <a:chOff x="0" y="0"/>
          <a:chExt cx="0" cy="0"/>
        </a:xfrm>
      </p:grpSpPr>
      <p:sp>
        <p:nvSpPr>
          <p:cNvPr id="935" name="Google Shape;935;p62"/>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a:endParaRPr/>
          </a:p>
        </p:txBody>
      </p:sp>
      <p:sp>
        <p:nvSpPr>
          <p:cNvPr id="936" name="Google Shape;936;p62"/>
          <p:cNvSpPr txBox="1">
            <a:spLocks noGrp="1"/>
          </p:cNvSpPr>
          <p:nvPr>
            <p:ph type="subTitle" idx="1"/>
          </p:nvPr>
        </p:nvSpPr>
        <p:spPr>
          <a:xfrm>
            <a:off x="2115575" y="1535450"/>
            <a:ext cx="20079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937" name="Google Shape;937;p62"/>
          <p:cNvSpPr txBox="1">
            <a:spLocks noGrp="1"/>
          </p:cNvSpPr>
          <p:nvPr>
            <p:ph type="subTitle" idx="2"/>
          </p:nvPr>
        </p:nvSpPr>
        <p:spPr>
          <a:xfrm>
            <a:off x="2016350" y="2145400"/>
            <a:ext cx="5111400" cy="179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200"/>
            </a:lvl1pPr>
            <a:lvl2pPr lvl="1" algn="ctr" rtl="0">
              <a:spcBef>
                <a:spcPts val="1000"/>
              </a:spcBef>
              <a:spcAft>
                <a:spcPts val="0"/>
              </a:spcAft>
              <a:buSzPts val="1400"/>
              <a:buChar char="○"/>
              <a:defRPr/>
            </a:lvl2pPr>
            <a:lvl3pPr lvl="2" algn="ctr" rtl="0">
              <a:spcBef>
                <a:spcPts val="1600"/>
              </a:spcBef>
              <a:spcAft>
                <a:spcPts val="0"/>
              </a:spcAft>
              <a:buSzPts val="1400"/>
              <a:buChar char="■"/>
              <a:defRPr/>
            </a:lvl3pPr>
            <a:lvl4pPr lvl="3" algn="ctr" rtl="0">
              <a:spcBef>
                <a:spcPts val="1600"/>
              </a:spcBef>
              <a:spcAft>
                <a:spcPts val="0"/>
              </a:spcAft>
              <a:buSzPts val="1400"/>
              <a:buChar char="●"/>
              <a:defRPr/>
            </a:lvl4pPr>
            <a:lvl5pPr lvl="4" algn="ctr" rtl="0">
              <a:spcBef>
                <a:spcPts val="1600"/>
              </a:spcBef>
              <a:spcAft>
                <a:spcPts val="0"/>
              </a:spcAft>
              <a:buSzPts val="1400"/>
              <a:buChar char="○"/>
              <a:defRPr/>
            </a:lvl5pPr>
            <a:lvl6pPr lvl="5" algn="ctr" rtl="0">
              <a:spcBef>
                <a:spcPts val="1600"/>
              </a:spcBef>
              <a:spcAft>
                <a:spcPts val="0"/>
              </a:spcAft>
              <a:buSzPts val="1400"/>
              <a:buChar char="■"/>
              <a:defRPr/>
            </a:lvl6pPr>
            <a:lvl7pPr lvl="6" algn="ctr" rtl="0">
              <a:spcBef>
                <a:spcPts val="1600"/>
              </a:spcBef>
              <a:spcAft>
                <a:spcPts val="0"/>
              </a:spcAft>
              <a:buSzPts val="1400"/>
              <a:buChar char="●"/>
              <a:defRPr/>
            </a:lvl7pPr>
            <a:lvl8pPr lvl="7" algn="ctr" rtl="0">
              <a:spcBef>
                <a:spcPts val="1600"/>
              </a:spcBef>
              <a:spcAft>
                <a:spcPts val="0"/>
              </a:spcAft>
              <a:buSzPts val="1400"/>
              <a:buChar char="○"/>
              <a:defRPr/>
            </a:lvl8pPr>
            <a:lvl9pPr lvl="8" algn="ctr" rtl="0">
              <a:spcBef>
                <a:spcPts val="1600"/>
              </a:spcBef>
              <a:spcAft>
                <a:spcPts val="1600"/>
              </a:spcAft>
              <a:buSzPts val="1400"/>
              <a:buChar char="■"/>
              <a:defRPr/>
            </a:lvl9pPr>
          </a:lstStyle>
          <a:p>
            <a:endParaRPr/>
          </a:p>
        </p:txBody>
      </p:sp>
      <p:sp>
        <p:nvSpPr>
          <p:cNvPr id="938" name="Google Shape;938;p62"/>
          <p:cNvSpPr/>
          <p:nvPr/>
        </p:nvSpPr>
        <p:spPr>
          <a:xfrm flipH="1">
            <a:off x="-178543" y="-118290"/>
            <a:ext cx="3204343" cy="165113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62"/>
          <p:cNvSpPr/>
          <p:nvPr/>
        </p:nvSpPr>
        <p:spPr>
          <a:xfrm rot="10800000" flipH="1">
            <a:off x="-278322" y="-72669"/>
            <a:ext cx="2420522" cy="1034218"/>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2"/>
          <p:cNvSpPr/>
          <p:nvPr/>
        </p:nvSpPr>
        <p:spPr>
          <a:xfrm rot="-10484947">
            <a:off x="-734940" y="-411807"/>
            <a:ext cx="1843431" cy="8692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2"/>
          <p:cNvSpPr/>
          <p:nvPr/>
        </p:nvSpPr>
        <p:spPr>
          <a:xfrm rot="10800000" flipH="1">
            <a:off x="1722238" y="45824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62"/>
          <p:cNvSpPr/>
          <p:nvPr/>
        </p:nvSpPr>
        <p:spPr>
          <a:xfrm rot="10800000" flipH="1">
            <a:off x="832326" y="69715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2"/>
          <p:cNvSpPr/>
          <p:nvPr/>
        </p:nvSpPr>
        <p:spPr>
          <a:xfrm rot="10800000" flipH="1">
            <a:off x="61551" y="1581934"/>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1pPr>
            <a:lvl2pPr lvl="1">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2pPr>
            <a:lvl3pPr lvl="2">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3pPr>
            <a:lvl4pPr lvl="3">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4pPr>
            <a:lvl5pPr lvl="4">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5pPr>
            <a:lvl6pPr lvl="5">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6pPr>
            <a:lvl7pPr lvl="6">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7pPr>
            <a:lvl8pPr lvl="7">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8pPr>
            <a:lvl9pPr lvl="8">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8" r:id="rId6"/>
    <p:sldLayoutId id="2147483659" r:id="rId7"/>
    <p:sldLayoutId id="2147483663" r:id="rId8"/>
    <p:sldLayoutId id="2147483708" r:id="rId9"/>
    <p:sldLayoutId id="2147483710" r:id="rId10"/>
    <p:sldLayoutId id="2147483711" r:id="rId11"/>
    <p:sldLayoutId id="2147483712" r:id="rId12"/>
    <p:sldLayoutId id="214748371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azstat.org/statHtml/statHtml.do?orgId=994&amp;tblId=DT_AB_011&amp;conn_path=I2"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hyperlink" Target="https://azstat.org/statHtml/statHtml.do?orgId=994&amp;tblId=DT_AC_004&amp;vw_cd=MT_ATITLE&amp;list_id=&amp;scrId=&amp;seqNo=&amp;language=az&amp;obj_var_id=&amp;conn_path=I2&amp;path=&amp;userId=" TargetMode="External"/><Relationship Id="rId5" Type="http://schemas.openxmlformats.org/officeDocument/2006/relationships/hyperlink" Target="https://www.macrotrends.net/countries/AZE/azerbaijan/youth-unemployment-rate" TargetMode="External"/><Relationship Id="rId4" Type="http://schemas.openxmlformats.org/officeDocument/2006/relationships/hyperlink" Target="https://azstat.org/statHtml/statHtml.do?orgId=994&amp;tblId=DT_AB_003&amp;conn_path=I2"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4" name="Google Shape;1034;p74"/>
          <p:cNvSpPr txBox="1">
            <a:spLocks noGrp="1"/>
          </p:cNvSpPr>
          <p:nvPr>
            <p:ph type="ctrTitle"/>
          </p:nvPr>
        </p:nvSpPr>
        <p:spPr>
          <a:xfrm>
            <a:off x="678600" y="1484550"/>
            <a:ext cx="7787100" cy="208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Youth Unemployment</a:t>
            </a:r>
            <a:endParaRPr dirty="0"/>
          </a:p>
        </p:txBody>
      </p:sp>
      <p:sp>
        <p:nvSpPr>
          <p:cNvPr id="1035" name="Google Shape;1035;p74"/>
          <p:cNvSpPr txBox="1">
            <a:spLocks noGrp="1"/>
          </p:cNvSpPr>
          <p:nvPr>
            <p:ph type="subTitle" idx="1"/>
          </p:nvPr>
        </p:nvSpPr>
        <p:spPr>
          <a:xfrm>
            <a:off x="2547574" y="3466724"/>
            <a:ext cx="4053947" cy="8822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Ravan Iskandarov</a:t>
            </a:r>
          </a:p>
          <a:p>
            <a:pPr marL="0" lvl="0" indent="0" algn="ctr" rtl="0">
              <a:spcBef>
                <a:spcPts val="0"/>
              </a:spcBef>
              <a:spcAft>
                <a:spcPts val="0"/>
              </a:spcAft>
              <a:buNone/>
            </a:pPr>
            <a:r>
              <a:rPr lang="en" sz="1600" dirty="0"/>
              <a:t>Haji Akhundzada</a:t>
            </a:r>
          </a:p>
          <a:p>
            <a:pPr marL="0" lvl="0" indent="0" algn="ctr" rtl="0">
              <a:spcBef>
                <a:spcPts val="0"/>
              </a:spcBef>
              <a:spcAft>
                <a:spcPts val="0"/>
              </a:spcAft>
              <a:buNone/>
            </a:pPr>
            <a:r>
              <a:rPr lang="en" sz="1600" dirty="0"/>
              <a:t>Arzuman Hasanov</a:t>
            </a:r>
            <a:endParaRPr sz="16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1000"/>
                                        <p:tgtEl>
                                          <p:spTgt spid="103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35"/>
                                        </p:tgtEl>
                                        <p:attrNameLst>
                                          <p:attrName>style.visibility</p:attrName>
                                        </p:attrNameLst>
                                      </p:cBhvr>
                                      <p:to>
                                        <p:strVal val="visible"/>
                                      </p:to>
                                    </p:set>
                                    <p:animEffect transition="in" filter="fade">
                                      <p:cBhvr>
                                        <p:cTn id="11" dur="1000"/>
                                        <p:tgtEl>
                                          <p:spTgt spid="1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bars&#10;&#10;Description automatically generated with medium confidence">
            <a:extLst>
              <a:ext uri="{FF2B5EF4-FFF2-40B4-BE49-F238E27FC236}">
                <a16:creationId xmlns:a16="http://schemas.microsoft.com/office/drawing/2014/main" id="{334C77C5-F4CC-FEAF-2509-5033AEAA7642}"/>
              </a:ext>
            </a:extLst>
          </p:cNvPr>
          <p:cNvPicPr>
            <a:picLocks noChangeAspect="1"/>
          </p:cNvPicPr>
          <p:nvPr/>
        </p:nvPicPr>
        <p:blipFill>
          <a:blip r:embed="rId2"/>
          <a:stretch>
            <a:fillRect/>
          </a:stretch>
        </p:blipFill>
        <p:spPr>
          <a:xfrm>
            <a:off x="0" y="612028"/>
            <a:ext cx="9144000" cy="4117615"/>
          </a:xfrm>
          <a:prstGeom prst="rect">
            <a:avLst/>
          </a:prstGeom>
        </p:spPr>
      </p:pic>
      <p:sp>
        <p:nvSpPr>
          <p:cNvPr id="7" name="TextBox 6">
            <a:extLst>
              <a:ext uri="{FF2B5EF4-FFF2-40B4-BE49-F238E27FC236}">
                <a16:creationId xmlns:a16="http://schemas.microsoft.com/office/drawing/2014/main" id="{F333D799-022B-14D9-4FDE-70D90E372D10}"/>
              </a:ext>
            </a:extLst>
          </p:cNvPr>
          <p:cNvSpPr txBox="1"/>
          <p:nvPr/>
        </p:nvSpPr>
        <p:spPr>
          <a:xfrm>
            <a:off x="1883865" y="150363"/>
            <a:ext cx="5176038" cy="461665"/>
          </a:xfrm>
          <a:prstGeom prst="rect">
            <a:avLst/>
          </a:prstGeom>
          <a:noFill/>
        </p:spPr>
        <p:txBody>
          <a:bodyPr wrap="square">
            <a:spAutoFit/>
          </a:bodyPr>
          <a:lstStyle/>
          <a:p>
            <a:pPr algn="ctr"/>
            <a:r>
              <a:rPr kumimoji="0" lang="en-US" sz="2400" b="1" i="0" u="none" strike="noStrike" kern="0" cap="none" spc="0" normalizeH="0" baseline="0" noProof="0" dirty="0">
                <a:ln>
                  <a:noFill/>
                </a:ln>
                <a:solidFill>
                  <a:srgbClr val="1A4568"/>
                </a:solidFill>
                <a:effectLst/>
                <a:uLnTx/>
                <a:uFillTx/>
                <a:latin typeface="Josefin Sans"/>
                <a:sym typeface="Josefin Sans"/>
              </a:rPr>
              <a:t>Findings</a:t>
            </a:r>
            <a:endParaRPr lang="en-US" dirty="0"/>
          </a:p>
        </p:txBody>
      </p:sp>
      <p:sp>
        <p:nvSpPr>
          <p:cNvPr id="2" name="TextBox 1">
            <a:extLst>
              <a:ext uri="{FF2B5EF4-FFF2-40B4-BE49-F238E27FC236}">
                <a16:creationId xmlns:a16="http://schemas.microsoft.com/office/drawing/2014/main" id="{B89E7296-68B0-60A1-7438-EE338B575A38}"/>
              </a:ext>
            </a:extLst>
          </p:cNvPr>
          <p:cNvSpPr txBox="1"/>
          <p:nvPr/>
        </p:nvSpPr>
        <p:spPr>
          <a:xfrm>
            <a:off x="4268312" y="4729643"/>
            <a:ext cx="407144" cy="369332"/>
          </a:xfrm>
          <a:prstGeom prst="rect">
            <a:avLst/>
          </a:prstGeom>
          <a:noFill/>
        </p:spPr>
        <p:txBody>
          <a:bodyPr wrap="square">
            <a:spAutoFit/>
          </a:bodyPr>
          <a:lstStyle/>
          <a:p>
            <a:r>
              <a:rPr kumimoji="0" lang="en-US" sz="1800" b="1" i="0" u="none" strike="noStrike" kern="0" cap="none" spc="0" normalizeH="0" baseline="0" noProof="0" dirty="0">
                <a:ln>
                  <a:noFill/>
                </a:ln>
                <a:solidFill>
                  <a:srgbClr val="1A4568"/>
                </a:solidFill>
                <a:effectLst/>
                <a:uLnTx/>
                <a:uFillTx/>
                <a:latin typeface="Josefin Sans"/>
                <a:sym typeface="Josefin Sans"/>
              </a:rPr>
              <a:t>10</a:t>
            </a:r>
            <a:endParaRPr lang="en-US" sz="1000" dirty="0"/>
          </a:p>
        </p:txBody>
      </p:sp>
      <p:sp>
        <p:nvSpPr>
          <p:cNvPr id="5" name="TextBox 4">
            <a:extLst>
              <a:ext uri="{FF2B5EF4-FFF2-40B4-BE49-F238E27FC236}">
                <a16:creationId xmlns:a16="http://schemas.microsoft.com/office/drawing/2014/main" id="{0E3F1FBC-5A01-F955-1708-80014DBE0ADB}"/>
              </a:ext>
            </a:extLst>
          </p:cNvPr>
          <p:cNvSpPr txBox="1"/>
          <p:nvPr/>
        </p:nvSpPr>
        <p:spPr>
          <a:xfrm>
            <a:off x="3590815" y="735139"/>
            <a:ext cx="1962370" cy="338554"/>
          </a:xfrm>
          <a:prstGeom prst="rect">
            <a:avLst/>
          </a:prstGeom>
          <a:noFill/>
        </p:spPr>
        <p:txBody>
          <a:bodyPr wrap="square">
            <a:spAutoFit/>
          </a:bodyPr>
          <a:lstStyle/>
          <a:p>
            <a:r>
              <a:rPr kumimoji="0" lang="en-US" sz="1600" b="1" i="0" u="none" strike="noStrike" kern="0" cap="none" spc="0" normalizeH="0" baseline="0" noProof="0" dirty="0">
                <a:ln>
                  <a:noFill/>
                </a:ln>
                <a:solidFill>
                  <a:srgbClr val="1A4568"/>
                </a:solidFill>
                <a:effectLst/>
                <a:uLnTx/>
                <a:uFillTx/>
                <a:latin typeface="Josefin Sans"/>
                <a:sym typeface="Josefin Sans"/>
              </a:rPr>
              <a:t>Educational Rate</a:t>
            </a:r>
            <a:endParaRPr lang="en-US" sz="1600" dirty="0"/>
          </a:p>
        </p:txBody>
      </p:sp>
    </p:spTree>
    <p:extLst>
      <p:ext uri="{BB962C8B-B14F-4D97-AF65-F5344CB8AC3E}">
        <p14:creationId xmlns:p14="http://schemas.microsoft.com/office/powerpoint/2010/main" val="2784015333"/>
      </p:ext>
    </p:extLst>
  </p:cSld>
  <p:clrMapOvr>
    <a:masterClrMapping/>
  </p:clrMapOvr>
  <p:transition spd="med">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blue and orange bars&#10;&#10;Description automatically generated">
            <a:extLst>
              <a:ext uri="{FF2B5EF4-FFF2-40B4-BE49-F238E27FC236}">
                <a16:creationId xmlns:a16="http://schemas.microsoft.com/office/drawing/2014/main" id="{A862A137-C1D9-F86F-767B-72966407A49E}"/>
              </a:ext>
            </a:extLst>
          </p:cNvPr>
          <p:cNvPicPr>
            <a:picLocks noChangeAspect="1"/>
          </p:cNvPicPr>
          <p:nvPr/>
        </p:nvPicPr>
        <p:blipFill>
          <a:blip r:embed="rId2"/>
          <a:stretch>
            <a:fillRect/>
          </a:stretch>
        </p:blipFill>
        <p:spPr>
          <a:xfrm>
            <a:off x="0" y="736771"/>
            <a:ext cx="9144000" cy="3910238"/>
          </a:xfrm>
          <a:prstGeom prst="rect">
            <a:avLst/>
          </a:prstGeom>
        </p:spPr>
      </p:pic>
      <p:sp>
        <p:nvSpPr>
          <p:cNvPr id="5" name="TextBox 4">
            <a:extLst>
              <a:ext uri="{FF2B5EF4-FFF2-40B4-BE49-F238E27FC236}">
                <a16:creationId xmlns:a16="http://schemas.microsoft.com/office/drawing/2014/main" id="{751CAFCE-EA2A-7BFE-7696-46ED17CEC144}"/>
              </a:ext>
            </a:extLst>
          </p:cNvPr>
          <p:cNvSpPr txBox="1"/>
          <p:nvPr/>
        </p:nvSpPr>
        <p:spPr>
          <a:xfrm>
            <a:off x="2284332" y="154966"/>
            <a:ext cx="4575336" cy="461665"/>
          </a:xfrm>
          <a:prstGeom prst="rect">
            <a:avLst/>
          </a:prstGeom>
          <a:noFill/>
        </p:spPr>
        <p:txBody>
          <a:bodyPr wrap="square">
            <a:spAutoFit/>
          </a:bodyPr>
          <a:lstStyle/>
          <a:p>
            <a:pPr algn="ctr"/>
            <a:r>
              <a:rPr kumimoji="0" lang="en-US" sz="2400" b="1" i="0" u="none" strike="noStrike" kern="0" cap="none" spc="0" normalizeH="0" baseline="0" noProof="0" dirty="0">
                <a:ln>
                  <a:noFill/>
                </a:ln>
                <a:solidFill>
                  <a:srgbClr val="1A4568"/>
                </a:solidFill>
                <a:effectLst/>
                <a:uLnTx/>
                <a:uFillTx/>
                <a:latin typeface="Josefin Sans"/>
                <a:sym typeface="Josefin Sans"/>
              </a:rPr>
              <a:t>Findings</a:t>
            </a:r>
            <a:endParaRPr lang="en-US" dirty="0"/>
          </a:p>
        </p:txBody>
      </p:sp>
      <p:sp>
        <p:nvSpPr>
          <p:cNvPr id="2" name="TextBox 1">
            <a:extLst>
              <a:ext uri="{FF2B5EF4-FFF2-40B4-BE49-F238E27FC236}">
                <a16:creationId xmlns:a16="http://schemas.microsoft.com/office/drawing/2014/main" id="{1199653B-11E6-C776-5705-8BF49FC1B53D}"/>
              </a:ext>
            </a:extLst>
          </p:cNvPr>
          <p:cNvSpPr txBox="1"/>
          <p:nvPr/>
        </p:nvSpPr>
        <p:spPr>
          <a:xfrm>
            <a:off x="4368428" y="4676967"/>
            <a:ext cx="407144" cy="369332"/>
          </a:xfrm>
          <a:prstGeom prst="rect">
            <a:avLst/>
          </a:prstGeom>
          <a:noFill/>
        </p:spPr>
        <p:txBody>
          <a:bodyPr wrap="square">
            <a:spAutoFit/>
          </a:bodyPr>
          <a:lstStyle/>
          <a:p>
            <a:r>
              <a:rPr kumimoji="0" lang="en-US" sz="1800" b="1" i="0" u="none" strike="noStrike" kern="0" cap="none" spc="0" normalizeH="0" baseline="0" noProof="0" dirty="0">
                <a:ln>
                  <a:noFill/>
                </a:ln>
                <a:solidFill>
                  <a:srgbClr val="1A4568"/>
                </a:solidFill>
                <a:effectLst/>
                <a:uLnTx/>
                <a:uFillTx/>
                <a:latin typeface="Josefin Sans"/>
                <a:sym typeface="Josefin Sans"/>
              </a:rPr>
              <a:t>11</a:t>
            </a:r>
            <a:endParaRPr lang="en-US" sz="1000" dirty="0"/>
          </a:p>
        </p:txBody>
      </p:sp>
      <p:sp>
        <p:nvSpPr>
          <p:cNvPr id="8" name="TextBox 7">
            <a:extLst>
              <a:ext uri="{FF2B5EF4-FFF2-40B4-BE49-F238E27FC236}">
                <a16:creationId xmlns:a16="http://schemas.microsoft.com/office/drawing/2014/main" id="{49A3DE1E-2FC4-7CF3-155C-5B9A4613B3E8}"/>
              </a:ext>
            </a:extLst>
          </p:cNvPr>
          <p:cNvSpPr txBox="1"/>
          <p:nvPr/>
        </p:nvSpPr>
        <p:spPr>
          <a:xfrm>
            <a:off x="2867784" y="893806"/>
            <a:ext cx="3815575"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1A4568"/>
                </a:solidFill>
                <a:effectLst/>
                <a:uLnTx/>
                <a:uFillTx/>
                <a:latin typeface="Josefin Sans"/>
                <a:cs typeface="Arial"/>
                <a:sym typeface="Josefin Sans"/>
              </a:rPr>
              <a:t>State Employment Agency's statistics</a:t>
            </a:r>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077337899"/>
      </p:ext>
    </p:extLst>
  </p:cSld>
  <p:clrMapOvr>
    <a:masterClrMapping/>
  </p:clrMapOvr>
  <p:transition spd="med">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0" name="TextBox 9">
            <a:extLst>
              <a:ext uri="{FF2B5EF4-FFF2-40B4-BE49-F238E27FC236}">
                <a16:creationId xmlns:a16="http://schemas.microsoft.com/office/drawing/2014/main" id="{3DA01EE8-52A6-559E-DF6E-4B8A58731B97}"/>
              </a:ext>
            </a:extLst>
          </p:cNvPr>
          <p:cNvSpPr txBox="1"/>
          <p:nvPr/>
        </p:nvSpPr>
        <p:spPr>
          <a:xfrm>
            <a:off x="4368428" y="4588701"/>
            <a:ext cx="407144" cy="369332"/>
          </a:xfrm>
          <a:prstGeom prst="rect">
            <a:avLst/>
          </a:prstGeom>
          <a:noFill/>
        </p:spPr>
        <p:txBody>
          <a:bodyPr wrap="square">
            <a:spAutoFit/>
          </a:bodyPr>
          <a:lstStyle/>
          <a:p>
            <a:r>
              <a:rPr kumimoji="0" lang="en-US" sz="1800" b="1" i="0" u="none" strike="noStrike" kern="0" cap="none" spc="0" normalizeH="0" baseline="0" noProof="0" dirty="0">
                <a:ln>
                  <a:noFill/>
                </a:ln>
                <a:solidFill>
                  <a:srgbClr val="1A4568"/>
                </a:solidFill>
                <a:effectLst/>
                <a:uLnTx/>
                <a:uFillTx/>
                <a:latin typeface="Josefin Sans"/>
                <a:sym typeface="Josefin Sans"/>
              </a:rPr>
              <a:t>12</a:t>
            </a:r>
            <a:endParaRPr lang="en-US" sz="1000" dirty="0"/>
          </a:p>
        </p:txBody>
      </p:sp>
      <p:sp>
        <p:nvSpPr>
          <p:cNvPr id="12" name="TextBox 11">
            <a:extLst>
              <a:ext uri="{FF2B5EF4-FFF2-40B4-BE49-F238E27FC236}">
                <a16:creationId xmlns:a16="http://schemas.microsoft.com/office/drawing/2014/main" id="{BF5833A6-72EA-8DB1-72BA-FDF5B6614CA9}"/>
              </a:ext>
            </a:extLst>
          </p:cNvPr>
          <p:cNvSpPr txBox="1"/>
          <p:nvPr/>
        </p:nvSpPr>
        <p:spPr>
          <a:xfrm>
            <a:off x="5750312" y="399956"/>
            <a:ext cx="1825082" cy="461665"/>
          </a:xfrm>
          <a:prstGeom prst="rect">
            <a:avLst/>
          </a:prstGeom>
          <a:noFill/>
        </p:spPr>
        <p:txBody>
          <a:bodyPr wrap="square">
            <a:spAutoFit/>
          </a:bodyPr>
          <a:lstStyle/>
          <a:p>
            <a:r>
              <a:rPr lang="en" sz="2400" b="1" dirty="0">
                <a:solidFill>
                  <a:srgbClr val="1A4568"/>
                </a:solidFill>
                <a:latin typeface="Josefin Sans"/>
                <a:sym typeface="Josefin Sans"/>
              </a:rPr>
              <a:t>Limitations</a:t>
            </a:r>
            <a:endParaRPr lang="en-US" sz="2400" dirty="0"/>
          </a:p>
        </p:txBody>
      </p:sp>
      <p:sp>
        <p:nvSpPr>
          <p:cNvPr id="3" name="TextBox 2">
            <a:extLst>
              <a:ext uri="{FF2B5EF4-FFF2-40B4-BE49-F238E27FC236}">
                <a16:creationId xmlns:a16="http://schemas.microsoft.com/office/drawing/2014/main" id="{5E1A783B-7B40-A7AE-C0BF-89F18FB1AA95}"/>
              </a:ext>
            </a:extLst>
          </p:cNvPr>
          <p:cNvSpPr txBox="1"/>
          <p:nvPr/>
        </p:nvSpPr>
        <p:spPr>
          <a:xfrm>
            <a:off x="1132715" y="1645434"/>
            <a:ext cx="6471425" cy="1169551"/>
          </a:xfrm>
          <a:prstGeom prst="rect">
            <a:avLst/>
          </a:prstGeom>
          <a:noFill/>
        </p:spPr>
        <p:txBody>
          <a:bodyPr wrap="square">
            <a:spAutoFit/>
          </a:bodyPr>
          <a:lstStyle/>
          <a:p>
            <a:pPr marL="342900" indent="-342900">
              <a:buFont typeface="+mj-lt"/>
              <a:buAutoNum type="arabicPeriod"/>
            </a:pPr>
            <a:r>
              <a:rPr lang="en-US" dirty="0">
                <a:solidFill>
                  <a:srgbClr val="285E89"/>
                </a:solidFill>
                <a:latin typeface="Open Sans"/>
                <a:ea typeface="Open Sans"/>
                <a:cs typeface="Open Sans"/>
              </a:rPr>
              <a:t>Young unemployed individuals not registering as </a:t>
            </a:r>
            <a:r>
              <a:rPr lang="en-US" b="1" dirty="0">
                <a:solidFill>
                  <a:srgbClr val="285E89"/>
                </a:solidFill>
                <a:latin typeface="Open Sans"/>
                <a:ea typeface="Open Sans"/>
                <a:cs typeface="Open Sans"/>
              </a:rPr>
              <a:t>unemployed</a:t>
            </a:r>
            <a:r>
              <a:rPr lang="en-US" dirty="0">
                <a:solidFill>
                  <a:srgbClr val="285E89"/>
                </a:solidFill>
                <a:latin typeface="Open Sans"/>
                <a:ea typeface="Open Sans"/>
                <a:cs typeface="Open Sans"/>
              </a:rPr>
              <a:t> </a:t>
            </a:r>
            <a:r>
              <a:rPr lang="en-US" u="sng" dirty="0">
                <a:solidFill>
                  <a:srgbClr val="285E89"/>
                </a:solidFill>
                <a:latin typeface="Open Sans"/>
                <a:ea typeface="Open Sans"/>
                <a:cs typeface="Open Sans"/>
              </a:rPr>
              <a:t>in the system</a:t>
            </a:r>
            <a:r>
              <a:rPr lang="en-US" dirty="0">
                <a:solidFill>
                  <a:srgbClr val="285E89"/>
                </a:solidFill>
                <a:latin typeface="Open Sans"/>
                <a:ea typeface="Open Sans"/>
                <a:cs typeface="Open Sans"/>
              </a:rPr>
              <a:t>.</a:t>
            </a:r>
          </a:p>
          <a:p>
            <a:pPr marL="342900" indent="-342900">
              <a:buFont typeface="+mj-lt"/>
              <a:buAutoNum type="arabicPeriod"/>
            </a:pPr>
            <a:endParaRPr lang="en-US" dirty="0">
              <a:solidFill>
                <a:srgbClr val="285E89"/>
              </a:solidFill>
              <a:latin typeface="Open Sans"/>
              <a:ea typeface="Open Sans"/>
              <a:cs typeface="Open Sans"/>
            </a:endParaRPr>
          </a:p>
          <a:p>
            <a:pPr marL="342900" indent="-342900">
              <a:buFont typeface="+mj-lt"/>
              <a:buAutoNum type="arabicPeriod"/>
            </a:pPr>
            <a:r>
              <a:rPr lang="en-US" dirty="0">
                <a:solidFill>
                  <a:srgbClr val="285E89"/>
                </a:solidFill>
                <a:latin typeface="Open Sans"/>
                <a:ea typeface="Open Sans"/>
                <a:cs typeface="Open Sans"/>
              </a:rPr>
              <a:t>It is difficult to find </a:t>
            </a:r>
            <a:r>
              <a:rPr lang="en-US" b="1" dirty="0">
                <a:solidFill>
                  <a:srgbClr val="285E89"/>
                </a:solidFill>
                <a:latin typeface="Open Sans"/>
                <a:ea typeface="Open Sans"/>
                <a:cs typeface="Open Sans"/>
              </a:rPr>
              <a:t>datasets</a:t>
            </a:r>
            <a:r>
              <a:rPr lang="en-US" dirty="0">
                <a:solidFill>
                  <a:srgbClr val="285E89"/>
                </a:solidFill>
                <a:latin typeface="Open Sans"/>
                <a:ea typeface="Open Sans"/>
                <a:cs typeface="Open Sans"/>
              </a:rPr>
              <a:t> for the field of Youth Unemployment </a:t>
            </a:r>
            <a:r>
              <a:rPr lang="en-US" u="sng" dirty="0">
                <a:solidFill>
                  <a:srgbClr val="285E89"/>
                </a:solidFill>
                <a:latin typeface="Open Sans"/>
                <a:ea typeface="Open Sans"/>
                <a:cs typeface="Open Sans"/>
              </a:rPr>
              <a:t>in Azerbaijan</a:t>
            </a:r>
            <a:r>
              <a:rPr lang="en-US" dirty="0">
                <a:solidFill>
                  <a:srgbClr val="285E89"/>
                </a:solidFill>
                <a:latin typeface="Open Sans"/>
                <a:ea typeface="Open Sans"/>
                <a:cs typeface="Open Sans"/>
              </a:rPr>
              <a:t> due to their limited availability.</a:t>
            </a: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750"/>
                                        <p:tgtEl>
                                          <p:spTgt spid="3"/>
                                        </p:tgtEl>
                                      </p:cBhvr>
                                    </p:animEffect>
                                    <p:anim calcmode="lin" valueType="num">
                                      <p:cBhvr>
                                        <p:cTn id="14" dur="750" fill="hold"/>
                                        <p:tgtEl>
                                          <p:spTgt spid="3"/>
                                        </p:tgtEl>
                                        <p:attrNameLst>
                                          <p:attrName>ppt_x</p:attrName>
                                        </p:attrNameLst>
                                      </p:cBhvr>
                                      <p:tavLst>
                                        <p:tav tm="0">
                                          <p:val>
                                            <p:strVal val="#ppt_x"/>
                                          </p:val>
                                        </p:tav>
                                        <p:tav tm="100000">
                                          <p:val>
                                            <p:strVal val="#ppt_x"/>
                                          </p:val>
                                        </p:tav>
                                      </p:tavLst>
                                    </p:anim>
                                    <p:anim calcmode="lin" valueType="num">
                                      <p:cBhvr>
                                        <p:cTn id="15" dur="7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76"/>
          <p:cNvSpPr txBox="1">
            <a:spLocks noGrp="1"/>
          </p:cNvSpPr>
          <p:nvPr>
            <p:ph type="title"/>
          </p:nvPr>
        </p:nvSpPr>
        <p:spPr>
          <a:xfrm>
            <a:off x="2727000" y="363275"/>
            <a:ext cx="369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Conclusions</a:t>
            </a:r>
            <a:endParaRPr dirty="0"/>
          </a:p>
        </p:txBody>
      </p:sp>
      <p:sp>
        <p:nvSpPr>
          <p:cNvPr id="1047" name="Google Shape;1047;p76"/>
          <p:cNvSpPr txBox="1">
            <a:spLocks noGrp="1"/>
          </p:cNvSpPr>
          <p:nvPr>
            <p:ph type="subTitle" idx="3"/>
          </p:nvPr>
        </p:nvSpPr>
        <p:spPr>
          <a:xfrm>
            <a:off x="1313479" y="1868975"/>
            <a:ext cx="235899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Economical influence</a:t>
            </a:r>
            <a:endParaRPr sz="1600" dirty="0"/>
          </a:p>
        </p:txBody>
      </p:sp>
      <p:sp>
        <p:nvSpPr>
          <p:cNvPr id="1050" name="Google Shape;1050;p76"/>
          <p:cNvSpPr txBox="1">
            <a:spLocks noGrp="1"/>
          </p:cNvSpPr>
          <p:nvPr>
            <p:ph type="subTitle" idx="4"/>
          </p:nvPr>
        </p:nvSpPr>
        <p:spPr>
          <a:xfrm>
            <a:off x="1313478" y="2314685"/>
            <a:ext cx="6808215" cy="618600"/>
          </a:xfrm>
          <a:prstGeom prst="rect">
            <a:avLst/>
          </a:prstGeom>
        </p:spPr>
        <p:txBody>
          <a:bodyPr spcFirstLastPara="1" wrap="square" lIns="91425" tIns="91425" rIns="91425" bIns="91425" anchor="t" anchorCtr="0">
            <a:noAutofit/>
          </a:bodyPr>
          <a:lstStyle/>
          <a:p>
            <a:pPr marL="0" lvl="0" indent="0" algn="l"/>
            <a:r>
              <a:rPr lang="en-US" dirty="0"/>
              <a:t>The rate of youth unemployment has an inverse relationship with GDP growth.</a:t>
            </a:r>
            <a:endParaRPr dirty="0"/>
          </a:p>
        </p:txBody>
      </p:sp>
      <p:sp>
        <p:nvSpPr>
          <p:cNvPr id="1053" name="Google Shape;1053;p76"/>
          <p:cNvSpPr txBox="1">
            <a:spLocks noGrp="1"/>
          </p:cNvSpPr>
          <p:nvPr>
            <p:ph type="subTitle" idx="7"/>
          </p:nvPr>
        </p:nvSpPr>
        <p:spPr>
          <a:xfrm>
            <a:off x="1313477" y="3492725"/>
            <a:ext cx="2135967"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Education</a:t>
            </a:r>
            <a:r>
              <a:rPr lang="az-Latn-AZ" sz="1600" dirty="0"/>
              <a:t>al impact</a:t>
            </a:r>
            <a:endParaRPr sz="1600" dirty="0"/>
          </a:p>
        </p:txBody>
      </p:sp>
      <p:sp>
        <p:nvSpPr>
          <p:cNvPr id="1054" name="Google Shape;1054;p76"/>
          <p:cNvSpPr txBox="1">
            <a:spLocks noGrp="1"/>
          </p:cNvSpPr>
          <p:nvPr>
            <p:ph type="subTitle" idx="8"/>
          </p:nvPr>
        </p:nvSpPr>
        <p:spPr>
          <a:xfrm>
            <a:off x="1313477" y="3884154"/>
            <a:ext cx="6808215" cy="618600"/>
          </a:xfrm>
          <a:prstGeom prst="rect">
            <a:avLst/>
          </a:prstGeom>
        </p:spPr>
        <p:txBody>
          <a:bodyPr spcFirstLastPara="1" wrap="square" lIns="91425" tIns="91425" rIns="91425" bIns="91425" anchor="t" anchorCtr="0">
            <a:noAutofit/>
          </a:bodyPr>
          <a:lstStyle/>
          <a:p>
            <a:pPr marL="0" lvl="0" indent="0" algn="l"/>
            <a:r>
              <a:rPr lang="en-US" dirty="0"/>
              <a:t>Despite the increase in the number of students admitted to universities, the level of unemployment also increases</a:t>
            </a:r>
            <a:r>
              <a:rPr lang="az-Latn-AZ" dirty="0"/>
              <a:t>.</a:t>
            </a:r>
            <a:endParaRPr lang="en-US" dirty="0"/>
          </a:p>
        </p:txBody>
      </p:sp>
      <p:sp>
        <p:nvSpPr>
          <p:cNvPr id="1055" name="Google Shape;1055;p76"/>
          <p:cNvSpPr txBox="1">
            <a:spLocks noGrp="1"/>
          </p:cNvSpPr>
          <p:nvPr>
            <p:ph type="title" idx="9"/>
          </p:nvPr>
        </p:nvSpPr>
        <p:spPr>
          <a:xfrm>
            <a:off x="2259638" y="1171113"/>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01</a:t>
            </a:r>
            <a:endParaRPr sz="4000" dirty="0"/>
          </a:p>
        </p:txBody>
      </p:sp>
      <p:sp>
        <p:nvSpPr>
          <p:cNvPr id="1057" name="Google Shape;1057;p76"/>
          <p:cNvSpPr txBox="1">
            <a:spLocks noGrp="1"/>
          </p:cNvSpPr>
          <p:nvPr>
            <p:ph type="title" idx="14"/>
          </p:nvPr>
        </p:nvSpPr>
        <p:spPr>
          <a:xfrm>
            <a:off x="2259638" y="2825225"/>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02</a:t>
            </a:r>
            <a:endParaRPr sz="4000" dirty="0"/>
          </a:p>
        </p:txBody>
      </p:sp>
      <p:sp>
        <p:nvSpPr>
          <p:cNvPr id="2" name="TextBox 1">
            <a:extLst>
              <a:ext uri="{FF2B5EF4-FFF2-40B4-BE49-F238E27FC236}">
                <a16:creationId xmlns:a16="http://schemas.microsoft.com/office/drawing/2014/main" id="{BD3BC699-3A96-2E8B-490D-9023BB512D6F}"/>
              </a:ext>
            </a:extLst>
          </p:cNvPr>
          <p:cNvSpPr txBox="1"/>
          <p:nvPr/>
        </p:nvSpPr>
        <p:spPr>
          <a:xfrm>
            <a:off x="4398164" y="4595559"/>
            <a:ext cx="426597" cy="369332"/>
          </a:xfrm>
          <a:prstGeom prst="rect">
            <a:avLst/>
          </a:prstGeom>
          <a:noFill/>
        </p:spPr>
        <p:txBody>
          <a:bodyPr wrap="square">
            <a:spAutoFit/>
          </a:bodyPr>
          <a:lstStyle/>
          <a:p>
            <a:r>
              <a:rPr kumimoji="0" lang="en-US" sz="1800" b="1" i="0" u="none" strike="noStrike" kern="0" cap="none" spc="0" normalizeH="0" baseline="0" noProof="0" dirty="0">
                <a:ln>
                  <a:noFill/>
                </a:ln>
                <a:solidFill>
                  <a:srgbClr val="1A4568"/>
                </a:solidFill>
                <a:effectLst/>
                <a:uLnTx/>
                <a:uFillTx/>
                <a:latin typeface="Josefin Sans"/>
                <a:sym typeface="Josefin Sans"/>
              </a:rPr>
              <a:t>13</a:t>
            </a:r>
            <a:endParaRPr lang="en-US" sz="1000" dirty="0"/>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6"/>
                                        </p:tgtEl>
                                        <p:attrNameLst>
                                          <p:attrName>style.visibility</p:attrName>
                                        </p:attrNameLst>
                                      </p:cBhvr>
                                      <p:to>
                                        <p:strVal val="visible"/>
                                      </p:to>
                                    </p:set>
                                    <p:animEffect transition="in" filter="fade">
                                      <p:cBhvr>
                                        <p:cTn id="7" dur="750"/>
                                        <p:tgtEl>
                                          <p:spTgt spid="1046"/>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055"/>
                                        </p:tgtEl>
                                        <p:attrNameLst>
                                          <p:attrName>style.visibility</p:attrName>
                                        </p:attrNameLst>
                                      </p:cBhvr>
                                      <p:to>
                                        <p:strVal val="visible"/>
                                      </p:to>
                                    </p:set>
                                    <p:animEffect transition="in" filter="fade">
                                      <p:cBhvr>
                                        <p:cTn id="11" dur="750"/>
                                        <p:tgtEl>
                                          <p:spTgt spid="1055"/>
                                        </p:tgtEl>
                                      </p:cBhvr>
                                    </p:animEffect>
                                  </p:childTnLst>
                                </p:cTn>
                              </p:par>
                              <p:par>
                                <p:cTn id="12" presetID="10" presetClass="entr" presetSubtype="0" fill="hold" nodeType="withEffect">
                                  <p:stCondLst>
                                    <p:cond delay="0"/>
                                  </p:stCondLst>
                                  <p:childTnLst>
                                    <p:set>
                                      <p:cBhvr>
                                        <p:cTn id="13" dur="1" fill="hold">
                                          <p:stCondLst>
                                            <p:cond delay="0"/>
                                          </p:stCondLst>
                                        </p:cTn>
                                        <p:tgtEl>
                                          <p:spTgt spid="1057"/>
                                        </p:tgtEl>
                                        <p:attrNameLst>
                                          <p:attrName>style.visibility</p:attrName>
                                        </p:attrNameLst>
                                      </p:cBhvr>
                                      <p:to>
                                        <p:strVal val="visible"/>
                                      </p:to>
                                    </p:set>
                                    <p:animEffect transition="in" filter="fade">
                                      <p:cBhvr>
                                        <p:cTn id="14" dur="750"/>
                                        <p:tgtEl>
                                          <p:spTgt spid="1057"/>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1047"/>
                                        </p:tgtEl>
                                        <p:attrNameLst>
                                          <p:attrName>style.visibility</p:attrName>
                                        </p:attrNameLst>
                                      </p:cBhvr>
                                      <p:to>
                                        <p:strVal val="visible"/>
                                      </p:to>
                                    </p:set>
                                    <p:animEffect transition="in" filter="fade">
                                      <p:cBhvr>
                                        <p:cTn id="18" dur="750"/>
                                        <p:tgtEl>
                                          <p:spTgt spid="1047"/>
                                        </p:tgtEl>
                                      </p:cBhvr>
                                    </p:animEffect>
                                  </p:childTnLst>
                                </p:cTn>
                              </p:par>
                              <p:par>
                                <p:cTn id="19" presetID="10" presetClass="entr" presetSubtype="0" fill="hold" nodeType="withEffect">
                                  <p:stCondLst>
                                    <p:cond delay="0"/>
                                  </p:stCondLst>
                                  <p:childTnLst>
                                    <p:set>
                                      <p:cBhvr>
                                        <p:cTn id="20" dur="1" fill="hold">
                                          <p:stCondLst>
                                            <p:cond delay="0"/>
                                          </p:stCondLst>
                                        </p:cTn>
                                        <p:tgtEl>
                                          <p:spTgt spid="1053"/>
                                        </p:tgtEl>
                                        <p:attrNameLst>
                                          <p:attrName>style.visibility</p:attrName>
                                        </p:attrNameLst>
                                      </p:cBhvr>
                                      <p:to>
                                        <p:strVal val="visible"/>
                                      </p:to>
                                    </p:set>
                                    <p:animEffect transition="in" filter="fade">
                                      <p:cBhvr>
                                        <p:cTn id="21" dur="750"/>
                                        <p:tgtEl>
                                          <p:spTgt spid="1053"/>
                                        </p:tgtEl>
                                      </p:cBhvr>
                                    </p:animEffect>
                                  </p:childTnLst>
                                </p:cTn>
                              </p:par>
                              <p:par>
                                <p:cTn id="22" presetID="10" presetClass="entr" presetSubtype="0" fill="hold" nodeType="withEffect">
                                  <p:stCondLst>
                                    <p:cond delay="0"/>
                                  </p:stCondLst>
                                  <p:childTnLst>
                                    <p:set>
                                      <p:cBhvr>
                                        <p:cTn id="23" dur="1" fill="hold">
                                          <p:stCondLst>
                                            <p:cond delay="0"/>
                                          </p:stCondLst>
                                        </p:cTn>
                                        <p:tgtEl>
                                          <p:spTgt spid="1050"/>
                                        </p:tgtEl>
                                        <p:attrNameLst>
                                          <p:attrName>style.visibility</p:attrName>
                                        </p:attrNameLst>
                                      </p:cBhvr>
                                      <p:to>
                                        <p:strVal val="visible"/>
                                      </p:to>
                                    </p:set>
                                    <p:animEffect transition="in" filter="fade">
                                      <p:cBhvr>
                                        <p:cTn id="24" dur="750"/>
                                        <p:tgtEl>
                                          <p:spTgt spid="1050"/>
                                        </p:tgtEl>
                                      </p:cBhvr>
                                    </p:animEffect>
                                  </p:childTnLst>
                                </p:cTn>
                              </p:par>
                              <p:par>
                                <p:cTn id="25" presetID="10" presetClass="entr" presetSubtype="0" fill="hold" nodeType="withEffect">
                                  <p:stCondLst>
                                    <p:cond delay="0"/>
                                  </p:stCondLst>
                                  <p:childTnLst>
                                    <p:set>
                                      <p:cBhvr>
                                        <p:cTn id="26" dur="1" fill="hold">
                                          <p:stCondLst>
                                            <p:cond delay="0"/>
                                          </p:stCondLst>
                                        </p:cTn>
                                        <p:tgtEl>
                                          <p:spTgt spid="1054"/>
                                        </p:tgtEl>
                                        <p:attrNameLst>
                                          <p:attrName>style.visibility</p:attrName>
                                        </p:attrNameLst>
                                      </p:cBhvr>
                                      <p:to>
                                        <p:strVal val="visible"/>
                                      </p:to>
                                    </p:set>
                                    <p:animEffect transition="in" filter="fade">
                                      <p:cBhvr>
                                        <p:cTn id="27" dur="750"/>
                                        <p:tgtEl>
                                          <p:spTgt spid="1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the growth of unemployment rate&#10;&#10;Description automatically generated">
            <a:extLst>
              <a:ext uri="{FF2B5EF4-FFF2-40B4-BE49-F238E27FC236}">
                <a16:creationId xmlns:a16="http://schemas.microsoft.com/office/drawing/2014/main" id="{BD9A1F6E-FE56-80A3-A573-8206FD3CB183}"/>
              </a:ext>
            </a:extLst>
          </p:cNvPr>
          <p:cNvPicPr>
            <a:picLocks noChangeAspect="1"/>
          </p:cNvPicPr>
          <p:nvPr/>
        </p:nvPicPr>
        <p:blipFill>
          <a:blip r:embed="rId2"/>
          <a:stretch>
            <a:fillRect/>
          </a:stretch>
        </p:blipFill>
        <p:spPr>
          <a:xfrm>
            <a:off x="880424" y="369860"/>
            <a:ext cx="7383152" cy="4588173"/>
          </a:xfrm>
          <a:prstGeom prst="rect">
            <a:avLst/>
          </a:prstGeom>
        </p:spPr>
      </p:pic>
      <p:sp>
        <p:nvSpPr>
          <p:cNvPr id="2" name="TextBox 1">
            <a:extLst>
              <a:ext uri="{FF2B5EF4-FFF2-40B4-BE49-F238E27FC236}">
                <a16:creationId xmlns:a16="http://schemas.microsoft.com/office/drawing/2014/main" id="{4D894FDB-E9EE-E7E2-2C18-FF681650D1CD}"/>
              </a:ext>
            </a:extLst>
          </p:cNvPr>
          <p:cNvSpPr txBox="1"/>
          <p:nvPr/>
        </p:nvSpPr>
        <p:spPr>
          <a:xfrm>
            <a:off x="4368428" y="4663043"/>
            <a:ext cx="407144" cy="369332"/>
          </a:xfrm>
          <a:prstGeom prst="rect">
            <a:avLst/>
          </a:prstGeom>
          <a:noFill/>
        </p:spPr>
        <p:txBody>
          <a:bodyPr wrap="square">
            <a:spAutoFit/>
          </a:bodyPr>
          <a:lstStyle/>
          <a:p>
            <a:r>
              <a:rPr kumimoji="0" lang="en" sz="1800" b="1" i="0" u="none" strike="noStrike" kern="0" cap="none" spc="0" normalizeH="0" baseline="0" noProof="0" dirty="0">
                <a:ln>
                  <a:noFill/>
                </a:ln>
                <a:solidFill>
                  <a:srgbClr val="1A4568"/>
                </a:solidFill>
                <a:effectLst/>
                <a:uLnTx/>
                <a:uFillTx/>
                <a:latin typeface="Josefin Sans"/>
                <a:sym typeface="Josefin Sans"/>
              </a:rPr>
              <a:t>14</a:t>
            </a:r>
            <a:endParaRPr lang="en-US" sz="1000" dirty="0"/>
          </a:p>
        </p:txBody>
      </p:sp>
    </p:spTree>
    <p:extLst>
      <p:ext uri="{BB962C8B-B14F-4D97-AF65-F5344CB8AC3E}">
        <p14:creationId xmlns:p14="http://schemas.microsoft.com/office/powerpoint/2010/main" val="2775447902"/>
      </p:ext>
    </p:extLst>
  </p:cSld>
  <p:clrMapOvr>
    <a:masterClrMapping/>
  </p:clrMapOvr>
  <p:transition spd="med">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8"/>
        <p:cNvGrpSpPr/>
        <p:nvPr/>
      </p:nvGrpSpPr>
      <p:grpSpPr>
        <a:xfrm>
          <a:off x="0" y="0"/>
          <a:ext cx="0" cy="0"/>
          <a:chOff x="0" y="0"/>
          <a:chExt cx="0" cy="0"/>
        </a:xfrm>
      </p:grpSpPr>
      <p:sp>
        <p:nvSpPr>
          <p:cNvPr id="2569" name="Google Shape;2569;p138"/>
          <p:cNvSpPr txBox="1">
            <a:spLocks noGrp="1"/>
          </p:cNvSpPr>
          <p:nvPr>
            <p:ph type="title"/>
          </p:nvPr>
        </p:nvSpPr>
        <p:spPr>
          <a:xfrm>
            <a:off x="3486614" y="190941"/>
            <a:ext cx="5129560" cy="852831"/>
          </a:xfrm>
          <a:prstGeom prst="rect">
            <a:avLst/>
          </a:prstGeom>
        </p:spPr>
        <p:txBody>
          <a:bodyPr spcFirstLastPara="1" wrap="square" lIns="91425" tIns="91425" rIns="91425" bIns="91425" anchor="t" anchorCtr="0">
            <a:noAutofit/>
          </a:bodyPr>
          <a:lstStyle/>
          <a:p>
            <a:pPr lvl="0"/>
            <a:r>
              <a:rPr lang="en-US" sz="2000" dirty="0"/>
              <a:t>5-Year Plan: Empowering Azerbaijani Youth for a Prosperous Future</a:t>
            </a:r>
            <a:endParaRPr sz="2000" dirty="0"/>
          </a:p>
        </p:txBody>
      </p:sp>
      <p:sp>
        <p:nvSpPr>
          <p:cNvPr id="2570" name="Google Shape;2570;p138"/>
          <p:cNvSpPr txBox="1">
            <a:spLocks noGrp="1"/>
          </p:cNvSpPr>
          <p:nvPr>
            <p:ph type="subTitle" idx="1"/>
          </p:nvPr>
        </p:nvSpPr>
        <p:spPr>
          <a:xfrm>
            <a:off x="692804" y="1073610"/>
            <a:ext cx="8280211" cy="1918010"/>
          </a:xfrm>
          <a:prstGeom prst="rect">
            <a:avLst/>
          </a:prstGeom>
        </p:spPr>
        <p:txBody>
          <a:bodyPr spcFirstLastPara="1" wrap="square" lIns="91425" tIns="91425" rIns="91425" bIns="91425" anchor="ctr" anchorCtr="0">
            <a:noAutofit/>
          </a:bodyPr>
          <a:lstStyle/>
          <a:p>
            <a:pPr marL="0" lvl="0" indent="0"/>
            <a:r>
              <a:rPr lang="en-US" sz="1600" dirty="0"/>
              <a:t>Year 1 - Registration and Promotion</a:t>
            </a:r>
          </a:p>
          <a:p>
            <a:pPr marL="0" lvl="0" indent="0"/>
            <a:endParaRPr lang="en-US" sz="1600" b="0" dirty="0"/>
          </a:p>
          <a:p>
            <a:pPr marL="0" lvl="0" indent="0"/>
            <a:r>
              <a:rPr lang="en-US" sz="1200" b="0" dirty="0"/>
              <a:t>    </a:t>
            </a:r>
            <a:r>
              <a:rPr lang="en-US" sz="1200" b="0" u="sng" dirty="0"/>
              <a:t>In our first year</a:t>
            </a:r>
            <a:r>
              <a:rPr lang="en-US" sz="1200" b="0" dirty="0"/>
              <a:t>, we'll initiate the program, emphasizing creating awareness and excitement. Our official launch will involve robust promotional campaigns and educational outreach to inform </a:t>
            </a:r>
            <a:r>
              <a:rPr lang="en-US" sz="1200" dirty="0"/>
              <a:t>Azerbaijani youth </a:t>
            </a:r>
            <a:r>
              <a:rPr lang="en-US" sz="1200" b="0" dirty="0"/>
              <a:t>about the benefits of registering as unemployed. By year's end, we envision a landscape where the youth are not just aware but eager participants, empowered by the knowledge that they're taking the first step toward a more </a:t>
            </a:r>
            <a:r>
              <a:rPr lang="en-US" sz="1200" dirty="0"/>
              <a:t>prosperous future</a:t>
            </a:r>
            <a:r>
              <a:rPr lang="en-US" sz="1200" b="0" dirty="0"/>
              <a:t>. The program's launch, along with our promotional and educational efforts, opens doors to a journey brimming with promise and potential for each young individual.</a:t>
            </a:r>
          </a:p>
        </p:txBody>
      </p:sp>
      <p:sp>
        <p:nvSpPr>
          <p:cNvPr id="2" name="TextBox 1">
            <a:extLst>
              <a:ext uri="{FF2B5EF4-FFF2-40B4-BE49-F238E27FC236}">
                <a16:creationId xmlns:a16="http://schemas.microsoft.com/office/drawing/2014/main" id="{1835B187-37DD-1105-6A38-0EEFFACD32BB}"/>
              </a:ext>
            </a:extLst>
          </p:cNvPr>
          <p:cNvSpPr txBox="1"/>
          <p:nvPr/>
        </p:nvSpPr>
        <p:spPr>
          <a:xfrm>
            <a:off x="104945" y="2571750"/>
            <a:ext cx="414578" cy="369332"/>
          </a:xfrm>
          <a:prstGeom prst="rect">
            <a:avLst/>
          </a:prstGeom>
          <a:noFill/>
        </p:spPr>
        <p:txBody>
          <a:bodyPr wrap="square">
            <a:spAutoFit/>
          </a:bodyPr>
          <a:lstStyle/>
          <a:p>
            <a:r>
              <a:rPr kumimoji="0" lang="az-Latn-AZ" sz="1800" b="1" i="0" u="none" strike="noStrike" kern="0" cap="none" spc="0" normalizeH="0" baseline="0" noProof="0" dirty="0">
                <a:ln>
                  <a:noFill/>
                </a:ln>
                <a:solidFill>
                  <a:srgbClr val="1A4568"/>
                </a:solidFill>
                <a:effectLst/>
                <a:uLnTx/>
                <a:uFillTx/>
                <a:latin typeface="Josefin Sans"/>
                <a:sym typeface="Josefin Sans"/>
              </a:rPr>
              <a:t>1</a:t>
            </a:r>
            <a:r>
              <a:rPr kumimoji="0" lang="en-US" sz="1800" b="1" i="0" u="none" strike="noStrike" kern="0" cap="none" spc="0" normalizeH="0" baseline="0" noProof="0" dirty="0">
                <a:ln>
                  <a:noFill/>
                </a:ln>
                <a:solidFill>
                  <a:srgbClr val="1A4568"/>
                </a:solidFill>
                <a:effectLst/>
                <a:uLnTx/>
                <a:uFillTx/>
                <a:latin typeface="Josefin Sans"/>
                <a:sym typeface="Josefin Sans"/>
              </a:rPr>
              <a:t>5</a:t>
            </a:r>
            <a:endParaRPr lang="en-US" sz="1000" dirty="0"/>
          </a:p>
        </p:txBody>
      </p:sp>
      <p:sp>
        <p:nvSpPr>
          <p:cNvPr id="8" name="TextBox 7">
            <a:extLst>
              <a:ext uri="{FF2B5EF4-FFF2-40B4-BE49-F238E27FC236}">
                <a16:creationId xmlns:a16="http://schemas.microsoft.com/office/drawing/2014/main" id="{67FB1898-F815-B038-251F-831B5A02AF9C}"/>
              </a:ext>
            </a:extLst>
          </p:cNvPr>
          <p:cNvSpPr txBox="1"/>
          <p:nvPr/>
        </p:nvSpPr>
        <p:spPr>
          <a:xfrm>
            <a:off x="692805" y="3021458"/>
            <a:ext cx="8280210" cy="1785104"/>
          </a:xfrm>
          <a:prstGeom prst="rect">
            <a:avLst/>
          </a:prstGeom>
          <a:noFill/>
        </p:spPr>
        <p:txBody>
          <a:bodyPr wrap="square">
            <a:spAutoFit/>
          </a:bodyPr>
          <a:lstStyle/>
          <a:p>
            <a:r>
              <a:rPr lang="en-US" sz="1600" b="1" dirty="0">
                <a:solidFill>
                  <a:schemeClr val="dk1"/>
                </a:solidFill>
                <a:latin typeface="Josefin Sans"/>
                <a:sym typeface="Josefin Sans"/>
              </a:rPr>
              <a:t>Year 2 - Work Experience, and Employer Cooperation</a:t>
            </a:r>
          </a:p>
          <a:p>
            <a:endParaRPr lang="en-US" sz="1600" b="1" dirty="0">
              <a:solidFill>
                <a:schemeClr val="dk1"/>
              </a:solidFill>
              <a:latin typeface="Josefin Sans"/>
              <a:sym typeface="Josefin Sans"/>
            </a:endParaRPr>
          </a:p>
          <a:p>
            <a:pPr>
              <a:buClr>
                <a:schemeClr val="dk1"/>
              </a:buClr>
              <a:buSzPts val="2100"/>
            </a:pPr>
            <a:r>
              <a:rPr lang="en-US" sz="1200" b="1" dirty="0">
                <a:solidFill>
                  <a:schemeClr val="dk1"/>
                </a:solidFill>
                <a:latin typeface="Josefin Sans"/>
                <a:sym typeface="Josefin Sans"/>
              </a:rPr>
              <a:t>    Expanding Work Experience: </a:t>
            </a:r>
            <a:r>
              <a:rPr lang="en-US" sz="1200" dirty="0">
                <a:solidFill>
                  <a:schemeClr val="dk1"/>
                </a:solidFill>
                <a:latin typeface="Josefin Sans"/>
                <a:sym typeface="Josefin Sans"/>
              </a:rPr>
              <a:t>We'll broaden the work experience placements for registered youth by collaborating with companies. This creates a diverse range of valuable opportunities that boost their employability.</a:t>
            </a:r>
          </a:p>
          <a:p>
            <a:pPr>
              <a:buClr>
                <a:schemeClr val="dk1"/>
              </a:buClr>
              <a:buSzPts val="2100"/>
            </a:pPr>
            <a:endParaRPr lang="en-US" sz="600" dirty="0">
              <a:solidFill>
                <a:schemeClr val="dk1"/>
              </a:solidFill>
              <a:latin typeface="Josefin Sans"/>
              <a:sym typeface="Josefin Sans"/>
            </a:endParaRPr>
          </a:p>
          <a:p>
            <a:pPr>
              <a:buClr>
                <a:schemeClr val="dk1"/>
              </a:buClr>
              <a:buSzPts val="2100"/>
            </a:pPr>
            <a:r>
              <a:rPr lang="en-US" sz="1200" b="1" dirty="0">
                <a:solidFill>
                  <a:schemeClr val="dk1"/>
                </a:solidFill>
                <a:latin typeface="Josefin Sans"/>
                <a:sym typeface="Josefin Sans"/>
              </a:rPr>
              <a:t>    Education and Training Support: </a:t>
            </a:r>
            <a:r>
              <a:rPr lang="en-US" sz="1200" dirty="0">
                <a:solidFill>
                  <a:schemeClr val="dk1"/>
                </a:solidFill>
                <a:latin typeface="Josefin Sans"/>
                <a:sym typeface="Josefin Sans"/>
              </a:rPr>
              <a:t>Our commitment to registered youth's growth continues with education and vocational training support. We'll enhance these efforts by working closely with educational institutions and industry partners to align training programs with job market needs, ensuring participants have the right skills for meaningful employment.</a:t>
            </a: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69"/>
                                        </p:tgtEl>
                                        <p:attrNameLst>
                                          <p:attrName>style.visibility</p:attrName>
                                        </p:attrNameLst>
                                      </p:cBhvr>
                                      <p:to>
                                        <p:strVal val="visible"/>
                                      </p:to>
                                    </p:set>
                                    <p:animEffect transition="in" filter="fade">
                                      <p:cBhvr>
                                        <p:cTn id="7" dur="750"/>
                                        <p:tgtEl>
                                          <p:spTgt spid="2569"/>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570"/>
                                        </p:tgtEl>
                                        <p:attrNameLst>
                                          <p:attrName>style.visibility</p:attrName>
                                        </p:attrNameLst>
                                      </p:cBhvr>
                                      <p:to>
                                        <p:strVal val="visible"/>
                                      </p:to>
                                    </p:set>
                                    <p:animEffect transition="in" filter="fade">
                                      <p:cBhvr>
                                        <p:cTn id="11" dur="750"/>
                                        <p:tgtEl>
                                          <p:spTgt spid="2570"/>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86832-F37A-4B21-C1B6-F3B9E49F8F46}"/>
              </a:ext>
            </a:extLst>
          </p:cNvPr>
          <p:cNvSpPr txBox="1"/>
          <p:nvPr/>
        </p:nvSpPr>
        <p:spPr>
          <a:xfrm>
            <a:off x="4364711" y="4595559"/>
            <a:ext cx="414578" cy="369332"/>
          </a:xfrm>
          <a:prstGeom prst="rect">
            <a:avLst/>
          </a:prstGeom>
          <a:noFill/>
        </p:spPr>
        <p:txBody>
          <a:bodyPr wrap="square">
            <a:spAutoFit/>
          </a:bodyPr>
          <a:lstStyle/>
          <a:p>
            <a:r>
              <a:rPr kumimoji="0" lang="az-Latn-AZ" sz="1800" b="1" i="0" u="none" strike="noStrike" kern="0" cap="none" spc="0" normalizeH="0" baseline="0" noProof="0" dirty="0">
                <a:ln>
                  <a:noFill/>
                </a:ln>
                <a:solidFill>
                  <a:srgbClr val="1A4568"/>
                </a:solidFill>
                <a:effectLst/>
                <a:uLnTx/>
                <a:uFillTx/>
                <a:latin typeface="Josefin Sans"/>
                <a:sym typeface="Josefin Sans"/>
              </a:rPr>
              <a:t>1</a:t>
            </a:r>
            <a:r>
              <a:rPr kumimoji="0" lang="en-US" sz="1800" b="1" i="0" u="none" strike="noStrike" kern="0" cap="none" spc="0" normalizeH="0" baseline="0" noProof="0" dirty="0">
                <a:ln>
                  <a:noFill/>
                </a:ln>
                <a:solidFill>
                  <a:srgbClr val="1A4568"/>
                </a:solidFill>
                <a:effectLst/>
                <a:uLnTx/>
                <a:uFillTx/>
                <a:latin typeface="Josefin Sans"/>
                <a:sym typeface="Josefin Sans"/>
              </a:rPr>
              <a:t>6</a:t>
            </a:r>
            <a:endParaRPr lang="en-US" sz="1000" dirty="0"/>
          </a:p>
        </p:txBody>
      </p:sp>
      <p:sp>
        <p:nvSpPr>
          <p:cNvPr id="5" name="TextBox 4">
            <a:extLst>
              <a:ext uri="{FF2B5EF4-FFF2-40B4-BE49-F238E27FC236}">
                <a16:creationId xmlns:a16="http://schemas.microsoft.com/office/drawing/2014/main" id="{EE2BB3B1-45E4-3188-B09D-01706A9D55F2}"/>
              </a:ext>
            </a:extLst>
          </p:cNvPr>
          <p:cNvSpPr txBox="1"/>
          <p:nvPr/>
        </p:nvSpPr>
        <p:spPr>
          <a:xfrm>
            <a:off x="236037" y="385428"/>
            <a:ext cx="3761678"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1A4568"/>
              </a:buClr>
              <a:buSzPts val="2100"/>
              <a:buFont typeface="Josefin Sans"/>
              <a:buNone/>
              <a:tabLst/>
              <a:defRPr/>
            </a:pPr>
            <a:r>
              <a:rPr lang="en-US" sz="1400" b="1" dirty="0">
                <a:solidFill>
                  <a:schemeClr val="dk1"/>
                </a:solidFill>
                <a:latin typeface="Josefin Sans"/>
                <a:sym typeface="Josefin Sans"/>
              </a:rPr>
              <a:t>Year 3 - Expanding Registration, Tailored Support, and Rural Outreach</a:t>
            </a:r>
            <a:endParaRPr kumimoji="0" lang="en-US" sz="1400" b="1" i="0" u="none" strike="noStrike" kern="0" cap="none" spc="0" normalizeH="0" baseline="0" noProof="0" dirty="0">
              <a:ln>
                <a:noFill/>
              </a:ln>
              <a:solidFill>
                <a:srgbClr val="1A4568"/>
              </a:solidFill>
              <a:effectLst/>
              <a:uLnTx/>
              <a:uFillTx/>
              <a:latin typeface="Josefin Sans"/>
              <a:sym typeface="Josefin Sans"/>
            </a:endParaRPr>
          </a:p>
        </p:txBody>
      </p:sp>
      <p:sp>
        <p:nvSpPr>
          <p:cNvPr id="6" name="Rectangle 5">
            <a:extLst>
              <a:ext uri="{FF2B5EF4-FFF2-40B4-BE49-F238E27FC236}">
                <a16:creationId xmlns:a16="http://schemas.microsoft.com/office/drawing/2014/main" id="{E4D3FB83-E369-7F3C-23E4-86D91691B594}"/>
              </a:ext>
            </a:extLst>
          </p:cNvPr>
          <p:cNvSpPr/>
          <p:nvPr/>
        </p:nvSpPr>
        <p:spPr>
          <a:xfrm>
            <a:off x="6222380" y="996176"/>
            <a:ext cx="490654" cy="43861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FA88136-5644-8E85-C713-00D56B85B04D}"/>
              </a:ext>
            </a:extLst>
          </p:cNvPr>
          <p:cNvSpPr txBox="1"/>
          <p:nvPr/>
        </p:nvSpPr>
        <p:spPr>
          <a:xfrm>
            <a:off x="236037" y="703177"/>
            <a:ext cx="6818967" cy="169277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1A4568"/>
              </a:buClr>
              <a:buSzPts val="2100"/>
              <a:buFont typeface="Josefin Sans"/>
              <a:buNone/>
              <a:tabLst/>
              <a:defRPr/>
            </a:pPr>
            <a:endParaRPr kumimoji="0" lang="en-US" sz="1600" b="1" i="0" u="none" strike="noStrike" kern="0" cap="none" spc="0" normalizeH="0" baseline="0" noProof="0" dirty="0">
              <a:ln>
                <a:noFill/>
              </a:ln>
              <a:solidFill>
                <a:srgbClr val="1A4568"/>
              </a:solidFill>
              <a:effectLst/>
              <a:uLnTx/>
              <a:uFillTx/>
              <a:latin typeface="Josefin Sans"/>
              <a:sym typeface="Josefin Sans"/>
            </a:endParaRPr>
          </a:p>
          <a:p>
            <a:pPr marL="0" marR="0" lvl="0" indent="0" algn="l" defTabSz="914400" rtl="0" eaLnBrk="1" fontAlgn="auto" latinLnBrk="0" hangingPunct="1">
              <a:lnSpc>
                <a:spcPct val="100000"/>
              </a:lnSpc>
              <a:spcBef>
                <a:spcPts val="0"/>
              </a:spcBef>
              <a:spcAft>
                <a:spcPts val="0"/>
              </a:spcAft>
              <a:buClr>
                <a:srgbClr val="1A4568"/>
              </a:buClr>
              <a:buSzPts val="2100"/>
              <a:buFont typeface="Josefin Sans"/>
              <a:buNone/>
              <a:tabLst/>
              <a:defRPr/>
            </a:pPr>
            <a:r>
              <a:rPr lang="en-US" sz="1200" dirty="0">
                <a:solidFill>
                  <a:schemeClr val="dk1"/>
                </a:solidFill>
                <a:latin typeface="Josefin Sans"/>
                <a:sym typeface="Josefin Sans"/>
              </a:rPr>
              <a:t>    </a:t>
            </a:r>
            <a:r>
              <a:rPr lang="en-US" sz="1200" u="sng" dirty="0">
                <a:solidFill>
                  <a:schemeClr val="dk1"/>
                </a:solidFill>
                <a:latin typeface="Josefin Sans"/>
                <a:sym typeface="Josefin Sans"/>
              </a:rPr>
              <a:t>In the third year</a:t>
            </a:r>
            <a:r>
              <a:rPr lang="en-US" sz="1200" dirty="0">
                <a:solidFill>
                  <a:schemeClr val="dk1"/>
                </a:solidFill>
                <a:latin typeface="Josefin Sans"/>
                <a:sym typeface="Josefin Sans"/>
              </a:rPr>
              <a:t>, we'll take a more personalized approach. We'll offer tailored </a:t>
            </a:r>
            <a:r>
              <a:rPr lang="en-US" sz="1200" b="1" dirty="0">
                <a:solidFill>
                  <a:schemeClr val="dk1"/>
                </a:solidFill>
                <a:latin typeface="Josefin Sans"/>
                <a:sym typeface="Josefin Sans"/>
              </a:rPr>
              <a:t>assistance and mentorship</a:t>
            </a:r>
            <a:r>
              <a:rPr lang="en-US" sz="1200" dirty="0">
                <a:solidFill>
                  <a:schemeClr val="dk1"/>
                </a:solidFill>
                <a:latin typeface="Josefin Sans"/>
                <a:sym typeface="Josefin Sans"/>
              </a:rPr>
              <a:t> to registered job seekers who are facing specific challenges. At the same time, we'll extend our </a:t>
            </a:r>
            <a:r>
              <a:rPr lang="en-US" sz="1200" b="1" dirty="0">
                <a:solidFill>
                  <a:schemeClr val="dk1"/>
                </a:solidFill>
                <a:latin typeface="Josefin Sans"/>
                <a:sym typeface="Josefin Sans"/>
              </a:rPr>
              <a:t>reach to rural areas</a:t>
            </a:r>
            <a:r>
              <a:rPr lang="en-US" sz="1200" dirty="0">
                <a:solidFill>
                  <a:schemeClr val="dk1"/>
                </a:solidFill>
                <a:latin typeface="Josefin Sans"/>
                <a:sym typeface="Josefin Sans"/>
              </a:rPr>
              <a:t>, ensuring that young job seekers in less urbanized regions have access to registration and support services.</a:t>
            </a:r>
          </a:p>
          <a:p>
            <a:pPr marL="0" marR="0" lvl="0" indent="0" algn="l" defTabSz="914400" rtl="0" eaLnBrk="1" fontAlgn="auto" latinLnBrk="0" hangingPunct="1">
              <a:lnSpc>
                <a:spcPct val="100000"/>
              </a:lnSpc>
              <a:spcBef>
                <a:spcPts val="0"/>
              </a:spcBef>
              <a:spcAft>
                <a:spcPts val="0"/>
              </a:spcAft>
              <a:buClr>
                <a:srgbClr val="1A4568"/>
              </a:buClr>
              <a:buSzPts val="2100"/>
              <a:buFont typeface="Josefin Sans"/>
              <a:buNone/>
              <a:tabLst/>
              <a:defRPr/>
            </a:pPr>
            <a:endParaRPr lang="en-US" sz="400" dirty="0">
              <a:solidFill>
                <a:schemeClr val="dk1"/>
              </a:solidFill>
              <a:latin typeface="Josefin Sans"/>
              <a:sym typeface="Josefin Sans"/>
            </a:endParaRPr>
          </a:p>
          <a:p>
            <a:pPr marL="0" marR="0" lvl="0" indent="0" algn="l" defTabSz="914400" rtl="0" eaLnBrk="1" fontAlgn="auto" latinLnBrk="0" hangingPunct="1">
              <a:lnSpc>
                <a:spcPct val="100000"/>
              </a:lnSpc>
              <a:spcBef>
                <a:spcPts val="0"/>
              </a:spcBef>
              <a:spcAft>
                <a:spcPts val="0"/>
              </a:spcAft>
              <a:buClr>
                <a:srgbClr val="1A4568"/>
              </a:buClr>
              <a:buSzPts val="2100"/>
              <a:buFont typeface="Josefin Sans"/>
              <a:buNone/>
              <a:tabLst/>
              <a:defRPr/>
            </a:pPr>
            <a:r>
              <a:rPr lang="en-US" sz="1200" dirty="0">
                <a:solidFill>
                  <a:schemeClr val="dk1"/>
                </a:solidFill>
                <a:latin typeface="Josefin Sans"/>
              </a:rPr>
              <a:t>    Commencing this year, we are well-equipped with the necessary resources to substitute practical classes </a:t>
            </a:r>
            <a:r>
              <a:rPr lang="en-US" sz="1200" u="sng" dirty="0">
                <a:solidFill>
                  <a:schemeClr val="dk1"/>
                </a:solidFill>
                <a:latin typeface="Josefin Sans"/>
              </a:rPr>
              <a:t>in universities</a:t>
            </a:r>
            <a:r>
              <a:rPr lang="en-US" sz="1200" dirty="0">
                <a:solidFill>
                  <a:schemeClr val="dk1"/>
                </a:solidFill>
                <a:latin typeface="Josefin Sans"/>
              </a:rPr>
              <a:t> with this program. </a:t>
            </a:r>
            <a:r>
              <a:rPr lang="en-US" sz="1200" b="1" dirty="0">
                <a:solidFill>
                  <a:schemeClr val="dk1"/>
                </a:solidFill>
                <a:latin typeface="Josefin Sans"/>
              </a:rPr>
              <a:t>Our objective </a:t>
            </a:r>
            <a:r>
              <a:rPr lang="en-US" sz="1200" dirty="0">
                <a:solidFill>
                  <a:schemeClr val="dk1"/>
                </a:solidFill>
                <a:latin typeface="Josefin Sans"/>
              </a:rPr>
              <a:t>is to assist </a:t>
            </a:r>
            <a:r>
              <a:rPr lang="en-US" sz="1200" dirty="0">
                <a:solidFill>
                  <a:schemeClr val="dk1"/>
                </a:solidFill>
                <a:effectLst>
                  <a:outerShdw blurRad="38100" dist="38100" dir="2700000" algn="tl">
                    <a:srgbClr val="000000">
                      <a:alpha val="43137"/>
                    </a:srgbClr>
                  </a:outerShdw>
                </a:effectLst>
                <a:latin typeface="Josefin Sans"/>
              </a:rPr>
              <a:t>young individuals </a:t>
            </a:r>
            <a:r>
              <a:rPr lang="en-US" sz="1200" dirty="0">
                <a:solidFill>
                  <a:schemeClr val="dk1"/>
                </a:solidFill>
                <a:latin typeface="Josefin Sans"/>
              </a:rPr>
              <a:t>in acquiring more valuable and practical experience.</a:t>
            </a:r>
            <a:endParaRPr lang="en-US" sz="1200" dirty="0">
              <a:solidFill>
                <a:schemeClr val="dk1"/>
              </a:solidFill>
              <a:latin typeface="Josefin Sans"/>
              <a:sym typeface="Josefin Sans"/>
            </a:endParaRPr>
          </a:p>
        </p:txBody>
      </p:sp>
      <p:sp>
        <p:nvSpPr>
          <p:cNvPr id="8" name="TextBox 7">
            <a:extLst>
              <a:ext uri="{FF2B5EF4-FFF2-40B4-BE49-F238E27FC236}">
                <a16:creationId xmlns:a16="http://schemas.microsoft.com/office/drawing/2014/main" id="{F1127717-47EC-E946-DB57-B2EFFA52F1AD}"/>
              </a:ext>
            </a:extLst>
          </p:cNvPr>
          <p:cNvSpPr txBox="1"/>
          <p:nvPr/>
        </p:nvSpPr>
        <p:spPr>
          <a:xfrm>
            <a:off x="2423297" y="2631682"/>
            <a:ext cx="4297401" cy="338554"/>
          </a:xfrm>
          <a:prstGeom prst="rect">
            <a:avLst/>
          </a:prstGeom>
          <a:noFill/>
        </p:spPr>
        <p:txBody>
          <a:bodyPr wrap="square">
            <a:spAutoFit/>
          </a:bodyPr>
          <a:lstStyle/>
          <a:p>
            <a:r>
              <a:rPr lang="en-US" sz="1600" b="1" dirty="0">
                <a:solidFill>
                  <a:schemeClr val="dk1"/>
                </a:solidFill>
                <a:latin typeface="Josefin Sans"/>
              </a:rPr>
              <a:t>Year 4 - Facilitating Hiring After Training</a:t>
            </a:r>
          </a:p>
        </p:txBody>
      </p:sp>
      <p:sp>
        <p:nvSpPr>
          <p:cNvPr id="10" name="TextBox 9">
            <a:extLst>
              <a:ext uri="{FF2B5EF4-FFF2-40B4-BE49-F238E27FC236}">
                <a16:creationId xmlns:a16="http://schemas.microsoft.com/office/drawing/2014/main" id="{007F0F87-4DE6-C183-5609-8EC1AF7E6036}"/>
              </a:ext>
            </a:extLst>
          </p:cNvPr>
          <p:cNvSpPr txBox="1"/>
          <p:nvPr/>
        </p:nvSpPr>
        <p:spPr>
          <a:xfrm>
            <a:off x="853997" y="3077652"/>
            <a:ext cx="7436003" cy="1046440"/>
          </a:xfrm>
          <a:prstGeom prst="rect">
            <a:avLst/>
          </a:prstGeom>
          <a:noFill/>
        </p:spPr>
        <p:txBody>
          <a:bodyPr wrap="square">
            <a:spAutoFit/>
          </a:bodyPr>
          <a:lstStyle/>
          <a:p>
            <a:r>
              <a:rPr lang="en-US" sz="1200" b="1" dirty="0">
                <a:solidFill>
                  <a:schemeClr val="dk1"/>
                </a:solidFill>
                <a:latin typeface="Josefin Sans"/>
              </a:rPr>
              <a:t>    Year four </a:t>
            </a:r>
            <a:r>
              <a:rPr lang="en-US" sz="1200" dirty="0">
                <a:solidFill>
                  <a:schemeClr val="dk1"/>
                </a:solidFill>
                <a:latin typeface="Josefin Sans"/>
              </a:rPr>
              <a:t>is all about getting our registered individuals ready for </a:t>
            </a:r>
            <a:r>
              <a:rPr lang="en-US" sz="1200" u="sng" dirty="0">
                <a:solidFill>
                  <a:schemeClr val="dk1"/>
                </a:solidFill>
                <a:latin typeface="Josefin Sans"/>
              </a:rPr>
              <a:t>the workforce</a:t>
            </a:r>
            <a:r>
              <a:rPr lang="en-US" sz="1200" dirty="0">
                <a:solidFill>
                  <a:schemeClr val="dk1"/>
                </a:solidFill>
                <a:latin typeface="Josefin Sans"/>
              </a:rPr>
              <a:t>. We'll put more focus on expanding </a:t>
            </a:r>
            <a:r>
              <a:rPr lang="en-US" sz="1200" b="1" dirty="0">
                <a:solidFill>
                  <a:schemeClr val="dk1"/>
                </a:solidFill>
                <a:latin typeface="Josefin Sans"/>
              </a:rPr>
              <a:t>apprenticeships</a:t>
            </a:r>
            <a:r>
              <a:rPr lang="en-US" sz="1200" dirty="0">
                <a:solidFill>
                  <a:schemeClr val="dk1"/>
                </a:solidFill>
                <a:latin typeface="Josefin Sans"/>
              </a:rPr>
              <a:t> and </a:t>
            </a:r>
            <a:r>
              <a:rPr lang="en-US" sz="1200" b="1" dirty="0">
                <a:solidFill>
                  <a:schemeClr val="dk1"/>
                </a:solidFill>
                <a:latin typeface="Josefin Sans"/>
              </a:rPr>
              <a:t>skill</a:t>
            </a:r>
            <a:r>
              <a:rPr lang="en-US" sz="1200" dirty="0">
                <a:solidFill>
                  <a:schemeClr val="dk1"/>
                </a:solidFill>
                <a:latin typeface="Josefin Sans"/>
              </a:rPr>
              <a:t> </a:t>
            </a:r>
            <a:r>
              <a:rPr lang="en-US" sz="1200" b="1" dirty="0">
                <a:solidFill>
                  <a:schemeClr val="dk1"/>
                </a:solidFill>
                <a:latin typeface="Josefin Sans"/>
              </a:rPr>
              <a:t>development</a:t>
            </a:r>
            <a:r>
              <a:rPr lang="en-US" sz="1200" dirty="0">
                <a:solidFill>
                  <a:schemeClr val="dk1"/>
                </a:solidFill>
                <a:latin typeface="Josefin Sans"/>
              </a:rPr>
              <a:t> programs. </a:t>
            </a:r>
            <a:r>
              <a:rPr lang="en-US" sz="1200" b="1" dirty="0">
                <a:solidFill>
                  <a:schemeClr val="dk1"/>
                </a:solidFill>
                <a:latin typeface="Josefin Sans"/>
              </a:rPr>
              <a:t>Our goal </a:t>
            </a:r>
            <a:r>
              <a:rPr lang="en-US" sz="1200" dirty="0">
                <a:solidFill>
                  <a:schemeClr val="dk1"/>
                </a:solidFill>
                <a:latin typeface="Josefin Sans"/>
              </a:rPr>
              <a:t>is to prepare them thoroughly for successful employment through structured training. We'll also establish pathways for these individuals to smoothly transition into the workforce after their </a:t>
            </a:r>
            <a:r>
              <a:rPr lang="en-US" sz="1200" b="1" dirty="0">
                <a:solidFill>
                  <a:schemeClr val="dk1"/>
                </a:solidFill>
                <a:latin typeface="Josefin Sans"/>
              </a:rPr>
              <a:t>training</a:t>
            </a:r>
            <a:r>
              <a:rPr lang="en-US" sz="1200" dirty="0">
                <a:solidFill>
                  <a:schemeClr val="dk1"/>
                </a:solidFill>
                <a:latin typeface="Josefin Sans"/>
              </a:rPr>
              <a:t>, connecting them with potential employers, facilitating job matching, and offering placement assistance</a:t>
            </a:r>
            <a:r>
              <a:rPr lang="en-US" sz="1400" dirty="0">
                <a:solidFill>
                  <a:schemeClr val="dk1"/>
                </a:solidFill>
                <a:latin typeface="Josefin Sans"/>
              </a:rPr>
              <a:t>.</a:t>
            </a:r>
            <a:endParaRPr lang="en-US" dirty="0"/>
          </a:p>
        </p:txBody>
      </p:sp>
    </p:spTree>
    <p:extLst>
      <p:ext uri="{BB962C8B-B14F-4D97-AF65-F5344CB8AC3E}">
        <p14:creationId xmlns:p14="http://schemas.microsoft.com/office/powerpoint/2010/main" val="1063372023"/>
      </p:ext>
    </p:extLst>
  </p:cSld>
  <p:clrMapOvr>
    <a:masterClrMapping/>
  </p:clrMapOvr>
  <p:transition spd="med">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B6809D0-2C44-29B8-A513-E28533B7875D}"/>
              </a:ext>
            </a:extLst>
          </p:cNvPr>
          <p:cNvSpPr txBox="1"/>
          <p:nvPr/>
        </p:nvSpPr>
        <p:spPr>
          <a:xfrm>
            <a:off x="4364711" y="4595559"/>
            <a:ext cx="414578" cy="369332"/>
          </a:xfrm>
          <a:prstGeom prst="rect">
            <a:avLst/>
          </a:prstGeom>
          <a:noFill/>
        </p:spPr>
        <p:txBody>
          <a:bodyPr wrap="square">
            <a:spAutoFit/>
          </a:bodyPr>
          <a:lstStyle/>
          <a:p>
            <a:r>
              <a:rPr kumimoji="0" lang="az-Latn-AZ" sz="1800" b="1" i="0" u="none" strike="noStrike" kern="0" cap="none" spc="0" normalizeH="0" baseline="0" noProof="0" dirty="0">
                <a:ln>
                  <a:noFill/>
                </a:ln>
                <a:solidFill>
                  <a:srgbClr val="1A4568"/>
                </a:solidFill>
                <a:effectLst/>
                <a:uLnTx/>
                <a:uFillTx/>
                <a:latin typeface="Josefin Sans"/>
                <a:sym typeface="Josefin Sans"/>
              </a:rPr>
              <a:t>1</a:t>
            </a:r>
            <a:r>
              <a:rPr kumimoji="0" lang="en-US" sz="1800" b="1" i="0" u="none" strike="noStrike" kern="0" cap="none" spc="0" normalizeH="0" baseline="0" noProof="0" dirty="0">
                <a:ln>
                  <a:noFill/>
                </a:ln>
                <a:solidFill>
                  <a:srgbClr val="1A4568"/>
                </a:solidFill>
                <a:effectLst/>
                <a:uLnTx/>
                <a:uFillTx/>
                <a:latin typeface="Josefin Sans"/>
                <a:sym typeface="Josefin Sans"/>
              </a:rPr>
              <a:t>7</a:t>
            </a:r>
            <a:endParaRPr lang="en-US" sz="1000" dirty="0"/>
          </a:p>
        </p:txBody>
      </p:sp>
      <p:sp>
        <p:nvSpPr>
          <p:cNvPr id="8" name="TextBox 7">
            <a:extLst>
              <a:ext uri="{FF2B5EF4-FFF2-40B4-BE49-F238E27FC236}">
                <a16:creationId xmlns:a16="http://schemas.microsoft.com/office/drawing/2014/main" id="{0DF9C518-80AF-ED1F-25E2-DB7E16869D35}"/>
              </a:ext>
            </a:extLst>
          </p:cNvPr>
          <p:cNvSpPr txBox="1"/>
          <p:nvPr/>
        </p:nvSpPr>
        <p:spPr>
          <a:xfrm>
            <a:off x="1034274" y="2063918"/>
            <a:ext cx="7075450" cy="1015663"/>
          </a:xfrm>
          <a:prstGeom prst="rect">
            <a:avLst/>
          </a:prstGeom>
          <a:noFill/>
        </p:spPr>
        <p:txBody>
          <a:bodyPr wrap="square">
            <a:spAutoFit/>
          </a:bodyPr>
          <a:lstStyle/>
          <a:p>
            <a:r>
              <a:rPr lang="en-US" sz="1200" dirty="0">
                <a:solidFill>
                  <a:schemeClr val="dk1"/>
                </a:solidFill>
                <a:latin typeface="Josefin Sans"/>
              </a:rPr>
              <a:t>    As we reach our </a:t>
            </a:r>
            <a:r>
              <a:rPr lang="en-US" sz="1200" u="sng" dirty="0">
                <a:solidFill>
                  <a:schemeClr val="dk1"/>
                </a:solidFill>
                <a:latin typeface="Josefin Sans"/>
              </a:rPr>
              <a:t>fifth year</a:t>
            </a:r>
            <a:r>
              <a:rPr lang="en-US" sz="1200" dirty="0">
                <a:solidFill>
                  <a:schemeClr val="dk1"/>
                </a:solidFill>
                <a:latin typeface="Josefin Sans"/>
              </a:rPr>
              <a:t>, our focus will shift to </a:t>
            </a:r>
            <a:r>
              <a:rPr lang="en-US" sz="1200" b="1" dirty="0">
                <a:solidFill>
                  <a:schemeClr val="dk1"/>
                </a:solidFill>
                <a:latin typeface="Josefin Sans"/>
              </a:rPr>
              <a:t>sustainability</a:t>
            </a:r>
            <a:r>
              <a:rPr lang="en-US" sz="1200" dirty="0">
                <a:solidFill>
                  <a:schemeClr val="dk1"/>
                </a:solidFill>
                <a:latin typeface="Josefin Sans"/>
              </a:rPr>
              <a:t>. We'll work on strategies to ensure that the registration efforts continue beyond </a:t>
            </a:r>
            <a:r>
              <a:rPr lang="en-US" sz="1200" u="sng" dirty="0">
                <a:solidFill>
                  <a:schemeClr val="dk1"/>
                </a:solidFill>
                <a:latin typeface="Josefin Sans"/>
              </a:rPr>
              <a:t>the initial 5-year period</a:t>
            </a:r>
            <a:r>
              <a:rPr lang="en-US" sz="1200" dirty="0">
                <a:solidFill>
                  <a:schemeClr val="dk1"/>
                </a:solidFill>
                <a:latin typeface="Josefin Sans"/>
              </a:rPr>
              <a:t>. We want to keep registration rates high and ensure that young people can still access support. Additionally, we'll conduct a comprehensive evaluation to </a:t>
            </a:r>
            <a:r>
              <a:rPr lang="en-US" sz="1200" b="1" dirty="0">
                <a:solidFill>
                  <a:schemeClr val="dk1"/>
                </a:solidFill>
                <a:latin typeface="Josefin Sans"/>
              </a:rPr>
              <a:t>measure</a:t>
            </a:r>
            <a:r>
              <a:rPr lang="en-US" sz="1200" dirty="0">
                <a:solidFill>
                  <a:schemeClr val="dk1"/>
                </a:solidFill>
                <a:latin typeface="Josefin Sans"/>
              </a:rPr>
              <a:t> the program's overall impact over the years. This will help us understand our achievements and learn important lessons for </a:t>
            </a:r>
            <a:r>
              <a:rPr lang="en-US" sz="1200" u="sng" dirty="0">
                <a:solidFill>
                  <a:schemeClr val="dk1"/>
                </a:solidFill>
                <a:latin typeface="Josefin Sans"/>
              </a:rPr>
              <a:t>the future</a:t>
            </a:r>
            <a:r>
              <a:rPr lang="en-US" sz="1200" dirty="0">
                <a:solidFill>
                  <a:schemeClr val="dk1"/>
                </a:solidFill>
                <a:latin typeface="Josefin Sans"/>
              </a:rPr>
              <a:t>.</a:t>
            </a:r>
          </a:p>
        </p:txBody>
      </p:sp>
      <p:sp>
        <p:nvSpPr>
          <p:cNvPr id="10" name="TextBox 9">
            <a:extLst>
              <a:ext uri="{FF2B5EF4-FFF2-40B4-BE49-F238E27FC236}">
                <a16:creationId xmlns:a16="http://schemas.microsoft.com/office/drawing/2014/main" id="{0AF5A4DF-54F9-9EB1-6163-89050CB904C3}"/>
              </a:ext>
            </a:extLst>
          </p:cNvPr>
          <p:cNvSpPr txBox="1"/>
          <p:nvPr/>
        </p:nvSpPr>
        <p:spPr>
          <a:xfrm>
            <a:off x="2551304" y="1247449"/>
            <a:ext cx="4041389" cy="369332"/>
          </a:xfrm>
          <a:prstGeom prst="rect">
            <a:avLst/>
          </a:prstGeom>
          <a:noFill/>
        </p:spPr>
        <p:txBody>
          <a:bodyPr wrap="square">
            <a:spAutoFit/>
          </a:bodyPr>
          <a:lstStyle/>
          <a:p>
            <a:r>
              <a:rPr lang="en-US" sz="1800" b="1" dirty="0">
                <a:solidFill>
                  <a:schemeClr val="dk1"/>
                </a:solidFill>
                <a:latin typeface="Josefin Sans"/>
              </a:rPr>
              <a:t>Year 5 - Sustainability and Legacy</a:t>
            </a:r>
          </a:p>
        </p:txBody>
      </p:sp>
    </p:spTree>
    <p:extLst>
      <p:ext uri="{BB962C8B-B14F-4D97-AF65-F5344CB8AC3E}">
        <p14:creationId xmlns:p14="http://schemas.microsoft.com/office/powerpoint/2010/main" val="3721574764"/>
      </p:ext>
    </p:extLst>
  </p:cSld>
  <p:clrMapOvr>
    <a:masterClrMapping/>
  </p:clrMapOvr>
  <p:transition spd="med">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8"/>
        <p:cNvGrpSpPr/>
        <p:nvPr/>
      </p:nvGrpSpPr>
      <p:grpSpPr>
        <a:xfrm>
          <a:off x="0" y="0"/>
          <a:ext cx="0" cy="0"/>
          <a:chOff x="0" y="0"/>
          <a:chExt cx="0" cy="0"/>
        </a:xfrm>
      </p:grpSpPr>
      <p:sp>
        <p:nvSpPr>
          <p:cNvPr id="2569" name="Google Shape;2569;p138"/>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References</a:t>
            </a:r>
            <a:endParaRPr dirty="0"/>
          </a:p>
        </p:txBody>
      </p:sp>
      <p:sp>
        <p:nvSpPr>
          <p:cNvPr id="2571" name="Google Shape;2571;p138"/>
          <p:cNvSpPr txBox="1">
            <a:spLocks noGrp="1"/>
          </p:cNvSpPr>
          <p:nvPr>
            <p:ph type="subTitle" idx="2"/>
          </p:nvPr>
        </p:nvSpPr>
        <p:spPr>
          <a:xfrm>
            <a:off x="1388286" y="1045327"/>
            <a:ext cx="6914733" cy="3440879"/>
          </a:xfrm>
          <a:prstGeom prst="rect">
            <a:avLst/>
          </a:prstGeom>
        </p:spPr>
        <p:txBody>
          <a:bodyPr spcFirstLastPara="1" wrap="square" lIns="91425" tIns="91425" rIns="91425" bIns="91425" anchor="ctr" anchorCtr="0">
            <a:noAutofit/>
          </a:bodyPr>
          <a:lstStyle/>
          <a:p>
            <a:pPr marL="139700" indent="0">
              <a:buNone/>
            </a:pPr>
            <a:r>
              <a:rPr lang="en-US" b="1" dirty="0">
                <a:latin typeface="Open Sans" panose="020B0606030504020204" pitchFamily="34" charset="0"/>
                <a:ea typeface="Open Sans" panose="020B0606030504020204" pitchFamily="34" charset="0"/>
                <a:cs typeface="Open Sans" panose="020B0606030504020204" pitchFamily="34" charset="0"/>
              </a:rPr>
              <a:t>Statistics of the State Employment Agency.</a:t>
            </a:r>
          </a:p>
          <a:p>
            <a:pPr marL="768350" lvl="1" indent="-171450" algn="l">
              <a:lnSpc>
                <a:spcPct val="100000"/>
              </a:lnSpc>
              <a:buFont typeface="Wingdings" panose="05000000000000000000" pitchFamily="2" charset="2"/>
              <a:buChar char="§"/>
            </a:pPr>
            <a:r>
              <a:rPr lang="en-US" sz="1200" b="1" dirty="0">
                <a:latin typeface="Open Sans" panose="020B0606030504020204" pitchFamily="34" charset="0"/>
                <a:ea typeface="Open Sans" panose="020B0606030504020204" pitchFamily="34" charset="0"/>
                <a:cs typeface="Open Sans" panose="020B0606030504020204" pitchFamily="34" charset="0"/>
                <a:hlinkClick r:id="rId3"/>
              </a:rPr>
              <a:t>Statistics of the State Employment Agency | ASIS</a:t>
            </a:r>
            <a:endParaRPr lang="en-US" sz="1200" b="1" dirty="0">
              <a:latin typeface="Open Sans" panose="020B0606030504020204" pitchFamily="34" charset="0"/>
              <a:ea typeface="Open Sans" panose="020B0606030504020204" pitchFamily="34" charset="0"/>
              <a:cs typeface="Open Sans" panose="020B0606030504020204" pitchFamily="34" charset="0"/>
            </a:endParaRPr>
          </a:p>
          <a:p>
            <a:pPr marL="596900" lvl="1" indent="0" algn="l">
              <a:lnSpc>
                <a:spcPct val="100000"/>
              </a:lnSpc>
              <a:buNone/>
            </a:pPr>
            <a:endParaRPr lang="en-US" sz="1200" b="1" dirty="0">
              <a:latin typeface="Open Sans" panose="020B0606030504020204" pitchFamily="34" charset="0"/>
              <a:ea typeface="Open Sans" panose="020B0606030504020204" pitchFamily="34" charset="0"/>
              <a:cs typeface="Open Sans" panose="020B0606030504020204" pitchFamily="34" charset="0"/>
            </a:endParaRPr>
          </a:p>
          <a:p>
            <a:pPr marL="139700" indent="0">
              <a:buNone/>
            </a:pPr>
            <a:r>
              <a:rPr lang="en-US" b="1" dirty="0">
                <a:latin typeface="Open Sans" panose="020B0606030504020204" pitchFamily="34" charset="0"/>
                <a:ea typeface="Open Sans" panose="020B0606030504020204" pitchFamily="34" charset="0"/>
                <a:cs typeface="Open Sans" panose="020B0606030504020204" pitchFamily="34" charset="0"/>
              </a:rPr>
              <a:t>Azerbaijan Labor Force 1991-2023</a:t>
            </a:r>
          </a:p>
          <a:p>
            <a:pPr marL="882650" lvl="1" indent="-285750" algn="l">
              <a:lnSpc>
                <a:spcPct val="100000"/>
              </a:lnSpc>
              <a:buFont typeface="Wingdings" panose="05000000000000000000" pitchFamily="2" charset="2"/>
              <a:buChar char="§"/>
            </a:pPr>
            <a:r>
              <a:rPr lang="en-US" sz="1200" u="sng" dirty="0">
                <a:latin typeface="Open Sans" panose="020B0606030504020204" pitchFamily="34" charset="0"/>
                <a:ea typeface="Open Sans" panose="020B0606030504020204" pitchFamily="34" charset="0"/>
                <a:cs typeface="Open Sans" panose="020B0606030504020204" pitchFamily="34" charset="0"/>
                <a:hlinkClick r:id="rId4"/>
              </a:rPr>
              <a:t>Azerbaijan Labor Force | ASIS</a:t>
            </a:r>
            <a:endParaRPr lang="en-US" sz="1200" u="sng" dirty="0">
              <a:latin typeface="Open Sans" panose="020B0606030504020204" pitchFamily="34" charset="0"/>
              <a:ea typeface="Open Sans" panose="020B0606030504020204" pitchFamily="34" charset="0"/>
              <a:cs typeface="Open Sans" panose="020B0606030504020204" pitchFamily="34" charset="0"/>
            </a:endParaRPr>
          </a:p>
          <a:p>
            <a:pPr marL="596900" lvl="1" indent="0" algn="l">
              <a:lnSpc>
                <a:spcPct val="100000"/>
              </a:lnSpc>
              <a:buNone/>
            </a:pPr>
            <a:endParaRPr lang="en-US" b="1" dirty="0">
              <a:latin typeface="Open Sans" panose="020B0606030504020204" pitchFamily="34" charset="0"/>
              <a:ea typeface="Open Sans" panose="020B0606030504020204" pitchFamily="34" charset="0"/>
              <a:cs typeface="Open Sans" panose="020B0606030504020204" pitchFamily="34" charset="0"/>
            </a:endParaRPr>
          </a:p>
          <a:p>
            <a:pPr marL="139700" indent="0">
              <a:buNone/>
            </a:pPr>
            <a:r>
              <a:rPr lang="en-US" b="1" dirty="0">
                <a:latin typeface="Open Sans" panose="020B0606030504020204" pitchFamily="34" charset="0"/>
                <a:ea typeface="Open Sans" panose="020B0606030504020204" pitchFamily="34" charset="0"/>
                <a:cs typeface="Open Sans" panose="020B0606030504020204" pitchFamily="34" charset="0"/>
              </a:rPr>
              <a:t>Azerbaijan Youth Unemployment Rate 1991-2023</a:t>
            </a:r>
            <a:endParaRPr lang="en-US" b="1" dirty="0">
              <a:solidFill>
                <a:schemeClr val="accent6"/>
              </a:solidFill>
              <a:latin typeface="Open Sans" panose="020B0606030504020204" pitchFamily="34" charset="0"/>
              <a:ea typeface="Open Sans" panose="020B0606030504020204" pitchFamily="34" charset="0"/>
              <a:cs typeface="Open Sans" panose="020B0606030504020204" pitchFamily="34" charset="0"/>
              <a:sym typeface="Josefin Sans"/>
            </a:endParaRPr>
          </a:p>
          <a:p>
            <a:pPr lvl="1" algn="l">
              <a:lnSpc>
                <a:spcPct val="100000"/>
              </a:lnSpc>
              <a:spcBef>
                <a:spcPts val="600"/>
              </a:spcBef>
              <a:buFont typeface="Wingdings" panose="05000000000000000000" pitchFamily="2" charset="2"/>
              <a:buChar char="§"/>
            </a:pPr>
            <a:r>
              <a:rPr lang="en-US" sz="1200" dirty="0">
                <a:latin typeface="Open Sans" panose="020B0606030504020204" pitchFamily="34" charset="0"/>
                <a:ea typeface="Open Sans" panose="020B0606030504020204" pitchFamily="34" charset="0"/>
                <a:cs typeface="Open Sans" panose="020B0606030504020204" pitchFamily="34" charset="0"/>
                <a:hlinkClick r:id="rId5"/>
              </a:rPr>
              <a:t>Azerbaijan Youth Unemployment Rate 1991-2023 | </a:t>
            </a:r>
            <a:r>
              <a:rPr lang="en-US" sz="1200" dirty="0" err="1">
                <a:latin typeface="Open Sans" panose="020B0606030504020204" pitchFamily="34" charset="0"/>
                <a:ea typeface="Open Sans" panose="020B0606030504020204" pitchFamily="34" charset="0"/>
                <a:cs typeface="Open Sans" panose="020B0606030504020204" pitchFamily="34" charset="0"/>
                <a:hlinkClick r:id="rId5"/>
              </a:rPr>
              <a:t>MacroTrends</a:t>
            </a:r>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596900" lvl="1" indent="0" algn="l">
              <a:lnSpc>
                <a:spcPct val="100000"/>
              </a:lnSpc>
              <a:spcBef>
                <a:spcPts val="600"/>
              </a:spcBef>
              <a:buNone/>
            </a:pPr>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114300" indent="0">
              <a:buNone/>
            </a:pPr>
            <a:r>
              <a:rPr lang="en-US" b="1" dirty="0">
                <a:latin typeface="Open Sans" panose="020B0606030504020204" pitchFamily="34" charset="0"/>
                <a:ea typeface="Open Sans" panose="020B0606030504020204" pitchFamily="34" charset="0"/>
                <a:cs typeface="Open Sans" panose="020B0606030504020204" pitchFamily="34" charset="0"/>
                <a:sym typeface="Josefin Sans"/>
              </a:rPr>
              <a:t>Higher education institutions</a:t>
            </a:r>
          </a:p>
          <a:p>
            <a:pPr lvl="1" algn="l">
              <a:lnSpc>
                <a:spcPct val="100000"/>
              </a:lnSpc>
              <a:buFont typeface="Wingdings" panose="05000000000000000000" pitchFamily="2" charset="2"/>
              <a:buChar char="§"/>
            </a:pPr>
            <a:r>
              <a:rPr lang="en-US" sz="1200" dirty="0">
                <a:latin typeface="Open Sans" panose="020B0606030504020204" pitchFamily="34" charset="0"/>
                <a:ea typeface="Open Sans" panose="020B0606030504020204" pitchFamily="34" charset="0"/>
                <a:cs typeface="Open Sans" panose="020B0606030504020204" pitchFamily="34" charset="0"/>
                <a:hlinkClick r:id="rId6"/>
              </a:rPr>
              <a:t>Ali </a:t>
            </a:r>
            <a:r>
              <a:rPr lang="en-US" sz="1200" dirty="0" err="1">
                <a:latin typeface="Open Sans" panose="020B0606030504020204" pitchFamily="34" charset="0"/>
                <a:ea typeface="Open Sans" panose="020B0606030504020204" pitchFamily="34" charset="0"/>
                <a:cs typeface="Open Sans" panose="020B0606030504020204" pitchFamily="34" charset="0"/>
                <a:hlinkClick r:id="rId6"/>
              </a:rPr>
              <a:t>təhsil</a:t>
            </a:r>
            <a:r>
              <a:rPr lang="en-US" sz="1200" dirty="0">
                <a:latin typeface="Open Sans" panose="020B0606030504020204" pitchFamily="34" charset="0"/>
                <a:ea typeface="Open Sans" panose="020B0606030504020204" pitchFamily="34" charset="0"/>
                <a:cs typeface="Open Sans" panose="020B0606030504020204" pitchFamily="34" charset="0"/>
                <a:hlinkClick r:id="rId6"/>
              </a:rPr>
              <a:t> </a:t>
            </a:r>
            <a:r>
              <a:rPr lang="en-US" sz="1200" dirty="0" err="1">
                <a:latin typeface="Open Sans" panose="020B0606030504020204" pitchFamily="34" charset="0"/>
                <a:ea typeface="Open Sans" panose="020B0606030504020204" pitchFamily="34" charset="0"/>
                <a:cs typeface="Open Sans" panose="020B0606030504020204" pitchFamily="34" charset="0"/>
                <a:hlinkClick r:id="rId6"/>
              </a:rPr>
              <a:t>müəssisələri</a:t>
            </a:r>
            <a:r>
              <a:rPr lang="en-US" sz="1200" dirty="0">
                <a:latin typeface="Open Sans" panose="020B0606030504020204" pitchFamily="34" charset="0"/>
                <a:ea typeface="Open Sans" panose="020B0606030504020204" pitchFamily="34" charset="0"/>
                <a:cs typeface="Open Sans" panose="020B0606030504020204" pitchFamily="34" charset="0"/>
                <a:hlinkClick r:id="rId6"/>
              </a:rPr>
              <a:t> | ASIS</a:t>
            </a: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TextBox 1">
            <a:extLst>
              <a:ext uri="{FF2B5EF4-FFF2-40B4-BE49-F238E27FC236}">
                <a16:creationId xmlns:a16="http://schemas.microsoft.com/office/drawing/2014/main" id="{1835B187-37DD-1105-6A38-0EEFFACD32BB}"/>
              </a:ext>
            </a:extLst>
          </p:cNvPr>
          <p:cNvSpPr txBox="1"/>
          <p:nvPr/>
        </p:nvSpPr>
        <p:spPr>
          <a:xfrm>
            <a:off x="4364711" y="4595559"/>
            <a:ext cx="414578" cy="369332"/>
          </a:xfrm>
          <a:prstGeom prst="rect">
            <a:avLst/>
          </a:prstGeom>
          <a:noFill/>
        </p:spPr>
        <p:txBody>
          <a:bodyPr wrap="square">
            <a:spAutoFit/>
          </a:bodyPr>
          <a:lstStyle/>
          <a:p>
            <a:r>
              <a:rPr kumimoji="0" lang="en-US" sz="1800" b="1" i="0" u="none" strike="noStrike" kern="0" cap="none" spc="0" normalizeH="0" baseline="0" noProof="0" dirty="0">
                <a:ln>
                  <a:noFill/>
                </a:ln>
                <a:solidFill>
                  <a:srgbClr val="1A4568"/>
                </a:solidFill>
                <a:effectLst/>
                <a:uLnTx/>
                <a:uFillTx/>
                <a:latin typeface="Josefin Sans"/>
                <a:sym typeface="Josefin Sans"/>
              </a:rPr>
              <a:t>18</a:t>
            </a:r>
            <a:endParaRPr lang="en-US" sz="1000" dirty="0"/>
          </a:p>
        </p:txBody>
      </p:sp>
    </p:spTree>
    <p:extLst>
      <p:ext uri="{BB962C8B-B14F-4D97-AF65-F5344CB8AC3E}">
        <p14:creationId xmlns:p14="http://schemas.microsoft.com/office/powerpoint/2010/main" val="3616447303"/>
      </p:ext>
    </p:extLst>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69"/>
                                        </p:tgtEl>
                                        <p:attrNameLst>
                                          <p:attrName>style.visibility</p:attrName>
                                        </p:attrNameLst>
                                      </p:cBhvr>
                                      <p:to>
                                        <p:strVal val="visible"/>
                                      </p:to>
                                    </p:set>
                                    <p:animEffect transition="in" filter="fade">
                                      <p:cBhvr>
                                        <p:cTn id="7" dur="750"/>
                                        <p:tgtEl>
                                          <p:spTgt spid="2569"/>
                                        </p:tgtEl>
                                      </p:cBhvr>
                                    </p:animEffect>
                                  </p:childTnLst>
                                </p:cTn>
                              </p:par>
                              <p:par>
                                <p:cTn id="8" presetID="10" presetClass="entr" presetSubtype="0" fill="hold" nodeType="withEffect">
                                  <p:stCondLst>
                                    <p:cond delay="0"/>
                                  </p:stCondLst>
                                  <p:childTnLst>
                                    <p:set>
                                      <p:cBhvr>
                                        <p:cTn id="9" dur="1" fill="hold">
                                          <p:stCondLst>
                                            <p:cond delay="0"/>
                                          </p:stCondLst>
                                        </p:cTn>
                                        <p:tgtEl>
                                          <p:spTgt spid="2571"/>
                                        </p:tgtEl>
                                        <p:attrNameLst>
                                          <p:attrName>style.visibility</p:attrName>
                                        </p:attrNameLst>
                                      </p:cBhvr>
                                      <p:to>
                                        <p:strVal val="visible"/>
                                      </p:to>
                                    </p:set>
                                    <p:animEffect transition="in" filter="fade">
                                      <p:cBhvr>
                                        <p:cTn id="10" dur="750"/>
                                        <p:tgtEl>
                                          <p:spTgt spid="2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0"/>
        <p:cNvGrpSpPr/>
        <p:nvPr/>
      </p:nvGrpSpPr>
      <p:grpSpPr>
        <a:xfrm>
          <a:off x="0" y="0"/>
          <a:ext cx="0" cy="0"/>
          <a:chOff x="0" y="0"/>
          <a:chExt cx="0" cy="0"/>
        </a:xfrm>
      </p:grpSpPr>
      <p:sp>
        <p:nvSpPr>
          <p:cNvPr id="1981" name="Google Shape;1981;p123"/>
          <p:cNvSpPr txBox="1">
            <a:spLocks noGrp="1"/>
          </p:cNvSpPr>
          <p:nvPr>
            <p:ph type="title"/>
          </p:nvPr>
        </p:nvSpPr>
        <p:spPr>
          <a:xfrm>
            <a:off x="1388100" y="1076025"/>
            <a:ext cx="6367800" cy="283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81"/>
                                        </p:tgtEl>
                                        <p:attrNameLst>
                                          <p:attrName>style.visibility</p:attrName>
                                        </p:attrNameLst>
                                      </p:cBhvr>
                                      <p:to>
                                        <p:strVal val="visible"/>
                                      </p:to>
                                    </p:set>
                                    <p:animEffect transition="in" filter="fade">
                                      <p:cBhvr>
                                        <p:cTn id="7" dur="1000"/>
                                        <p:tgtEl>
                                          <p:spTgt spid="1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75"/>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Abstract</a:t>
            </a:r>
            <a:endParaRPr dirty="0"/>
          </a:p>
        </p:txBody>
      </p:sp>
      <p:sp>
        <p:nvSpPr>
          <p:cNvPr id="1041" name="Google Shape;1041;p75"/>
          <p:cNvSpPr txBox="1">
            <a:spLocks noGrp="1"/>
          </p:cNvSpPr>
          <p:nvPr>
            <p:ph type="body" idx="1"/>
          </p:nvPr>
        </p:nvSpPr>
        <p:spPr>
          <a:xfrm>
            <a:off x="1273229" y="1697133"/>
            <a:ext cx="6597291" cy="1295664"/>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    In this presentation, our primary focus is on </a:t>
            </a:r>
            <a:r>
              <a:rPr lang="en-US" b="1" dirty="0"/>
              <a:t>Youth Unemployment </a:t>
            </a:r>
            <a:r>
              <a:rPr lang="en-US" dirty="0"/>
              <a:t>in </a:t>
            </a:r>
            <a:r>
              <a:rPr lang="en-US" b="1" dirty="0"/>
              <a:t>Azerbaijan</a:t>
            </a:r>
            <a:r>
              <a:rPr lang="en-US" dirty="0"/>
              <a:t>. We employ </a:t>
            </a:r>
            <a:r>
              <a:rPr lang="en-US" u="sng" dirty="0"/>
              <a:t>R programming </a:t>
            </a:r>
            <a:r>
              <a:rPr lang="en-US" dirty="0"/>
              <a:t>for a detailed analysis of this critical issue, examining the various facets and repercussions of youth unemployment within the country. We're taking ideas from successful youth employment projects in other countries to create a custom </a:t>
            </a:r>
            <a:r>
              <a:rPr lang="en-US" b="1" dirty="0"/>
              <a:t>5-year plan</a:t>
            </a:r>
            <a:r>
              <a:rPr lang="en-US" dirty="0"/>
              <a:t> that fits the situation </a:t>
            </a:r>
            <a:r>
              <a:rPr lang="en-US" u="sng" dirty="0"/>
              <a:t>in Azerbaijan</a:t>
            </a:r>
            <a:r>
              <a:rPr lang="en-US" dirty="0"/>
              <a:t>. Our main goal is to use data and smart planning to reduce youth unemployment and improve the lives of young people </a:t>
            </a:r>
            <a:r>
              <a:rPr lang="en-US" u="sng" dirty="0"/>
              <a:t>in Azerbaijan</a:t>
            </a:r>
            <a:r>
              <a:rPr lang="en-US" dirty="0"/>
              <a:t>.</a:t>
            </a:r>
            <a:endParaRPr dirty="0"/>
          </a:p>
        </p:txBody>
      </p:sp>
      <p:sp>
        <p:nvSpPr>
          <p:cNvPr id="5" name="TextBox 4">
            <a:extLst>
              <a:ext uri="{FF2B5EF4-FFF2-40B4-BE49-F238E27FC236}">
                <a16:creationId xmlns:a16="http://schemas.microsoft.com/office/drawing/2014/main" id="{9B09FEAB-AC6E-AA08-7166-F7B189DC655E}"/>
              </a:ext>
            </a:extLst>
          </p:cNvPr>
          <p:cNvSpPr txBox="1"/>
          <p:nvPr/>
        </p:nvSpPr>
        <p:spPr>
          <a:xfrm>
            <a:off x="4432485" y="4588701"/>
            <a:ext cx="278780" cy="369332"/>
          </a:xfrm>
          <a:prstGeom prst="rect">
            <a:avLst/>
          </a:prstGeom>
          <a:noFill/>
        </p:spPr>
        <p:txBody>
          <a:bodyPr wrap="square">
            <a:spAutoFit/>
          </a:bodyPr>
          <a:lstStyle/>
          <a:p>
            <a:r>
              <a:rPr kumimoji="0" lang="en" sz="1800" b="1" i="0" u="none" strike="noStrike" kern="0" cap="none" spc="0" normalizeH="0" baseline="0" noProof="0" dirty="0">
                <a:ln>
                  <a:noFill/>
                </a:ln>
                <a:solidFill>
                  <a:srgbClr val="1A4568"/>
                </a:solidFill>
                <a:effectLst/>
                <a:uLnTx/>
                <a:uFillTx/>
                <a:latin typeface="Josefin Sans"/>
                <a:sym typeface="Josefin Sans"/>
              </a:rPr>
              <a:t>2</a:t>
            </a:r>
            <a:endParaRPr lang="en-US" sz="1000" dirty="0"/>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040"/>
                                        </p:tgtEl>
                                        <p:attrNameLst>
                                          <p:attrName>style.visibility</p:attrName>
                                        </p:attrNameLst>
                                      </p:cBhvr>
                                      <p:to>
                                        <p:strVal val="visible"/>
                                      </p:to>
                                    </p:set>
                                    <p:anim calcmode="lin" valueType="num">
                                      <p:cBhvr additive="base">
                                        <p:cTn id="7" dur="500"/>
                                        <p:tgtEl>
                                          <p:spTgt spid="1040"/>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041"/>
                                        </p:tgtEl>
                                        <p:attrNameLst>
                                          <p:attrName>style.visibility</p:attrName>
                                        </p:attrNameLst>
                                      </p:cBhvr>
                                      <p:to>
                                        <p:strVal val="visible"/>
                                      </p:to>
                                    </p:set>
                                    <p:anim calcmode="lin" valueType="num">
                                      <p:cBhvr additive="base">
                                        <p:cTn id="11" dur="500"/>
                                        <p:tgtEl>
                                          <p:spTgt spid="10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5CF4059-F2CB-01BA-2F87-E2EC022F5D72}"/>
              </a:ext>
            </a:extLst>
          </p:cNvPr>
          <p:cNvSpPr txBox="1"/>
          <p:nvPr/>
        </p:nvSpPr>
        <p:spPr>
          <a:xfrm>
            <a:off x="3488008" y="429245"/>
            <a:ext cx="2167984" cy="553998"/>
          </a:xfrm>
          <a:prstGeom prst="rect">
            <a:avLst/>
          </a:prstGeom>
          <a:noFill/>
        </p:spPr>
        <p:txBody>
          <a:bodyPr wrap="square">
            <a:spAutoFit/>
          </a:bodyPr>
          <a:lstStyle/>
          <a:p>
            <a:r>
              <a:rPr kumimoji="0" lang="en" sz="3000" b="1" i="0" u="none" strike="noStrike" kern="0" cap="none" spc="0" normalizeH="0" baseline="0" noProof="0" dirty="0">
                <a:ln>
                  <a:noFill/>
                </a:ln>
                <a:solidFill>
                  <a:srgbClr val="1A4568"/>
                </a:solidFill>
                <a:effectLst/>
                <a:uLnTx/>
                <a:uFillTx/>
                <a:latin typeface="Josefin Sans"/>
                <a:sym typeface="Josefin Sans"/>
              </a:rPr>
              <a:t>Motivation</a:t>
            </a:r>
            <a:endParaRPr lang="en-US" dirty="0"/>
          </a:p>
        </p:txBody>
      </p:sp>
      <p:sp>
        <p:nvSpPr>
          <p:cNvPr id="8" name="TextBox 7">
            <a:extLst>
              <a:ext uri="{FF2B5EF4-FFF2-40B4-BE49-F238E27FC236}">
                <a16:creationId xmlns:a16="http://schemas.microsoft.com/office/drawing/2014/main" id="{9270590A-C916-CD41-96FA-7E4D266F786F}"/>
              </a:ext>
            </a:extLst>
          </p:cNvPr>
          <p:cNvSpPr txBox="1"/>
          <p:nvPr/>
        </p:nvSpPr>
        <p:spPr>
          <a:xfrm>
            <a:off x="4432485" y="4588701"/>
            <a:ext cx="278780" cy="369332"/>
          </a:xfrm>
          <a:prstGeom prst="rect">
            <a:avLst/>
          </a:prstGeom>
          <a:noFill/>
        </p:spPr>
        <p:txBody>
          <a:bodyPr wrap="square">
            <a:spAutoFit/>
          </a:bodyPr>
          <a:lstStyle/>
          <a:p>
            <a:r>
              <a:rPr kumimoji="0" lang="en" sz="1800" b="1" i="0" u="none" strike="noStrike" kern="0" cap="none" spc="0" normalizeH="0" baseline="0" noProof="0" dirty="0">
                <a:ln>
                  <a:noFill/>
                </a:ln>
                <a:solidFill>
                  <a:srgbClr val="1A4568"/>
                </a:solidFill>
                <a:effectLst/>
                <a:uLnTx/>
                <a:uFillTx/>
                <a:latin typeface="Josefin Sans"/>
                <a:sym typeface="Josefin Sans"/>
              </a:rPr>
              <a:t>3</a:t>
            </a:r>
            <a:endParaRPr lang="en-US" sz="1000" dirty="0"/>
          </a:p>
        </p:txBody>
      </p:sp>
      <p:sp>
        <p:nvSpPr>
          <p:cNvPr id="12" name="TextBox 11">
            <a:extLst>
              <a:ext uri="{FF2B5EF4-FFF2-40B4-BE49-F238E27FC236}">
                <a16:creationId xmlns:a16="http://schemas.microsoft.com/office/drawing/2014/main" id="{D9BFAF02-C8E7-48D2-34F6-61EDEE4C5735}"/>
              </a:ext>
            </a:extLst>
          </p:cNvPr>
          <p:cNvSpPr txBox="1"/>
          <p:nvPr/>
        </p:nvSpPr>
        <p:spPr>
          <a:xfrm>
            <a:off x="1756098" y="1576606"/>
            <a:ext cx="5910334" cy="1990288"/>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1600"/>
              </a:spcAft>
              <a:buClr>
                <a:srgbClr val="434343"/>
              </a:buClr>
              <a:buSzPts val="1200"/>
              <a:buFont typeface="Wingdings" panose="05000000000000000000" pitchFamily="2" charset="2"/>
              <a:buChar char="§"/>
              <a:tabLst/>
              <a:defRPr/>
            </a:pPr>
            <a:r>
              <a:rPr kumimoji="0" lang="en-US" b="1" i="0" u="none" strike="noStrike" kern="0" cap="none" spc="0" normalizeH="0" baseline="0" noProof="0" dirty="0">
                <a:ln>
                  <a:noFill/>
                </a:ln>
                <a:solidFill>
                  <a:srgbClr val="285E89"/>
                </a:solidFill>
                <a:effectLst/>
                <a:uLnTx/>
                <a:uFillTx/>
                <a:latin typeface="Open Sans"/>
                <a:ea typeface="Open Sans"/>
                <a:cs typeface="Open Sans"/>
                <a:sym typeface="Open Sans"/>
              </a:rPr>
              <a:t>Unleash the Potential: </a:t>
            </a:r>
            <a:r>
              <a:rPr kumimoji="0" lang="en-US" b="0" i="0" u="none" strike="noStrike" kern="0" cap="none" spc="0" normalizeH="0" baseline="0" noProof="0" dirty="0">
                <a:ln>
                  <a:noFill/>
                </a:ln>
                <a:solidFill>
                  <a:srgbClr val="285E89"/>
                </a:solidFill>
                <a:effectLst/>
                <a:uLnTx/>
                <a:uFillTx/>
                <a:latin typeface="Open Sans"/>
                <a:ea typeface="Open Sans"/>
                <a:cs typeface="Open Sans"/>
                <a:sym typeface="Open Sans"/>
              </a:rPr>
              <a:t>Empower Youth, Empower Azerbaijan.</a:t>
            </a:r>
          </a:p>
          <a:p>
            <a:pPr marL="171450" marR="0" lvl="0" indent="-171450" algn="l" defTabSz="914400" rtl="0" eaLnBrk="1" fontAlgn="auto" latinLnBrk="0" hangingPunct="1">
              <a:lnSpc>
                <a:spcPct val="100000"/>
              </a:lnSpc>
              <a:spcBef>
                <a:spcPts val="0"/>
              </a:spcBef>
              <a:spcAft>
                <a:spcPts val="1600"/>
              </a:spcAft>
              <a:buClr>
                <a:srgbClr val="434343"/>
              </a:buClr>
              <a:buSzPts val="1200"/>
              <a:buFont typeface="Wingdings" panose="05000000000000000000" pitchFamily="2" charset="2"/>
              <a:buChar char="§"/>
              <a:tabLst/>
              <a:defRPr/>
            </a:pPr>
            <a:r>
              <a:rPr kumimoji="0" lang="en-US" b="1" i="0" u="none" strike="noStrike" kern="0" cap="none" spc="0" normalizeH="0" baseline="0" noProof="0" dirty="0">
                <a:ln>
                  <a:noFill/>
                </a:ln>
                <a:solidFill>
                  <a:srgbClr val="285E89"/>
                </a:solidFill>
                <a:effectLst/>
                <a:uLnTx/>
                <a:uFillTx/>
                <a:latin typeface="Open Sans"/>
                <a:ea typeface="Open Sans"/>
                <a:cs typeface="Open Sans"/>
                <a:sym typeface="Open Sans"/>
              </a:rPr>
              <a:t>Qualifications Deserve Opportunities</a:t>
            </a:r>
            <a:r>
              <a:rPr kumimoji="0" lang="en-US" b="0" i="0" u="none" strike="noStrike" kern="0" cap="none" spc="0" normalizeH="0" baseline="0" noProof="0" dirty="0">
                <a:ln>
                  <a:noFill/>
                </a:ln>
                <a:solidFill>
                  <a:srgbClr val="285E89"/>
                </a:solidFill>
                <a:effectLst/>
                <a:uLnTx/>
                <a:uFillTx/>
                <a:latin typeface="Open Sans"/>
                <a:ea typeface="Open Sans"/>
                <a:cs typeface="Open Sans"/>
                <a:sym typeface="Open Sans"/>
              </a:rPr>
              <a:t>: Let's Bridge the Gap.</a:t>
            </a:r>
          </a:p>
          <a:p>
            <a:pPr marL="171450" marR="0" lvl="0" indent="-171450" algn="l" defTabSz="914400" rtl="0" eaLnBrk="1" fontAlgn="auto" latinLnBrk="0" hangingPunct="1">
              <a:lnSpc>
                <a:spcPct val="100000"/>
              </a:lnSpc>
              <a:spcBef>
                <a:spcPts val="0"/>
              </a:spcBef>
              <a:spcAft>
                <a:spcPts val="1600"/>
              </a:spcAft>
              <a:buClr>
                <a:srgbClr val="434343"/>
              </a:buClr>
              <a:buSzPts val="1200"/>
              <a:buFont typeface="Wingdings" panose="05000000000000000000" pitchFamily="2" charset="2"/>
              <a:buChar char="§"/>
              <a:tabLst/>
              <a:defRPr/>
            </a:pPr>
            <a:r>
              <a:rPr kumimoji="0" lang="en-US" b="1" i="0" u="none" strike="noStrike" kern="0" cap="none" spc="0" normalizeH="0" baseline="0" noProof="0" dirty="0">
                <a:ln>
                  <a:noFill/>
                </a:ln>
                <a:solidFill>
                  <a:srgbClr val="285E89"/>
                </a:solidFill>
                <a:effectLst/>
                <a:uLnTx/>
                <a:uFillTx/>
                <a:latin typeface="Open Sans"/>
                <a:ea typeface="Open Sans"/>
                <a:cs typeface="Open Sans"/>
                <a:sym typeface="Open Sans"/>
              </a:rPr>
              <a:t>From Statistics to Success Stories: </a:t>
            </a:r>
            <a:r>
              <a:rPr kumimoji="0" lang="en-US" b="0" i="0" u="none" strike="noStrike" kern="0" cap="none" spc="0" normalizeH="0" baseline="0" noProof="0" dirty="0">
                <a:ln>
                  <a:noFill/>
                </a:ln>
                <a:solidFill>
                  <a:srgbClr val="285E89"/>
                </a:solidFill>
                <a:effectLst/>
                <a:uLnTx/>
                <a:uFillTx/>
                <a:latin typeface="Open Sans"/>
                <a:ea typeface="Open Sans"/>
                <a:cs typeface="Open Sans"/>
                <a:sym typeface="Open Sans"/>
              </a:rPr>
              <a:t>Building a Brighter Tomorrow.</a:t>
            </a:r>
          </a:p>
          <a:p>
            <a:pPr marL="171450" marR="0" lvl="0" indent="-171450" algn="l" defTabSz="914400" rtl="0" eaLnBrk="1" fontAlgn="auto" latinLnBrk="0" hangingPunct="1">
              <a:lnSpc>
                <a:spcPct val="100000"/>
              </a:lnSpc>
              <a:spcBef>
                <a:spcPts val="0"/>
              </a:spcBef>
              <a:spcAft>
                <a:spcPts val="1600"/>
              </a:spcAft>
              <a:buClr>
                <a:srgbClr val="434343"/>
              </a:buClr>
              <a:buSzPts val="1200"/>
              <a:buFont typeface="Wingdings" panose="05000000000000000000" pitchFamily="2" charset="2"/>
              <a:buChar char="§"/>
              <a:tabLst/>
              <a:defRPr/>
            </a:pPr>
            <a:r>
              <a:rPr kumimoji="0" lang="en-US" b="1" i="0" u="none" strike="noStrike" kern="0" cap="none" spc="0" normalizeH="0" baseline="0" noProof="0" dirty="0">
                <a:ln>
                  <a:noFill/>
                </a:ln>
                <a:solidFill>
                  <a:srgbClr val="285E89"/>
                </a:solidFill>
                <a:effectLst/>
                <a:uLnTx/>
                <a:uFillTx/>
                <a:latin typeface="Open Sans"/>
                <a:ea typeface="Open Sans"/>
                <a:cs typeface="Open Sans"/>
                <a:sym typeface="Open Sans"/>
              </a:rPr>
              <a:t>Today's Youth, Tomorrow's Leaders:</a:t>
            </a:r>
            <a:r>
              <a:rPr kumimoji="0" lang="en-US" b="0" i="0" u="none" strike="noStrike" kern="0" cap="none" spc="0" normalizeH="0" baseline="0" noProof="0" dirty="0">
                <a:ln>
                  <a:noFill/>
                </a:ln>
                <a:solidFill>
                  <a:srgbClr val="285E89"/>
                </a:solidFill>
                <a:effectLst/>
                <a:uLnTx/>
                <a:uFillTx/>
                <a:latin typeface="Open Sans"/>
                <a:ea typeface="Open Sans"/>
                <a:cs typeface="Open Sans"/>
                <a:sym typeface="Open Sans"/>
              </a:rPr>
              <a:t> Invest in the Future.</a:t>
            </a:r>
          </a:p>
          <a:p>
            <a:pPr marL="171450" marR="0" lvl="0" indent="-171450" algn="l" defTabSz="914400" rtl="0" eaLnBrk="1" fontAlgn="auto" latinLnBrk="0" hangingPunct="1">
              <a:lnSpc>
                <a:spcPct val="100000"/>
              </a:lnSpc>
              <a:spcBef>
                <a:spcPts val="0"/>
              </a:spcBef>
              <a:spcAft>
                <a:spcPts val="1600"/>
              </a:spcAft>
              <a:buClr>
                <a:srgbClr val="434343"/>
              </a:buClr>
              <a:buSzPts val="1200"/>
              <a:buFont typeface="Wingdings" panose="05000000000000000000" pitchFamily="2" charset="2"/>
              <a:buChar char="§"/>
              <a:tabLst/>
              <a:defRPr/>
            </a:pPr>
            <a:r>
              <a:rPr kumimoji="0" lang="en-US" i="0" u="none" strike="noStrike" kern="0" cap="none" spc="0" normalizeH="0" baseline="0" noProof="0" dirty="0">
                <a:ln>
                  <a:noFill/>
                </a:ln>
                <a:solidFill>
                  <a:srgbClr val="285E89"/>
                </a:solidFill>
                <a:effectLst/>
                <a:uLnTx/>
                <a:uFillTx/>
                <a:latin typeface="Open Sans"/>
                <a:ea typeface="Open Sans"/>
                <a:cs typeface="Open Sans"/>
                <a:sym typeface="Open Sans"/>
              </a:rPr>
              <a:t>Together, </a:t>
            </a:r>
            <a:r>
              <a:rPr kumimoji="0" lang="en-US" b="0" i="0" u="none" strike="noStrike" kern="0" cap="none" spc="0" normalizeH="0" baseline="0" noProof="0" dirty="0">
                <a:ln>
                  <a:noFill/>
                </a:ln>
                <a:solidFill>
                  <a:srgbClr val="285E89"/>
                </a:solidFill>
                <a:effectLst/>
                <a:uLnTx/>
                <a:uFillTx/>
                <a:latin typeface="Open Sans"/>
                <a:ea typeface="Open Sans"/>
                <a:cs typeface="Open Sans"/>
                <a:sym typeface="Open Sans"/>
              </a:rPr>
              <a:t>We Illuminate the Way Forward.</a:t>
            </a:r>
          </a:p>
        </p:txBody>
      </p:sp>
    </p:spTree>
    <p:extLst>
      <p:ext uri="{BB962C8B-B14F-4D97-AF65-F5344CB8AC3E}">
        <p14:creationId xmlns:p14="http://schemas.microsoft.com/office/powerpoint/2010/main" val="3524203130"/>
      </p:ext>
    </p:extLst>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6EBF806-6B68-FEA1-679E-C900D1402286}"/>
              </a:ext>
            </a:extLst>
          </p:cNvPr>
          <p:cNvSpPr txBox="1"/>
          <p:nvPr/>
        </p:nvSpPr>
        <p:spPr>
          <a:xfrm>
            <a:off x="6047679" y="358621"/>
            <a:ext cx="1817648"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3000" b="1" i="0" u="none" strike="noStrike" kern="0" cap="none" spc="0" normalizeH="0" baseline="0" noProof="0" dirty="0">
                <a:ln>
                  <a:noFill/>
                </a:ln>
                <a:solidFill>
                  <a:srgbClr val="1A4568"/>
                </a:solidFill>
                <a:effectLst/>
                <a:uLnTx/>
                <a:uFillTx/>
                <a:latin typeface="Josefin Sans"/>
                <a:cs typeface="Arial"/>
                <a:sym typeface="Josefin Sans"/>
              </a:rPr>
              <a:t>Datasets</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82AB9F88-11A4-92D7-CFE7-C3BF50C3BFC4}"/>
              </a:ext>
            </a:extLst>
          </p:cNvPr>
          <p:cNvSpPr txBox="1"/>
          <p:nvPr/>
        </p:nvSpPr>
        <p:spPr>
          <a:xfrm>
            <a:off x="4432485" y="4588701"/>
            <a:ext cx="278780" cy="369332"/>
          </a:xfrm>
          <a:prstGeom prst="rect">
            <a:avLst/>
          </a:prstGeom>
          <a:noFill/>
        </p:spPr>
        <p:txBody>
          <a:bodyPr wrap="square">
            <a:spAutoFit/>
          </a:bodyPr>
          <a:lstStyle/>
          <a:p>
            <a:r>
              <a:rPr kumimoji="0" lang="en" sz="1800" b="1" i="0" u="none" strike="noStrike" kern="0" cap="none" spc="0" normalizeH="0" baseline="0" noProof="0" dirty="0">
                <a:ln>
                  <a:noFill/>
                </a:ln>
                <a:solidFill>
                  <a:srgbClr val="1A4568"/>
                </a:solidFill>
                <a:effectLst/>
                <a:uLnTx/>
                <a:uFillTx/>
                <a:latin typeface="Josefin Sans"/>
                <a:sym typeface="Josefin Sans"/>
              </a:rPr>
              <a:t>4</a:t>
            </a:r>
            <a:endParaRPr lang="en-US" sz="1000" dirty="0"/>
          </a:p>
        </p:txBody>
      </p:sp>
      <p:sp>
        <p:nvSpPr>
          <p:cNvPr id="5" name="TextBox 4">
            <a:extLst>
              <a:ext uri="{FF2B5EF4-FFF2-40B4-BE49-F238E27FC236}">
                <a16:creationId xmlns:a16="http://schemas.microsoft.com/office/drawing/2014/main" id="{33462AF3-C603-301C-4360-9188C9E8C086}"/>
              </a:ext>
            </a:extLst>
          </p:cNvPr>
          <p:cNvSpPr txBox="1"/>
          <p:nvPr/>
        </p:nvSpPr>
        <p:spPr>
          <a:xfrm>
            <a:off x="973196" y="1125200"/>
            <a:ext cx="7323311" cy="3447098"/>
          </a:xfrm>
          <a:prstGeom prst="rect">
            <a:avLst/>
          </a:prstGeom>
          <a:noFill/>
        </p:spPr>
        <p:txBody>
          <a:bodyPr wrap="square">
            <a:spAutoFit/>
          </a:bodyPr>
          <a:lstStyle/>
          <a:p>
            <a:pPr marL="139700" marR="0" lvl="0" algn="l" defTabSz="914400" rtl="0" eaLnBrk="1" fontAlgn="auto" latinLnBrk="0" hangingPunct="1">
              <a:lnSpc>
                <a:spcPct val="100000"/>
              </a:lnSpc>
              <a:spcBef>
                <a:spcPts val="0"/>
              </a:spcBef>
              <a:spcAft>
                <a:spcPts val="0"/>
              </a:spcAft>
              <a:buClr>
                <a:srgbClr val="285E89"/>
              </a:buClr>
              <a:buSzPts val="1400"/>
              <a:tabLst/>
              <a:defRPr/>
            </a:pPr>
            <a:r>
              <a:rPr kumimoji="0" lang="en-US" b="1" i="0" u="none" strike="noStrike" kern="0" cap="none" spc="0" normalizeH="0" baseline="0" noProof="0" dirty="0">
                <a:ln>
                  <a:noFill/>
                </a:ln>
                <a:solidFill>
                  <a:srgbClr val="285E89"/>
                </a:solidFill>
                <a:effectLst/>
                <a:uLnTx/>
                <a:uFillTx/>
                <a:latin typeface="Open Sans"/>
                <a:ea typeface="Open Sans"/>
                <a:cs typeface="Open Sans"/>
                <a:sym typeface="Open Sans"/>
              </a:rPr>
              <a:t>We have used following datasets:</a:t>
            </a:r>
          </a:p>
          <a:p>
            <a:pPr marL="139700" marR="0" lvl="0" algn="l" defTabSz="914400" rtl="0" eaLnBrk="1" fontAlgn="auto" latinLnBrk="0" hangingPunct="1">
              <a:lnSpc>
                <a:spcPct val="100000"/>
              </a:lnSpc>
              <a:spcBef>
                <a:spcPts val="0"/>
              </a:spcBef>
              <a:spcAft>
                <a:spcPts val="0"/>
              </a:spcAft>
              <a:buClr>
                <a:srgbClr val="285E89"/>
              </a:buClr>
              <a:buSzPts val="1400"/>
              <a:tabLst/>
              <a:defRPr/>
            </a:pPr>
            <a:endParaRPr kumimoji="0" lang="en-US" sz="1200" b="1" i="0" u="none" strike="noStrike" kern="0" cap="none" spc="0" normalizeH="0" baseline="0" noProof="0" dirty="0">
              <a:ln>
                <a:noFill/>
              </a:ln>
              <a:solidFill>
                <a:srgbClr val="285E89"/>
              </a:solidFill>
              <a:effectLst/>
              <a:uLnTx/>
              <a:uFillTx/>
              <a:latin typeface="Open Sans"/>
              <a:ea typeface="Open Sans"/>
              <a:cs typeface="Open Sans"/>
              <a:sym typeface="Open Sans"/>
            </a:endParaRPr>
          </a:p>
          <a:p>
            <a:pPr marL="368300" marR="0" lvl="0" indent="-228600" algn="l" defTabSz="914400" rtl="0" eaLnBrk="1" fontAlgn="auto" latinLnBrk="0" hangingPunct="1">
              <a:lnSpc>
                <a:spcPct val="100000"/>
              </a:lnSpc>
              <a:spcBef>
                <a:spcPts val="0"/>
              </a:spcBef>
              <a:spcAft>
                <a:spcPts val="0"/>
              </a:spcAft>
              <a:buClr>
                <a:srgbClr val="285E89"/>
              </a:buClr>
              <a:buSzPts val="1400"/>
              <a:buFont typeface="Wingdings" panose="05000000000000000000" pitchFamily="2" charset="2"/>
              <a:buChar char="§"/>
              <a:tabLst/>
              <a:defRPr/>
            </a:pPr>
            <a:r>
              <a:rPr kumimoji="0" lang="en-US" sz="1200" b="1" i="0" u="none" strike="noStrike" kern="0" cap="none" spc="0" normalizeH="0" baseline="0" noProof="0" dirty="0">
                <a:ln>
                  <a:noFill/>
                </a:ln>
                <a:solidFill>
                  <a:srgbClr val="285E89"/>
                </a:solidFill>
                <a:effectLst/>
                <a:uLnTx/>
                <a:uFillTx/>
                <a:latin typeface="Open Sans"/>
                <a:ea typeface="Open Sans"/>
                <a:cs typeface="Open Sans"/>
                <a:sym typeface="Open Sans"/>
              </a:rPr>
              <a:t>Azerbaijan Youth Unemployment Rate 1991-2022 (from macrotrends, ASIS)</a:t>
            </a:r>
          </a:p>
          <a:p>
            <a:pPr marL="139700" marR="0" lvl="0" algn="l" defTabSz="914400" rtl="0" eaLnBrk="1" fontAlgn="auto" latinLnBrk="0" hangingPunct="1">
              <a:lnSpc>
                <a:spcPct val="100000"/>
              </a:lnSpc>
              <a:spcBef>
                <a:spcPts val="0"/>
              </a:spcBef>
              <a:spcAft>
                <a:spcPts val="0"/>
              </a:spcAft>
              <a:buClr>
                <a:srgbClr val="285E89"/>
              </a:buClr>
              <a:buSzPts val="1400"/>
              <a:tabLst/>
              <a:defRPr/>
            </a:pPr>
            <a:endParaRPr kumimoji="0" lang="en-US" sz="1200" b="1" i="0" u="none" strike="noStrike" kern="0" cap="none" spc="0" normalizeH="0" baseline="0" noProof="0" dirty="0">
              <a:ln>
                <a:noFill/>
              </a:ln>
              <a:solidFill>
                <a:srgbClr val="285E89"/>
              </a:solidFill>
              <a:effectLst/>
              <a:uLnTx/>
              <a:uFillTx/>
              <a:latin typeface="Open Sans"/>
              <a:ea typeface="Open Sans"/>
              <a:cs typeface="Open Sans"/>
              <a:sym typeface="Open Sans"/>
            </a:endParaRPr>
          </a:p>
          <a:p>
            <a:pPr marL="139700" marR="0" lvl="0" algn="l" defTabSz="914400" rtl="0" eaLnBrk="1" fontAlgn="auto" latinLnBrk="0" hangingPunct="1">
              <a:lnSpc>
                <a:spcPct val="100000"/>
              </a:lnSpc>
              <a:spcBef>
                <a:spcPts val="0"/>
              </a:spcBef>
              <a:spcAft>
                <a:spcPts val="0"/>
              </a:spcAft>
              <a:buClr>
                <a:srgbClr val="285E89"/>
              </a:buClr>
              <a:buSzPts val="1400"/>
              <a:tabLst/>
              <a:defRPr/>
            </a:pPr>
            <a:r>
              <a:rPr lang="en-US" sz="1200" b="1" dirty="0">
                <a:solidFill>
                  <a:srgbClr val="285E89"/>
                </a:solidFill>
                <a:latin typeface="Open Sans"/>
                <a:ea typeface="Open Sans"/>
                <a:cs typeface="Open Sans"/>
                <a:sym typeface="Open Sans"/>
              </a:rPr>
              <a:t>	</a:t>
            </a:r>
            <a:r>
              <a:rPr lang="en-US" sz="1200" dirty="0">
                <a:solidFill>
                  <a:srgbClr val="285E89"/>
                </a:solidFill>
                <a:latin typeface="Open Sans"/>
                <a:ea typeface="Open Sans"/>
                <a:cs typeface="Open Sans"/>
                <a:sym typeface="Open Sans"/>
              </a:rPr>
              <a:t>32 entries,</a:t>
            </a:r>
          </a:p>
          <a:p>
            <a:pPr marL="139700">
              <a:buClr>
                <a:srgbClr val="285E89"/>
              </a:buClr>
              <a:buSzPts val="1400"/>
              <a:defRPr/>
            </a:pPr>
            <a:r>
              <a:rPr lang="en-US" sz="1200" dirty="0">
                <a:solidFill>
                  <a:srgbClr val="285E89"/>
                </a:solidFill>
                <a:latin typeface="Open Sans"/>
                <a:ea typeface="Open Sans"/>
                <a:cs typeface="Open Sans"/>
                <a:sym typeface="Open Sans"/>
              </a:rPr>
              <a:t>	Columns: </a:t>
            </a:r>
            <a:r>
              <a:rPr lang="en-US" sz="1200" dirty="0" err="1">
                <a:solidFill>
                  <a:srgbClr val="285E89"/>
                </a:solidFill>
                <a:latin typeface="Open Sans"/>
                <a:ea typeface="Open Sans"/>
                <a:cs typeface="Open Sans"/>
                <a:sym typeface="Open Sans"/>
              </a:rPr>
              <a:t>annual_change</a:t>
            </a:r>
            <a:r>
              <a:rPr lang="en-US" sz="1200" dirty="0">
                <a:solidFill>
                  <a:srgbClr val="285E89"/>
                </a:solidFill>
                <a:latin typeface="Open Sans"/>
                <a:ea typeface="Open Sans"/>
                <a:cs typeface="Open Sans"/>
                <a:sym typeface="Open Sans"/>
              </a:rPr>
              <a:t>, </a:t>
            </a:r>
            <a:r>
              <a:rPr lang="en-US" sz="1200" dirty="0" err="1">
                <a:solidFill>
                  <a:srgbClr val="285E89"/>
                </a:solidFill>
                <a:latin typeface="Open Sans"/>
                <a:ea typeface="Open Sans"/>
                <a:cs typeface="Open Sans"/>
                <a:sym typeface="Open Sans"/>
              </a:rPr>
              <a:t>youth_unemployment_rate</a:t>
            </a:r>
            <a:r>
              <a:rPr lang="en-US" sz="1200" dirty="0">
                <a:solidFill>
                  <a:srgbClr val="285E89"/>
                </a:solidFill>
                <a:latin typeface="Open Sans"/>
                <a:ea typeface="Open Sans"/>
                <a:cs typeface="Open Sans"/>
                <a:sym typeface="Open Sans"/>
              </a:rPr>
              <a:t>, year</a:t>
            </a:r>
          </a:p>
          <a:p>
            <a:pPr marL="139700" marR="0" lvl="0" algn="l" defTabSz="914400" rtl="0" eaLnBrk="1" fontAlgn="auto" latinLnBrk="0" hangingPunct="1">
              <a:lnSpc>
                <a:spcPct val="100000"/>
              </a:lnSpc>
              <a:spcBef>
                <a:spcPts val="0"/>
              </a:spcBef>
              <a:spcAft>
                <a:spcPts val="0"/>
              </a:spcAft>
              <a:buClr>
                <a:srgbClr val="285E89"/>
              </a:buClr>
              <a:buSzPts val="1400"/>
              <a:tabLst/>
              <a:defRPr/>
            </a:pPr>
            <a:endParaRPr lang="en-US" sz="1200" dirty="0">
              <a:solidFill>
                <a:srgbClr val="285E89"/>
              </a:solidFill>
              <a:latin typeface="Open Sans"/>
              <a:ea typeface="Open Sans"/>
              <a:cs typeface="Open Sans"/>
              <a:sym typeface="Open Sans"/>
            </a:endParaRPr>
          </a:p>
          <a:p>
            <a:pPr marL="139700" marR="0" lvl="0" algn="l" defTabSz="914400" rtl="0" eaLnBrk="1" fontAlgn="auto" latinLnBrk="0" hangingPunct="1">
              <a:lnSpc>
                <a:spcPct val="100000"/>
              </a:lnSpc>
              <a:spcBef>
                <a:spcPts val="0"/>
              </a:spcBef>
              <a:spcAft>
                <a:spcPts val="0"/>
              </a:spcAft>
              <a:buClr>
                <a:srgbClr val="285E89"/>
              </a:buClr>
              <a:buSzPts val="1400"/>
              <a:tabLst/>
              <a:defRPr/>
            </a:pPr>
            <a:endParaRPr lang="en-US" sz="1200" dirty="0">
              <a:solidFill>
                <a:srgbClr val="285E89"/>
              </a:solidFill>
              <a:latin typeface="Open Sans"/>
              <a:ea typeface="Open Sans"/>
              <a:cs typeface="Open Sans"/>
              <a:sym typeface="Open Sans"/>
            </a:endParaRPr>
          </a:p>
          <a:p>
            <a:pPr marL="368300" indent="-228600">
              <a:buClr>
                <a:srgbClr val="285E89"/>
              </a:buClr>
              <a:buSzPts val="1400"/>
              <a:buFont typeface="Wingdings" panose="05000000000000000000" pitchFamily="2" charset="2"/>
              <a:buChar char="§"/>
              <a:defRPr/>
            </a:pPr>
            <a:r>
              <a:rPr lang="en-US" sz="1200" b="1" dirty="0">
                <a:solidFill>
                  <a:srgbClr val="285E89"/>
                </a:solidFill>
                <a:latin typeface="Open Sans"/>
                <a:ea typeface="Open Sans"/>
                <a:cs typeface="Open Sans"/>
                <a:sym typeface="Josefin Sans"/>
              </a:rPr>
              <a:t>Azerbaijan GDP Growth Rate 1991-2022 (</a:t>
            </a:r>
            <a:r>
              <a:rPr lang="en-US" sz="1200" b="1" dirty="0">
                <a:solidFill>
                  <a:srgbClr val="285E89"/>
                </a:solidFill>
                <a:latin typeface="Open Sans"/>
                <a:ea typeface="Open Sans"/>
                <a:cs typeface="Open Sans"/>
                <a:sym typeface="Open Sans"/>
              </a:rPr>
              <a:t>from macrotrends)</a:t>
            </a:r>
            <a:endParaRPr lang="en-US" sz="1200" b="1" dirty="0">
              <a:solidFill>
                <a:srgbClr val="285E89"/>
              </a:solidFill>
              <a:latin typeface="Open Sans"/>
              <a:ea typeface="Open Sans"/>
              <a:cs typeface="Open Sans"/>
              <a:sym typeface="Josefin Sans"/>
            </a:endParaRPr>
          </a:p>
          <a:p>
            <a:pPr marL="139700" lvl="1">
              <a:buClr>
                <a:srgbClr val="285E89"/>
              </a:buClr>
              <a:buSzPts val="1400"/>
              <a:defRPr/>
            </a:pPr>
            <a:endParaRPr kumimoji="0" lang="en-US" sz="1200" b="1" i="0" u="none" strike="noStrike" kern="0" cap="none" spc="0" normalizeH="0" baseline="0" noProof="0" dirty="0">
              <a:ln>
                <a:noFill/>
              </a:ln>
              <a:solidFill>
                <a:srgbClr val="285E89"/>
              </a:solidFill>
              <a:effectLst/>
              <a:uLnTx/>
              <a:uFillTx/>
              <a:latin typeface="Open Sans"/>
              <a:ea typeface="Open Sans"/>
              <a:cs typeface="Open Sans"/>
              <a:sym typeface="Josefin Sans"/>
            </a:endParaRPr>
          </a:p>
          <a:p>
            <a:pPr marL="139700" lvl="1">
              <a:buClr>
                <a:srgbClr val="285E89"/>
              </a:buClr>
              <a:buSzPts val="1400"/>
              <a:defRPr/>
            </a:pPr>
            <a:r>
              <a:rPr lang="en-US" sz="1200" b="1" dirty="0">
                <a:solidFill>
                  <a:srgbClr val="285E89"/>
                </a:solidFill>
                <a:latin typeface="Open Sans"/>
                <a:ea typeface="Open Sans"/>
                <a:cs typeface="Open Sans"/>
                <a:sym typeface="Josefin Sans"/>
              </a:rPr>
              <a:t>	</a:t>
            </a:r>
            <a:r>
              <a:rPr lang="en-US" sz="1200" dirty="0">
                <a:solidFill>
                  <a:srgbClr val="285E89"/>
                </a:solidFill>
                <a:latin typeface="Open Sans"/>
                <a:ea typeface="Open Sans"/>
                <a:cs typeface="Open Sans"/>
                <a:sym typeface="Josefin Sans"/>
              </a:rPr>
              <a:t>32 entries,</a:t>
            </a:r>
            <a:endParaRPr kumimoji="0" lang="en-US" sz="1200" i="0" u="none" strike="noStrike" kern="0" cap="none" spc="0" normalizeH="0" baseline="0" noProof="0" dirty="0">
              <a:ln>
                <a:noFill/>
              </a:ln>
              <a:solidFill>
                <a:srgbClr val="285E89"/>
              </a:solidFill>
              <a:effectLst/>
              <a:uLnTx/>
              <a:uFillTx/>
              <a:latin typeface="Open Sans"/>
              <a:ea typeface="Open Sans"/>
              <a:cs typeface="Open Sans"/>
              <a:sym typeface="Josefin Sans"/>
            </a:endParaRPr>
          </a:p>
          <a:p>
            <a:pPr marL="139700" lvl="1">
              <a:buClr>
                <a:srgbClr val="285E89"/>
              </a:buClr>
              <a:buSzPts val="1400"/>
              <a:defRPr/>
            </a:pPr>
            <a:r>
              <a:rPr lang="en-US" sz="1200" dirty="0">
                <a:solidFill>
                  <a:srgbClr val="285E89"/>
                </a:solidFill>
                <a:latin typeface="Open Sans"/>
                <a:ea typeface="Open Sans"/>
                <a:cs typeface="Open Sans"/>
                <a:sym typeface="Josefin Sans"/>
              </a:rPr>
              <a:t>	Columns: </a:t>
            </a:r>
            <a:r>
              <a:rPr lang="en-US" sz="1200" dirty="0" err="1">
                <a:solidFill>
                  <a:srgbClr val="285E89"/>
                </a:solidFill>
                <a:latin typeface="Open Sans"/>
                <a:ea typeface="Open Sans"/>
                <a:cs typeface="Open Sans"/>
                <a:sym typeface="Open Sans"/>
              </a:rPr>
              <a:t>annual_change</a:t>
            </a:r>
            <a:r>
              <a:rPr lang="en-US" sz="1200" dirty="0">
                <a:solidFill>
                  <a:srgbClr val="285E89"/>
                </a:solidFill>
                <a:latin typeface="Open Sans"/>
                <a:ea typeface="Open Sans"/>
                <a:cs typeface="Open Sans"/>
                <a:sym typeface="Open Sans"/>
              </a:rPr>
              <a:t>, </a:t>
            </a:r>
            <a:r>
              <a:rPr lang="en-US" sz="1200" dirty="0" err="1">
                <a:solidFill>
                  <a:srgbClr val="285E89"/>
                </a:solidFill>
                <a:latin typeface="Open Sans"/>
                <a:ea typeface="Open Sans"/>
                <a:cs typeface="Open Sans"/>
                <a:sym typeface="Open Sans"/>
              </a:rPr>
              <a:t>gdp_growth_rate</a:t>
            </a:r>
            <a:r>
              <a:rPr lang="en-US" sz="1200" dirty="0">
                <a:solidFill>
                  <a:srgbClr val="285E89"/>
                </a:solidFill>
                <a:latin typeface="Open Sans"/>
                <a:ea typeface="Open Sans"/>
                <a:cs typeface="Open Sans"/>
                <a:sym typeface="Open Sans"/>
              </a:rPr>
              <a:t>, year</a:t>
            </a:r>
            <a:endParaRPr lang="az-Latn-AZ" sz="1200" dirty="0">
              <a:solidFill>
                <a:srgbClr val="285E89"/>
              </a:solidFill>
              <a:latin typeface="Open Sans"/>
              <a:ea typeface="Open Sans"/>
              <a:cs typeface="Open Sans"/>
              <a:sym typeface="Open Sans"/>
            </a:endParaRPr>
          </a:p>
          <a:p>
            <a:pPr marL="139700" lvl="1">
              <a:buClr>
                <a:srgbClr val="285E89"/>
              </a:buClr>
              <a:buSzPts val="1400"/>
              <a:defRPr/>
            </a:pPr>
            <a:endParaRPr lang="az-Latn-AZ" sz="1200" dirty="0">
              <a:solidFill>
                <a:srgbClr val="285E89"/>
              </a:solidFill>
              <a:latin typeface="Open Sans"/>
              <a:ea typeface="Open Sans"/>
              <a:cs typeface="Open Sans"/>
              <a:sym typeface="Open Sans"/>
            </a:endParaRPr>
          </a:p>
          <a:p>
            <a:pPr marL="311150" lvl="1" indent="-171450">
              <a:buClr>
                <a:srgbClr val="285E89"/>
              </a:buClr>
              <a:buSzPts val="1400"/>
              <a:buFont typeface="Wingdings" panose="05000000000000000000" pitchFamily="2" charset="2"/>
              <a:buChar char="§"/>
              <a:defRPr/>
            </a:pPr>
            <a:r>
              <a:rPr lang="en-US" sz="1200" b="1" dirty="0">
                <a:solidFill>
                  <a:srgbClr val="285E89"/>
                </a:solidFill>
                <a:latin typeface="Open Sans"/>
                <a:ea typeface="Open Sans"/>
                <a:cs typeface="Open Sans"/>
                <a:sym typeface="Josefin Sans"/>
              </a:rPr>
              <a:t>Higher education institutions (from ASIS)</a:t>
            </a:r>
          </a:p>
          <a:p>
            <a:pPr marL="311150" lvl="1" indent="-171450">
              <a:buClr>
                <a:srgbClr val="285E89"/>
              </a:buClr>
              <a:buSzPts val="1400"/>
              <a:buFont typeface="Wingdings" panose="05000000000000000000" pitchFamily="2" charset="2"/>
              <a:buChar char="§"/>
              <a:defRPr/>
            </a:pPr>
            <a:endParaRPr lang="en-US" sz="1200" b="1" dirty="0">
              <a:solidFill>
                <a:srgbClr val="285E89"/>
              </a:solidFill>
              <a:latin typeface="Open Sans"/>
              <a:ea typeface="Open Sans"/>
              <a:cs typeface="Open Sans"/>
              <a:sym typeface="Josefin Sans"/>
            </a:endParaRPr>
          </a:p>
          <a:p>
            <a:pPr marL="139700" lvl="1">
              <a:buClr>
                <a:srgbClr val="285E89"/>
              </a:buClr>
              <a:buSzPts val="1400"/>
              <a:defRPr/>
            </a:pPr>
            <a:r>
              <a:rPr lang="az-Latn-AZ" sz="1200" dirty="0">
                <a:solidFill>
                  <a:srgbClr val="285E89"/>
                </a:solidFill>
                <a:latin typeface="Open Sans"/>
                <a:ea typeface="Open Sans"/>
                <a:cs typeface="Open Sans"/>
                <a:sym typeface="Open Sans"/>
              </a:rPr>
              <a:t>	</a:t>
            </a:r>
            <a:r>
              <a:rPr lang="en-US" sz="1200" dirty="0">
                <a:solidFill>
                  <a:srgbClr val="285E89"/>
                </a:solidFill>
                <a:latin typeface="Open Sans"/>
                <a:ea typeface="Open Sans"/>
                <a:cs typeface="Open Sans"/>
                <a:sym typeface="Open Sans"/>
              </a:rPr>
              <a:t>28 entries,</a:t>
            </a:r>
            <a:endParaRPr lang="az-Latn-AZ" sz="1200" dirty="0">
              <a:solidFill>
                <a:srgbClr val="285E89"/>
              </a:solidFill>
              <a:latin typeface="Open Sans"/>
              <a:ea typeface="Open Sans"/>
              <a:cs typeface="Open Sans"/>
              <a:sym typeface="Open Sans"/>
            </a:endParaRPr>
          </a:p>
          <a:p>
            <a:pPr marL="139700" lvl="1">
              <a:buClr>
                <a:srgbClr val="285E89"/>
              </a:buClr>
              <a:buSzPts val="1400"/>
              <a:defRPr/>
            </a:pPr>
            <a:r>
              <a:rPr lang="az-Latn-AZ" sz="1200" dirty="0">
                <a:solidFill>
                  <a:srgbClr val="285E89"/>
                </a:solidFill>
                <a:latin typeface="Open Sans"/>
                <a:ea typeface="Open Sans"/>
                <a:cs typeface="Open Sans"/>
                <a:sym typeface="Open Sans"/>
              </a:rPr>
              <a:t>	Columns</a:t>
            </a:r>
            <a:r>
              <a:rPr lang="en-US" sz="1200" dirty="0">
                <a:solidFill>
                  <a:srgbClr val="285E89"/>
                </a:solidFill>
                <a:latin typeface="Open Sans"/>
                <a:ea typeface="Open Sans"/>
                <a:cs typeface="Open Sans"/>
                <a:sym typeface="Open Sans"/>
              </a:rPr>
              <a:t>: Number of students, admitted, completed</a:t>
            </a:r>
          </a:p>
          <a:p>
            <a:pPr marL="139700" lvl="1">
              <a:buClr>
                <a:srgbClr val="285E89"/>
              </a:buClr>
              <a:buSzPts val="1400"/>
              <a:defRPr/>
            </a:pPr>
            <a:endParaRPr lang="en-US" sz="1200" dirty="0">
              <a:solidFill>
                <a:srgbClr val="285E89"/>
              </a:solidFill>
              <a:latin typeface="Open Sans"/>
              <a:ea typeface="Open Sans"/>
              <a:cs typeface="Open Sans"/>
              <a:sym typeface="Open Sans"/>
            </a:endParaRPr>
          </a:p>
        </p:txBody>
      </p:sp>
    </p:spTree>
    <p:extLst>
      <p:ext uri="{BB962C8B-B14F-4D97-AF65-F5344CB8AC3E}">
        <p14:creationId xmlns:p14="http://schemas.microsoft.com/office/powerpoint/2010/main" val="3380863120"/>
      </p:ext>
    </p:extLst>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anim calcmode="lin" valueType="num">
                                      <p:cBhvr>
                                        <p:cTn id="14" dur="500" fill="hold"/>
                                        <p:tgtEl>
                                          <p:spTgt spid="5"/>
                                        </p:tgtEl>
                                        <p:attrNameLst>
                                          <p:attrName>ppt_x</p:attrName>
                                        </p:attrNameLst>
                                      </p:cBhvr>
                                      <p:tavLst>
                                        <p:tav tm="0">
                                          <p:val>
                                            <p:strVal val="#ppt_x"/>
                                          </p:val>
                                        </p:tav>
                                        <p:tav tm="100000">
                                          <p:val>
                                            <p:strVal val="#ppt_x"/>
                                          </p:val>
                                        </p:tav>
                                      </p:tavLst>
                                    </p:anim>
                                    <p:anim calcmode="lin" valueType="num">
                                      <p:cBhvr>
                                        <p:cTn id="15"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8" name="TextBox 7">
            <a:extLst>
              <a:ext uri="{FF2B5EF4-FFF2-40B4-BE49-F238E27FC236}">
                <a16:creationId xmlns:a16="http://schemas.microsoft.com/office/drawing/2014/main" id="{140CD7A6-9A5F-D758-2426-2A4FF2E6127C}"/>
              </a:ext>
            </a:extLst>
          </p:cNvPr>
          <p:cNvSpPr txBox="1"/>
          <p:nvPr/>
        </p:nvSpPr>
        <p:spPr>
          <a:xfrm>
            <a:off x="4432485" y="4588701"/>
            <a:ext cx="278780" cy="369332"/>
          </a:xfrm>
          <a:prstGeom prst="rect">
            <a:avLst/>
          </a:prstGeom>
          <a:noFill/>
        </p:spPr>
        <p:txBody>
          <a:bodyPr wrap="square">
            <a:spAutoFit/>
          </a:bodyPr>
          <a:lstStyle/>
          <a:p>
            <a:r>
              <a:rPr kumimoji="0" lang="en" sz="1800" b="1" i="0" u="none" strike="noStrike" kern="0" cap="none" spc="0" normalizeH="0" baseline="0" noProof="0" dirty="0">
                <a:ln>
                  <a:noFill/>
                </a:ln>
                <a:solidFill>
                  <a:srgbClr val="1A4568"/>
                </a:solidFill>
                <a:effectLst/>
                <a:uLnTx/>
                <a:uFillTx/>
                <a:latin typeface="Josefin Sans"/>
                <a:sym typeface="Josefin Sans"/>
              </a:rPr>
              <a:t>5</a:t>
            </a:r>
            <a:endParaRPr lang="en-US" sz="1000" dirty="0"/>
          </a:p>
        </p:txBody>
      </p:sp>
      <p:sp>
        <p:nvSpPr>
          <p:cNvPr id="12" name="TextBox 11">
            <a:extLst>
              <a:ext uri="{FF2B5EF4-FFF2-40B4-BE49-F238E27FC236}">
                <a16:creationId xmlns:a16="http://schemas.microsoft.com/office/drawing/2014/main" id="{9ECBB494-58FF-1076-886B-669B2623F9BB}"/>
              </a:ext>
            </a:extLst>
          </p:cNvPr>
          <p:cNvSpPr txBox="1"/>
          <p:nvPr/>
        </p:nvSpPr>
        <p:spPr>
          <a:xfrm>
            <a:off x="406769" y="511468"/>
            <a:ext cx="4812001" cy="461665"/>
          </a:xfrm>
          <a:prstGeom prst="rect">
            <a:avLst/>
          </a:prstGeom>
          <a:noFill/>
        </p:spPr>
        <p:txBody>
          <a:bodyPr wrap="square">
            <a:spAutoFit/>
          </a:bodyPr>
          <a:lstStyle/>
          <a:p>
            <a:r>
              <a:rPr lang="en-US" sz="2400" b="1" dirty="0">
                <a:solidFill>
                  <a:srgbClr val="1A4568"/>
                </a:solidFill>
                <a:latin typeface="Josefin Sans"/>
                <a:sym typeface="Josefin Sans"/>
              </a:rPr>
              <a:t>Data Preparation and Cleaning</a:t>
            </a:r>
          </a:p>
        </p:txBody>
      </p:sp>
      <p:sp>
        <p:nvSpPr>
          <p:cNvPr id="2" name="TextBox 1">
            <a:extLst>
              <a:ext uri="{FF2B5EF4-FFF2-40B4-BE49-F238E27FC236}">
                <a16:creationId xmlns:a16="http://schemas.microsoft.com/office/drawing/2014/main" id="{B8A5B0AE-8C66-8CF6-9A3A-5D4074CE6EAC}"/>
              </a:ext>
            </a:extLst>
          </p:cNvPr>
          <p:cNvSpPr txBox="1"/>
          <p:nvPr/>
        </p:nvSpPr>
        <p:spPr>
          <a:xfrm>
            <a:off x="292401" y="1356954"/>
            <a:ext cx="8037315" cy="2015936"/>
          </a:xfrm>
          <a:prstGeom prst="rect">
            <a:avLst/>
          </a:prstGeom>
          <a:noFill/>
        </p:spPr>
        <p:txBody>
          <a:bodyPr wrap="square">
            <a:spAutoFit/>
          </a:bodyPr>
          <a:lstStyle/>
          <a:p>
            <a:pPr marL="139700" lvl="0">
              <a:buClr>
                <a:srgbClr val="285E89"/>
              </a:buClr>
              <a:buSzPts val="1400"/>
              <a:defRPr/>
            </a:pPr>
            <a:r>
              <a:rPr lang="en-US" sz="11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300" dirty="0">
                <a:solidFill>
                  <a:schemeClr val="tx1"/>
                </a:solidFill>
                <a:latin typeface="Open Sans" panose="020B0606030504020204" pitchFamily="34" charset="0"/>
                <a:ea typeface="Open Sans" panose="020B0606030504020204" pitchFamily="34" charset="0"/>
                <a:cs typeface="Open Sans" panose="020B0606030504020204" pitchFamily="34" charset="0"/>
              </a:rPr>
              <a:t>Our datasets were obtained from </a:t>
            </a:r>
            <a:r>
              <a:rPr lang="en-US" sz="1300" u="sng" dirty="0">
                <a:solidFill>
                  <a:schemeClr val="tx1"/>
                </a:solidFill>
                <a:latin typeface="Open Sans" panose="020B0606030504020204" pitchFamily="34" charset="0"/>
                <a:ea typeface="Open Sans" panose="020B0606030504020204" pitchFamily="34" charset="0"/>
                <a:cs typeface="Open Sans" panose="020B0606030504020204" pitchFamily="34" charset="0"/>
              </a:rPr>
              <a:t>Azerbaijani websites</a:t>
            </a:r>
            <a:r>
              <a:rPr lang="en-US" sz="1300" dirty="0">
                <a:solidFill>
                  <a:schemeClr val="tx1"/>
                </a:solidFill>
                <a:latin typeface="Open Sans" panose="020B0606030504020204" pitchFamily="34" charset="0"/>
                <a:ea typeface="Open Sans" panose="020B0606030504020204" pitchFamily="34" charset="0"/>
                <a:cs typeface="Open Sans" panose="020B0606030504020204" pitchFamily="34" charset="0"/>
              </a:rPr>
              <a:t>, so the first task was to </a:t>
            </a:r>
            <a:r>
              <a:rPr lang="en-US" sz="1300" b="1" dirty="0">
                <a:solidFill>
                  <a:schemeClr val="tx1"/>
                </a:solidFill>
                <a:latin typeface="Open Sans" panose="020B0606030504020204" pitchFamily="34" charset="0"/>
                <a:ea typeface="Open Sans" panose="020B0606030504020204" pitchFamily="34" charset="0"/>
                <a:cs typeface="Open Sans" panose="020B0606030504020204" pitchFamily="34" charset="0"/>
              </a:rPr>
              <a:t>translate</a:t>
            </a:r>
            <a:r>
              <a:rPr lang="en-US" sz="1300" dirty="0">
                <a:solidFill>
                  <a:schemeClr val="tx1"/>
                </a:solidFill>
                <a:latin typeface="Open Sans" panose="020B0606030504020204" pitchFamily="34" charset="0"/>
                <a:ea typeface="Open Sans" panose="020B0606030504020204" pitchFamily="34" charset="0"/>
                <a:cs typeface="Open Sans" panose="020B0606030504020204" pitchFamily="34" charset="0"/>
              </a:rPr>
              <a:t> them into English.</a:t>
            </a:r>
            <a:r>
              <a:rPr lang="az-Latn-AZ" sz="1300" dirty="0">
                <a:solidFill>
                  <a:schemeClr val="tx1"/>
                </a:solidFill>
                <a:latin typeface="Open Sans" panose="020B0606030504020204" pitchFamily="34" charset="0"/>
                <a:ea typeface="Open Sans" panose="020B0606030504020204" pitchFamily="34" charset="0"/>
                <a:cs typeface="Open Sans" panose="020B0606030504020204" pitchFamily="34" charset="0"/>
              </a:rPr>
              <a:t> After that </a:t>
            </a:r>
            <a:r>
              <a:rPr lang="en-US" sz="1300" dirty="0">
                <a:solidFill>
                  <a:schemeClr val="tx1"/>
                </a:solidFill>
                <a:latin typeface="Open Sans" panose="020B0606030504020204" pitchFamily="34" charset="0"/>
                <a:ea typeface="Open Sans" panose="020B0606030504020204" pitchFamily="34" charset="0"/>
                <a:cs typeface="Open Sans" panose="020B0606030504020204" pitchFamily="34" charset="0"/>
              </a:rPr>
              <a:t>we have </a:t>
            </a:r>
            <a:r>
              <a:rPr lang="en-US" sz="1300" b="1" dirty="0">
                <a:solidFill>
                  <a:schemeClr val="tx1"/>
                </a:solidFill>
                <a:latin typeface="Open Sans" panose="020B0606030504020204" pitchFamily="34" charset="0"/>
                <a:ea typeface="Open Sans" panose="020B0606030504020204" pitchFamily="34" charset="0"/>
                <a:cs typeface="Open Sans" panose="020B0606030504020204" pitchFamily="34" charset="0"/>
              </a:rPr>
              <a:t>transposed</a:t>
            </a:r>
            <a:r>
              <a:rPr lang="en-US" sz="1300" dirty="0">
                <a:solidFill>
                  <a:schemeClr val="tx1"/>
                </a:solidFill>
                <a:latin typeface="Open Sans" panose="020B0606030504020204" pitchFamily="34" charset="0"/>
                <a:ea typeface="Open Sans" panose="020B0606030504020204" pitchFamily="34" charset="0"/>
                <a:cs typeface="Open Sans" panose="020B0606030504020204" pitchFamily="34" charset="0"/>
              </a:rPr>
              <a:t> the entire file, and we have </a:t>
            </a:r>
            <a:r>
              <a:rPr lang="en-US" sz="1300" b="1" dirty="0">
                <a:solidFill>
                  <a:schemeClr val="tx1"/>
                </a:solidFill>
                <a:latin typeface="Open Sans" panose="020B0606030504020204" pitchFamily="34" charset="0"/>
                <a:ea typeface="Open Sans" panose="020B0606030504020204" pitchFamily="34" charset="0"/>
                <a:cs typeface="Open Sans" panose="020B0606030504020204" pitchFamily="34" charset="0"/>
              </a:rPr>
              <a:t>deleted </a:t>
            </a:r>
            <a:r>
              <a:rPr lang="en-US" sz="1300" dirty="0">
                <a:solidFill>
                  <a:schemeClr val="tx1"/>
                </a:solidFill>
                <a:latin typeface="Open Sans" panose="020B0606030504020204" pitchFamily="34" charset="0"/>
                <a:ea typeface="Open Sans" panose="020B0606030504020204" pitchFamily="34" charset="0"/>
                <a:cs typeface="Open Sans" panose="020B0606030504020204" pitchFamily="34" charset="0"/>
              </a:rPr>
              <a:t>some rows and columns that we didn't need.</a:t>
            </a:r>
            <a:r>
              <a:rPr lang="az-Latn-AZ" sz="13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300" dirty="0">
                <a:solidFill>
                  <a:schemeClr val="tx1"/>
                </a:solidFill>
                <a:latin typeface="Open Sans" panose="020B0606030504020204" pitchFamily="34" charset="0"/>
                <a:ea typeface="Open Sans" panose="020B0606030504020204" pitchFamily="34" charset="0"/>
                <a:cs typeface="Open Sans" panose="020B0606030504020204" pitchFamily="34" charset="0"/>
              </a:rPr>
              <a:t>We have deleted the </a:t>
            </a:r>
            <a:r>
              <a:rPr lang="en-US" sz="1300" b="1" dirty="0">
                <a:solidFill>
                  <a:schemeClr val="tx1"/>
                </a:solidFill>
                <a:latin typeface="Open Sans" panose="020B0606030504020204" pitchFamily="34" charset="0"/>
                <a:ea typeface="Open Sans" panose="020B0606030504020204" pitchFamily="34" charset="0"/>
                <a:cs typeface="Open Sans" panose="020B0606030504020204" pitchFamily="34" charset="0"/>
              </a:rPr>
              <a:t>following</a:t>
            </a:r>
            <a:r>
              <a:rPr lang="az-Latn-AZ" sz="13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endParaRPr lang="en-US" sz="13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39700" lvl="0">
              <a:buClr>
                <a:srgbClr val="285E89"/>
              </a:buClr>
              <a:buSzPts val="1400"/>
              <a:defRPr/>
            </a:pPr>
            <a:endParaRPr lang="en-US" sz="11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425450" lvl="0" indent="-285750">
              <a:buClr>
                <a:srgbClr val="285E89"/>
              </a:buClr>
              <a:buSzPts val="1400"/>
              <a:buFont typeface="Wingdings" panose="05000000000000000000" pitchFamily="2" charset="2"/>
              <a:buChar char="§"/>
              <a:defRPr/>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Number of people receiving assistance due to unemployment (individuals), men, women.</a:t>
            </a:r>
          </a:p>
          <a:p>
            <a:pPr marL="425450" lvl="0" indent="-285750">
              <a:buClr>
                <a:srgbClr val="285E89"/>
              </a:buClr>
              <a:buSzPts val="1400"/>
              <a:buFont typeface="Wingdings" panose="05000000000000000000" pitchFamily="2" charset="2"/>
              <a:buChar char="§"/>
              <a:defRPr/>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Number of faculty members in higher education institutions.</a:t>
            </a:r>
          </a:p>
          <a:p>
            <a:pPr marL="425450" lvl="0" indent="-285750">
              <a:buClr>
                <a:srgbClr val="285E89"/>
              </a:buClr>
              <a:buSzPts val="1400"/>
              <a:buFont typeface="Wingdings" panose="05000000000000000000" pitchFamily="2" charset="2"/>
              <a:buChar char="§"/>
              <a:defRPr/>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Number of individuals who have received a master's degree.</a:t>
            </a:r>
          </a:p>
          <a:p>
            <a:pPr marL="425450" lvl="0" indent="-285750">
              <a:buClr>
                <a:srgbClr val="285E89"/>
              </a:buClr>
              <a:buSzPts val="1400"/>
              <a:buFont typeface="Wingdings" panose="05000000000000000000" pitchFamily="2" charset="2"/>
              <a:buChar char="§"/>
              <a:defRPr/>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Number of individuals who have received a bachelor's degree.</a:t>
            </a:r>
          </a:p>
          <a:p>
            <a:pPr marL="425450" lvl="0" indent="-285750">
              <a:buClr>
                <a:srgbClr val="285E89"/>
              </a:buClr>
              <a:buSzPts val="1400"/>
              <a:buFont typeface="Wingdings" panose="05000000000000000000" pitchFamily="2" charset="2"/>
              <a:buChar char="§"/>
              <a:defRPr/>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Number of individuals sent for vocational training.</a:t>
            </a:r>
          </a:p>
          <a:p>
            <a:pPr marL="425450" lvl="0" indent="-285750">
              <a:buClr>
                <a:srgbClr val="285E89"/>
              </a:buClr>
              <a:buSzPts val="1400"/>
              <a:buFont typeface="Wingdings" panose="05000000000000000000" pitchFamily="2" charset="2"/>
              <a:buChar char="§"/>
              <a:defRPr/>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Number of job openings for the demand for labor force.</a:t>
            </a: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8" name="TextBox 7">
            <a:extLst>
              <a:ext uri="{FF2B5EF4-FFF2-40B4-BE49-F238E27FC236}">
                <a16:creationId xmlns:a16="http://schemas.microsoft.com/office/drawing/2014/main" id="{C59A5C03-A195-E881-D555-64682E356D5F}"/>
              </a:ext>
            </a:extLst>
          </p:cNvPr>
          <p:cNvSpPr txBox="1"/>
          <p:nvPr/>
        </p:nvSpPr>
        <p:spPr>
          <a:xfrm>
            <a:off x="4432485" y="4588701"/>
            <a:ext cx="278780" cy="369332"/>
          </a:xfrm>
          <a:prstGeom prst="rect">
            <a:avLst/>
          </a:prstGeom>
          <a:noFill/>
        </p:spPr>
        <p:txBody>
          <a:bodyPr wrap="square">
            <a:spAutoFit/>
          </a:bodyPr>
          <a:lstStyle/>
          <a:p>
            <a:r>
              <a:rPr kumimoji="0" lang="en" sz="1800" b="1" i="0" u="none" strike="noStrike" kern="0" cap="none" spc="0" normalizeH="0" baseline="0" noProof="0" dirty="0">
                <a:ln>
                  <a:noFill/>
                </a:ln>
                <a:solidFill>
                  <a:srgbClr val="1A4568"/>
                </a:solidFill>
                <a:effectLst/>
                <a:uLnTx/>
                <a:uFillTx/>
                <a:latin typeface="Josefin Sans"/>
                <a:sym typeface="Josefin Sans"/>
              </a:rPr>
              <a:t>6</a:t>
            </a:r>
            <a:endParaRPr lang="en-US" sz="1000" dirty="0"/>
          </a:p>
        </p:txBody>
      </p:sp>
      <p:sp>
        <p:nvSpPr>
          <p:cNvPr id="10" name="TextBox 9">
            <a:extLst>
              <a:ext uri="{FF2B5EF4-FFF2-40B4-BE49-F238E27FC236}">
                <a16:creationId xmlns:a16="http://schemas.microsoft.com/office/drawing/2014/main" id="{89A483BE-B9C3-01DE-5650-D3644FB8E1F7}"/>
              </a:ext>
            </a:extLst>
          </p:cNvPr>
          <p:cNvSpPr txBox="1"/>
          <p:nvPr/>
        </p:nvSpPr>
        <p:spPr>
          <a:xfrm>
            <a:off x="1693126" y="329331"/>
            <a:ext cx="1444083" cy="461665"/>
          </a:xfrm>
          <a:prstGeom prst="rect">
            <a:avLst/>
          </a:prstGeom>
          <a:noFill/>
        </p:spPr>
        <p:txBody>
          <a:bodyPr wrap="square">
            <a:spAutoFit/>
          </a:bodyPr>
          <a:lstStyle/>
          <a:p>
            <a:r>
              <a:rPr lang="en" sz="2400" b="1" dirty="0">
                <a:solidFill>
                  <a:srgbClr val="1A4568"/>
                </a:solidFill>
                <a:latin typeface="Josefin Sans"/>
                <a:sym typeface="Josefin Sans"/>
              </a:rPr>
              <a:t>Methods</a:t>
            </a:r>
            <a:endParaRPr lang="en-US" sz="2400" dirty="0"/>
          </a:p>
        </p:txBody>
      </p:sp>
      <p:sp>
        <p:nvSpPr>
          <p:cNvPr id="3" name="TextBox 2">
            <a:extLst>
              <a:ext uri="{FF2B5EF4-FFF2-40B4-BE49-F238E27FC236}">
                <a16:creationId xmlns:a16="http://schemas.microsoft.com/office/drawing/2014/main" id="{1729C872-C543-65B1-E3E4-41301B950789}"/>
              </a:ext>
            </a:extLst>
          </p:cNvPr>
          <p:cNvSpPr txBox="1"/>
          <p:nvPr/>
        </p:nvSpPr>
        <p:spPr>
          <a:xfrm>
            <a:off x="852013" y="1459321"/>
            <a:ext cx="7718503" cy="2410916"/>
          </a:xfrm>
          <a:prstGeom prst="rect">
            <a:avLst/>
          </a:prstGeom>
          <a:noFill/>
        </p:spPr>
        <p:txBody>
          <a:bodyPr wrap="square">
            <a:spAutoFit/>
          </a:bodyPr>
          <a:lstStyle/>
          <a:p>
            <a:pPr marL="171450" indent="-171450">
              <a:spcAft>
                <a:spcPts val="1600"/>
              </a:spcAft>
              <a:buClr>
                <a:srgbClr val="434343"/>
              </a:buClr>
              <a:buSzPts val="1200"/>
              <a:buFont typeface="Wingdings" panose="05000000000000000000" pitchFamily="2" charset="2"/>
              <a:buChar char="§"/>
              <a:defRPr/>
            </a:pPr>
            <a:r>
              <a:rPr lang="en-US" b="1" dirty="0">
                <a:solidFill>
                  <a:srgbClr val="285E89"/>
                </a:solidFill>
                <a:latin typeface="Open Sans"/>
                <a:ea typeface="Open Sans"/>
                <a:cs typeface="Open Sans"/>
              </a:rPr>
              <a:t>Mean: </a:t>
            </a:r>
            <a:r>
              <a:rPr lang="en-US" dirty="0">
                <a:solidFill>
                  <a:srgbClr val="285E89"/>
                </a:solidFill>
                <a:latin typeface="Open Sans"/>
                <a:ea typeface="Open Sans"/>
                <a:cs typeface="Open Sans"/>
              </a:rPr>
              <a:t>Find the average youth unemployment rate (14.53%).</a:t>
            </a:r>
          </a:p>
          <a:p>
            <a:pPr marL="171450" indent="-171450">
              <a:spcAft>
                <a:spcPts val="1600"/>
              </a:spcAft>
              <a:buClr>
                <a:srgbClr val="434343"/>
              </a:buClr>
              <a:buSzPts val="1200"/>
              <a:buFont typeface="Wingdings" panose="05000000000000000000" pitchFamily="2" charset="2"/>
              <a:buChar char="§"/>
              <a:defRPr/>
            </a:pPr>
            <a:r>
              <a:rPr lang="en-US" b="1" dirty="0">
                <a:solidFill>
                  <a:srgbClr val="285E89"/>
                </a:solidFill>
                <a:latin typeface="Open Sans"/>
                <a:ea typeface="Open Sans"/>
                <a:cs typeface="Open Sans"/>
              </a:rPr>
              <a:t>AES: </a:t>
            </a:r>
            <a:r>
              <a:rPr lang="en-US" dirty="0">
                <a:solidFill>
                  <a:srgbClr val="285E89"/>
                </a:solidFill>
                <a:latin typeface="Open Sans"/>
                <a:ea typeface="Open Sans"/>
                <a:cs typeface="Open Sans"/>
              </a:rPr>
              <a:t>Specify data-to-plot aesthetics mapping.</a:t>
            </a:r>
          </a:p>
          <a:p>
            <a:pPr marL="171450" indent="-171450">
              <a:spcAft>
                <a:spcPts val="1600"/>
              </a:spcAft>
              <a:buClr>
                <a:srgbClr val="434343"/>
              </a:buClr>
              <a:buSzPts val="1200"/>
              <a:buFont typeface="Wingdings" panose="05000000000000000000" pitchFamily="2" charset="2"/>
              <a:buChar char="§"/>
              <a:defRPr/>
            </a:pPr>
            <a:r>
              <a:rPr lang="en-US" b="1" dirty="0">
                <a:solidFill>
                  <a:srgbClr val="285E89"/>
                </a:solidFill>
                <a:latin typeface="Open Sans"/>
                <a:ea typeface="Open Sans"/>
                <a:cs typeface="Open Sans"/>
              </a:rPr>
              <a:t>TRANSPOSE: </a:t>
            </a:r>
            <a:r>
              <a:rPr lang="en-US" dirty="0">
                <a:solidFill>
                  <a:srgbClr val="285E89"/>
                </a:solidFill>
                <a:latin typeface="Open Sans"/>
                <a:ea typeface="Open Sans"/>
                <a:cs typeface="Open Sans"/>
              </a:rPr>
              <a:t>Change the orientation of a cell range (horizontal to vertical or vice versa).</a:t>
            </a:r>
          </a:p>
          <a:p>
            <a:pPr marL="171450" indent="-171450">
              <a:spcAft>
                <a:spcPts val="1600"/>
              </a:spcAft>
              <a:buClr>
                <a:srgbClr val="434343"/>
              </a:buClr>
              <a:buSzPts val="1200"/>
              <a:buFont typeface="Wingdings" panose="05000000000000000000" pitchFamily="2" charset="2"/>
              <a:buChar char="§"/>
              <a:defRPr/>
            </a:pPr>
            <a:r>
              <a:rPr lang="en-US" b="1" dirty="0" err="1">
                <a:solidFill>
                  <a:srgbClr val="285E89"/>
                </a:solidFill>
                <a:latin typeface="Open Sans"/>
                <a:ea typeface="Open Sans"/>
                <a:cs typeface="Open Sans"/>
              </a:rPr>
              <a:t>geom_line</a:t>
            </a:r>
            <a:r>
              <a:rPr lang="en-US" b="1" dirty="0">
                <a:solidFill>
                  <a:srgbClr val="285E89"/>
                </a:solidFill>
                <a:latin typeface="Open Sans"/>
                <a:ea typeface="Open Sans"/>
                <a:cs typeface="Open Sans"/>
              </a:rPr>
              <a:t>: </a:t>
            </a:r>
            <a:r>
              <a:rPr lang="en-US" dirty="0">
                <a:solidFill>
                  <a:srgbClr val="285E89"/>
                </a:solidFill>
                <a:latin typeface="Open Sans"/>
                <a:ea typeface="Open Sans"/>
                <a:cs typeface="Open Sans"/>
              </a:rPr>
              <a:t>Connect data points with lines to show trends.</a:t>
            </a:r>
          </a:p>
          <a:p>
            <a:pPr marL="171450" indent="-171450">
              <a:spcAft>
                <a:spcPts val="1600"/>
              </a:spcAft>
              <a:buClr>
                <a:srgbClr val="434343"/>
              </a:buClr>
              <a:buSzPts val="1200"/>
              <a:buFont typeface="Wingdings" panose="05000000000000000000" pitchFamily="2" charset="2"/>
              <a:buChar char="§"/>
              <a:defRPr/>
            </a:pPr>
            <a:r>
              <a:rPr lang="en-US" b="1" dirty="0">
                <a:solidFill>
                  <a:srgbClr val="285E89"/>
                </a:solidFill>
                <a:latin typeface="Open Sans"/>
                <a:ea typeface="Open Sans"/>
                <a:cs typeface="Open Sans"/>
              </a:rPr>
              <a:t>Title: </a:t>
            </a:r>
            <a:r>
              <a:rPr lang="en-US" dirty="0">
                <a:solidFill>
                  <a:srgbClr val="285E89"/>
                </a:solidFill>
                <a:latin typeface="Open Sans"/>
                <a:ea typeface="Open Sans"/>
                <a:cs typeface="Open Sans"/>
              </a:rPr>
              <a:t>Add a plot title.</a:t>
            </a:r>
          </a:p>
          <a:p>
            <a:pPr marL="171450" indent="-171450">
              <a:spcAft>
                <a:spcPts val="1600"/>
              </a:spcAft>
              <a:buClr>
                <a:srgbClr val="434343"/>
              </a:buClr>
              <a:buSzPts val="1200"/>
              <a:buFont typeface="Wingdings" panose="05000000000000000000" pitchFamily="2" charset="2"/>
              <a:buChar char="§"/>
              <a:defRPr/>
            </a:pPr>
            <a:r>
              <a:rPr lang="en-US" b="1" dirty="0">
                <a:solidFill>
                  <a:srgbClr val="285E89"/>
                </a:solidFill>
                <a:latin typeface="Open Sans"/>
                <a:ea typeface="Open Sans"/>
                <a:cs typeface="Open Sans"/>
              </a:rPr>
              <a:t>Caption: </a:t>
            </a:r>
            <a:r>
              <a:rPr lang="en-US" dirty="0">
                <a:solidFill>
                  <a:srgbClr val="285E89"/>
                </a:solidFill>
                <a:latin typeface="Open Sans"/>
                <a:ea typeface="Open Sans"/>
                <a:cs typeface="Open Sans"/>
              </a:rPr>
              <a:t>Show the dataset source.</a:t>
            </a: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750"/>
                                        <p:tgtEl>
                                          <p:spTgt spid="10"/>
                                        </p:tgtEl>
                                      </p:cBhvr>
                                    </p:animEffect>
                                    <p:anim calcmode="lin" valueType="num">
                                      <p:cBhvr>
                                        <p:cTn id="8" dur="750" fill="hold"/>
                                        <p:tgtEl>
                                          <p:spTgt spid="10"/>
                                        </p:tgtEl>
                                        <p:attrNameLst>
                                          <p:attrName>ppt_x</p:attrName>
                                        </p:attrNameLst>
                                      </p:cBhvr>
                                      <p:tavLst>
                                        <p:tav tm="0">
                                          <p:val>
                                            <p:strVal val="#ppt_x"/>
                                          </p:val>
                                        </p:tav>
                                        <p:tav tm="100000">
                                          <p:val>
                                            <p:strVal val="#ppt_x"/>
                                          </p:val>
                                        </p:tav>
                                      </p:tavLst>
                                    </p:anim>
                                    <p:anim calcmode="lin" valueType="num">
                                      <p:cBhvr>
                                        <p:cTn id="9" dur="75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750"/>
                                        <p:tgtEl>
                                          <p:spTgt spid="3"/>
                                        </p:tgtEl>
                                      </p:cBhvr>
                                    </p:animEffect>
                                    <p:anim calcmode="lin" valueType="num">
                                      <p:cBhvr>
                                        <p:cTn id="13" dur="750" fill="hold"/>
                                        <p:tgtEl>
                                          <p:spTgt spid="3"/>
                                        </p:tgtEl>
                                        <p:attrNameLst>
                                          <p:attrName>ppt_x</p:attrName>
                                        </p:attrNameLst>
                                      </p:cBhvr>
                                      <p:tavLst>
                                        <p:tav tm="0">
                                          <p:val>
                                            <p:strVal val="#ppt_x"/>
                                          </p:val>
                                        </p:tav>
                                        <p:tav tm="100000">
                                          <p:val>
                                            <p:strVal val="#ppt_x"/>
                                          </p:val>
                                        </p:tav>
                                      </p:tavLst>
                                    </p:anim>
                                    <p:anim calcmode="lin" valueType="num">
                                      <p:cBhvr>
                                        <p:cTn id="14" dur="7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4C0A042-35D6-399B-5101-274477EBA7CD}"/>
              </a:ext>
            </a:extLst>
          </p:cNvPr>
          <p:cNvSpPr txBox="1"/>
          <p:nvPr/>
        </p:nvSpPr>
        <p:spPr>
          <a:xfrm>
            <a:off x="2673505" y="1161508"/>
            <a:ext cx="3796990" cy="553998"/>
          </a:xfrm>
          <a:prstGeom prst="rect">
            <a:avLst/>
          </a:prstGeom>
          <a:noFill/>
        </p:spPr>
        <p:txBody>
          <a:bodyPr wrap="square">
            <a:spAutoFit/>
          </a:bodyPr>
          <a:lstStyle/>
          <a:p>
            <a:r>
              <a:rPr lang="en" sz="3000" b="1" dirty="0">
                <a:solidFill>
                  <a:srgbClr val="1A4568"/>
                </a:solidFill>
                <a:latin typeface="Josefin Sans"/>
                <a:sym typeface="Josefin Sans"/>
              </a:rPr>
              <a:t>Research Questions</a:t>
            </a:r>
            <a:endParaRPr lang="en-US" dirty="0"/>
          </a:p>
        </p:txBody>
      </p:sp>
      <p:sp>
        <p:nvSpPr>
          <p:cNvPr id="13" name="TextBox 12">
            <a:extLst>
              <a:ext uri="{FF2B5EF4-FFF2-40B4-BE49-F238E27FC236}">
                <a16:creationId xmlns:a16="http://schemas.microsoft.com/office/drawing/2014/main" id="{2113287D-55EB-F0E9-BEA0-C65510984961}"/>
              </a:ext>
            </a:extLst>
          </p:cNvPr>
          <p:cNvSpPr txBox="1"/>
          <p:nvPr/>
        </p:nvSpPr>
        <p:spPr>
          <a:xfrm>
            <a:off x="4432610" y="4840533"/>
            <a:ext cx="278780" cy="369332"/>
          </a:xfrm>
          <a:prstGeom prst="rect">
            <a:avLst/>
          </a:prstGeom>
          <a:noFill/>
        </p:spPr>
        <p:txBody>
          <a:bodyPr wrap="square">
            <a:spAutoFit/>
          </a:bodyPr>
          <a:lstStyle/>
          <a:p>
            <a:r>
              <a:rPr kumimoji="0" lang="en" sz="1800" b="1" i="0" u="none" strike="noStrike" kern="0" cap="none" spc="0" normalizeH="0" baseline="0" noProof="0" dirty="0">
                <a:ln>
                  <a:noFill/>
                </a:ln>
                <a:solidFill>
                  <a:schemeClr val="bg1"/>
                </a:solidFill>
                <a:effectLst/>
                <a:uLnTx/>
                <a:uFillTx/>
                <a:latin typeface="Josefin Sans"/>
                <a:sym typeface="Josefin Sans"/>
              </a:rPr>
              <a:t>7</a:t>
            </a:r>
            <a:endParaRPr lang="en-US" sz="1000" dirty="0">
              <a:solidFill>
                <a:schemeClr val="bg1"/>
              </a:solidFill>
            </a:endParaRPr>
          </a:p>
        </p:txBody>
      </p:sp>
      <p:sp>
        <p:nvSpPr>
          <p:cNvPr id="2" name="TextBox 1">
            <a:extLst>
              <a:ext uri="{FF2B5EF4-FFF2-40B4-BE49-F238E27FC236}">
                <a16:creationId xmlns:a16="http://schemas.microsoft.com/office/drawing/2014/main" id="{28B1C740-727B-0495-B545-D7D1C9F6E729}"/>
              </a:ext>
            </a:extLst>
          </p:cNvPr>
          <p:cNvSpPr txBox="1"/>
          <p:nvPr/>
        </p:nvSpPr>
        <p:spPr>
          <a:xfrm>
            <a:off x="1659533" y="2128986"/>
            <a:ext cx="6103713" cy="1149033"/>
          </a:xfrm>
          <a:prstGeom prst="rect">
            <a:avLst/>
          </a:prstGeom>
          <a:noFill/>
        </p:spPr>
        <p:txBody>
          <a:bodyPr wrap="square">
            <a:spAutoFit/>
          </a:bodyPr>
          <a:lstStyle/>
          <a:p>
            <a:pPr marL="342900" indent="-342900">
              <a:spcAft>
                <a:spcPts val="1600"/>
              </a:spcAft>
              <a:buClr>
                <a:srgbClr val="434343"/>
              </a:buClr>
              <a:buSzPts val="1200"/>
              <a:buFont typeface="+mj-lt"/>
              <a:buAutoNum type="arabicPeriod"/>
              <a:defRPr/>
            </a:pPr>
            <a:r>
              <a:rPr lang="en-US" b="1" dirty="0">
                <a:solidFill>
                  <a:schemeClr val="tx1"/>
                </a:solidFill>
                <a:latin typeface="Open Sans"/>
                <a:ea typeface="Open Sans"/>
                <a:cs typeface="Open Sans"/>
              </a:rPr>
              <a:t>What is the economic impact of youth unemployment?</a:t>
            </a:r>
          </a:p>
          <a:p>
            <a:pPr marL="342900" indent="-342900">
              <a:spcAft>
                <a:spcPts val="1600"/>
              </a:spcAft>
              <a:buClr>
                <a:srgbClr val="434343"/>
              </a:buClr>
              <a:buSzPts val="1200"/>
              <a:buFont typeface="+mj-lt"/>
              <a:buAutoNum type="arabicPeriod"/>
              <a:defRPr/>
            </a:pPr>
            <a:r>
              <a:rPr lang="en-US" b="1" dirty="0">
                <a:solidFill>
                  <a:schemeClr val="tx1"/>
                </a:solidFill>
                <a:latin typeface="Open Sans"/>
                <a:ea typeface="Open Sans"/>
                <a:cs typeface="Open Sans"/>
              </a:rPr>
              <a:t>What is the impact of higher education on unemployment?</a:t>
            </a:r>
          </a:p>
          <a:p>
            <a:pPr marL="342900" indent="-342900">
              <a:spcAft>
                <a:spcPts val="1600"/>
              </a:spcAft>
              <a:buClr>
                <a:srgbClr val="434343"/>
              </a:buClr>
              <a:buSzPts val="1200"/>
              <a:buFont typeface="+mj-lt"/>
              <a:buAutoNum type="arabicPeriod"/>
              <a:defRPr/>
            </a:pPr>
            <a:endParaRPr lang="en-US" b="1" dirty="0">
              <a:solidFill>
                <a:schemeClr val="tx1"/>
              </a:solidFill>
              <a:latin typeface="Open Sans"/>
              <a:ea typeface="Open Sans"/>
              <a:cs typeface="Open Sans"/>
            </a:endParaRPr>
          </a:p>
        </p:txBody>
      </p:sp>
    </p:spTree>
    <p:extLst>
      <p:ext uri="{BB962C8B-B14F-4D97-AF65-F5344CB8AC3E}">
        <p14:creationId xmlns:p14="http://schemas.microsoft.com/office/powerpoint/2010/main" val="2250754746"/>
      </p:ext>
    </p:extLst>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showing the rise of unemployment rate&#10;&#10;Description automatically generated">
            <a:extLst>
              <a:ext uri="{FF2B5EF4-FFF2-40B4-BE49-F238E27FC236}">
                <a16:creationId xmlns:a16="http://schemas.microsoft.com/office/drawing/2014/main" id="{2FDE4906-73F8-9956-6DBE-0FB45D932119}"/>
              </a:ext>
            </a:extLst>
          </p:cNvPr>
          <p:cNvPicPr>
            <a:picLocks noChangeAspect="1"/>
          </p:cNvPicPr>
          <p:nvPr/>
        </p:nvPicPr>
        <p:blipFill>
          <a:blip r:embed="rId2"/>
          <a:stretch>
            <a:fillRect/>
          </a:stretch>
        </p:blipFill>
        <p:spPr>
          <a:xfrm>
            <a:off x="1061912" y="703107"/>
            <a:ext cx="7019925" cy="4362450"/>
          </a:xfrm>
          <a:prstGeom prst="rect">
            <a:avLst/>
          </a:prstGeom>
        </p:spPr>
      </p:pic>
      <p:sp>
        <p:nvSpPr>
          <p:cNvPr id="6" name="TextBox 5">
            <a:extLst>
              <a:ext uri="{FF2B5EF4-FFF2-40B4-BE49-F238E27FC236}">
                <a16:creationId xmlns:a16="http://schemas.microsoft.com/office/drawing/2014/main" id="{69BFE32E-FEB8-2924-75AD-3D912007A5A2}"/>
              </a:ext>
            </a:extLst>
          </p:cNvPr>
          <p:cNvSpPr txBox="1"/>
          <p:nvPr/>
        </p:nvSpPr>
        <p:spPr>
          <a:xfrm>
            <a:off x="3815450" y="167101"/>
            <a:ext cx="1512848" cy="461665"/>
          </a:xfrm>
          <a:prstGeom prst="rect">
            <a:avLst/>
          </a:prstGeom>
          <a:noFill/>
        </p:spPr>
        <p:txBody>
          <a:bodyPr wrap="square">
            <a:spAutoFit/>
          </a:bodyPr>
          <a:lstStyle/>
          <a:p>
            <a:r>
              <a:rPr kumimoji="0" lang="en-US" sz="2400" b="1" i="0" u="none" strike="noStrike" kern="0" cap="none" spc="0" normalizeH="0" baseline="0" noProof="0" dirty="0">
                <a:ln>
                  <a:noFill/>
                </a:ln>
                <a:solidFill>
                  <a:srgbClr val="1A4568"/>
                </a:solidFill>
                <a:effectLst/>
                <a:uLnTx/>
                <a:uFillTx/>
                <a:latin typeface="Josefin Sans"/>
                <a:sym typeface="Josefin Sans"/>
              </a:rPr>
              <a:t>Findings</a:t>
            </a:r>
            <a:endParaRPr lang="en-US" dirty="0"/>
          </a:p>
        </p:txBody>
      </p:sp>
      <p:sp>
        <p:nvSpPr>
          <p:cNvPr id="7" name="TextBox 6">
            <a:extLst>
              <a:ext uri="{FF2B5EF4-FFF2-40B4-BE49-F238E27FC236}">
                <a16:creationId xmlns:a16="http://schemas.microsoft.com/office/drawing/2014/main" id="{C40845EC-B349-1B9E-594E-98B7D30BC06E}"/>
              </a:ext>
            </a:extLst>
          </p:cNvPr>
          <p:cNvSpPr txBox="1"/>
          <p:nvPr/>
        </p:nvSpPr>
        <p:spPr>
          <a:xfrm>
            <a:off x="4432485" y="4696225"/>
            <a:ext cx="278780" cy="369332"/>
          </a:xfrm>
          <a:prstGeom prst="rect">
            <a:avLst/>
          </a:prstGeom>
          <a:noFill/>
        </p:spPr>
        <p:txBody>
          <a:bodyPr wrap="square">
            <a:spAutoFit/>
          </a:bodyPr>
          <a:lstStyle/>
          <a:p>
            <a:r>
              <a:rPr kumimoji="0" lang="en" sz="1800" b="1" i="0" u="none" strike="noStrike" kern="0" cap="none" spc="0" normalizeH="0" baseline="0" noProof="0" dirty="0">
                <a:ln>
                  <a:noFill/>
                </a:ln>
                <a:solidFill>
                  <a:schemeClr val="tx1"/>
                </a:solidFill>
                <a:effectLst/>
                <a:uLnTx/>
                <a:uFillTx/>
                <a:latin typeface="Josefin Sans"/>
                <a:sym typeface="Josefin Sans"/>
              </a:rPr>
              <a:t>8</a:t>
            </a:r>
            <a:endParaRPr lang="en-US" sz="1000" dirty="0">
              <a:solidFill>
                <a:schemeClr val="tx1"/>
              </a:solidFill>
            </a:endParaRPr>
          </a:p>
        </p:txBody>
      </p:sp>
    </p:spTree>
    <p:extLst>
      <p:ext uri="{BB962C8B-B14F-4D97-AF65-F5344CB8AC3E}">
        <p14:creationId xmlns:p14="http://schemas.microsoft.com/office/powerpoint/2010/main" val="1153215053"/>
      </p:ext>
    </p:extLst>
  </p:cSld>
  <p:clrMapOvr>
    <a:masterClrMapping/>
  </p:clrMapOvr>
  <p:transition spd="med">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showing the growth of a stock market&#10;&#10;Description automatically generated">
            <a:extLst>
              <a:ext uri="{FF2B5EF4-FFF2-40B4-BE49-F238E27FC236}">
                <a16:creationId xmlns:a16="http://schemas.microsoft.com/office/drawing/2014/main" id="{EC4E9F1A-AF7F-3A11-1B0A-DDC768E695C3}"/>
              </a:ext>
            </a:extLst>
          </p:cNvPr>
          <p:cNvPicPr>
            <a:picLocks noChangeAspect="1"/>
          </p:cNvPicPr>
          <p:nvPr/>
        </p:nvPicPr>
        <p:blipFill>
          <a:blip r:embed="rId2"/>
          <a:stretch>
            <a:fillRect/>
          </a:stretch>
        </p:blipFill>
        <p:spPr>
          <a:xfrm>
            <a:off x="1061911" y="621384"/>
            <a:ext cx="7019925" cy="4362450"/>
          </a:xfrm>
          <a:prstGeom prst="rect">
            <a:avLst/>
          </a:prstGeom>
        </p:spPr>
      </p:pic>
      <p:sp>
        <p:nvSpPr>
          <p:cNvPr id="3" name="TextBox 2">
            <a:extLst>
              <a:ext uri="{FF2B5EF4-FFF2-40B4-BE49-F238E27FC236}">
                <a16:creationId xmlns:a16="http://schemas.microsoft.com/office/drawing/2014/main" id="{2E557725-A33D-DA1B-0CA2-985C72BA9A91}"/>
              </a:ext>
            </a:extLst>
          </p:cNvPr>
          <p:cNvSpPr txBox="1"/>
          <p:nvPr/>
        </p:nvSpPr>
        <p:spPr>
          <a:xfrm>
            <a:off x="4432485" y="4696225"/>
            <a:ext cx="278780" cy="369332"/>
          </a:xfrm>
          <a:prstGeom prst="rect">
            <a:avLst/>
          </a:prstGeom>
          <a:noFill/>
        </p:spPr>
        <p:txBody>
          <a:bodyPr wrap="square">
            <a:spAutoFit/>
          </a:bodyPr>
          <a:lstStyle/>
          <a:p>
            <a:r>
              <a:rPr kumimoji="0" lang="en" sz="1800" b="1" i="0" u="none" strike="noStrike" kern="0" cap="none" spc="0" normalizeH="0" baseline="0" noProof="0" dirty="0">
                <a:ln>
                  <a:noFill/>
                </a:ln>
                <a:solidFill>
                  <a:schemeClr val="tx1"/>
                </a:solidFill>
                <a:effectLst/>
                <a:uLnTx/>
                <a:uFillTx/>
                <a:latin typeface="Josefin Sans"/>
                <a:sym typeface="Josefin Sans"/>
              </a:rPr>
              <a:t>9</a:t>
            </a:r>
            <a:endParaRPr lang="en-US" sz="1000" dirty="0">
              <a:solidFill>
                <a:schemeClr val="tx1"/>
              </a:solidFill>
            </a:endParaRPr>
          </a:p>
        </p:txBody>
      </p:sp>
      <p:sp>
        <p:nvSpPr>
          <p:cNvPr id="8" name="TextBox 7">
            <a:extLst>
              <a:ext uri="{FF2B5EF4-FFF2-40B4-BE49-F238E27FC236}">
                <a16:creationId xmlns:a16="http://schemas.microsoft.com/office/drawing/2014/main" id="{148DD08A-981F-5FC1-4B26-0CB900986E45}"/>
              </a:ext>
            </a:extLst>
          </p:cNvPr>
          <p:cNvSpPr txBox="1"/>
          <p:nvPr/>
        </p:nvSpPr>
        <p:spPr>
          <a:xfrm>
            <a:off x="3785713" y="77943"/>
            <a:ext cx="1572322" cy="461665"/>
          </a:xfrm>
          <a:prstGeom prst="rect">
            <a:avLst/>
          </a:prstGeom>
          <a:noFill/>
        </p:spPr>
        <p:txBody>
          <a:bodyPr wrap="square">
            <a:spAutoFit/>
          </a:bodyPr>
          <a:lstStyle/>
          <a:p>
            <a:r>
              <a:rPr kumimoji="0" lang="en-US" sz="2400" b="1" i="0" u="none" strike="noStrike" kern="0" cap="none" spc="0" normalizeH="0" baseline="0" noProof="0" dirty="0">
                <a:ln>
                  <a:noFill/>
                </a:ln>
                <a:solidFill>
                  <a:srgbClr val="1A4568"/>
                </a:solidFill>
                <a:effectLst/>
                <a:uLnTx/>
                <a:uFillTx/>
                <a:latin typeface="Josefin Sans"/>
                <a:sym typeface="Josefin Sans"/>
              </a:rPr>
              <a:t>Findings</a:t>
            </a:r>
            <a:endParaRPr lang="en-US" dirty="0"/>
          </a:p>
        </p:txBody>
      </p:sp>
    </p:spTree>
    <p:extLst>
      <p:ext uri="{BB962C8B-B14F-4D97-AF65-F5344CB8AC3E}">
        <p14:creationId xmlns:p14="http://schemas.microsoft.com/office/powerpoint/2010/main" val="3749564133"/>
      </p:ext>
    </p:extLst>
  </p:cSld>
  <p:clrMapOvr>
    <a:masterClrMapping/>
  </p:clrMapOvr>
  <p:transition spd="med">
    <p:split orient="vert"/>
  </p:transition>
</p:sld>
</file>

<file path=ppt/theme/theme1.xml><?xml version="1.0" encoding="utf-8"?>
<a:theme xmlns:a="http://schemas.openxmlformats.org/drawingml/2006/main" name="Aquatic and Physical Therapy Center XL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TotalTime>
  <Words>1065</Words>
  <Application>Microsoft Office PowerPoint</Application>
  <PresentationFormat>On-screen Show (16:9)</PresentationFormat>
  <Paragraphs>114</Paragraphs>
  <Slides>19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Josefin Sans</vt:lpstr>
      <vt:lpstr>Open Sans</vt:lpstr>
      <vt:lpstr>Anaheim</vt:lpstr>
      <vt:lpstr>Roboto Condensed</vt:lpstr>
      <vt:lpstr>Wingdings</vt:lpstr>
      <vt:lpstr>Arial</vt:lpstr>
      <vt:lpstr>Aquatic and Physical Therapy Center XL by Slidesgo</vt:lpstr>
      <vt:lpstr>Youth Unemployment</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PowerPoint Presentation</vt:lpstr>
      <vt:lpstr>5-Year Plan: Empowering Azerbaijani Youth for a Prosperous Future</vt:lpstr>
      <vt:lpstr>PowerPoint Presentation</vt:lpstr>
      <vt:lpstr>PowerPoint Presentation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Youth Unemployment</dc:title>
  <cp:lastModifiedBy>Arzuman Həsənov</cp:lastModifiedBy>
  <cp:revision>15</cp:revision>
  <dcterms:modified xsi:type="dcterms:W3CDTF">2023-10-22T20:36:34Z</dcterms:modified>
</cp:coreProperties>
</file>