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8" r:id="rId1"/>
  </p:sldMasterIdLst>
  <p:notesMasterIdLst>
    <p:notesMasterId r:id="rId17"/>
  </p:notesMasterIdLst>
  <p:sldIdLst>
    <p:sldId id="256" r:id="rId2"/>
    <p:sldId id="257" r:id="rId3"/>
    <p:sldId id="258" r:id="rId4"/>
    <p:sldId id="268" r:id="rId5"/>
    <p:sldId id="260" r:id="rId6"/>
    <p:sldId id="264" r:id="rId7"/>
    <p:sldId id="273" r:id="rId8"/>
    <p:sldId id="259" r:id="rId9"/>
    <p:sldId id="266" r:id="rId10"/>
    <p:sldId id="267" r:id="rId11"/>
    <p:sldId id="269" r:id="rId12"/>
    <p:sldId id="270" r:id="rId13"/>
    <p:sldId id="271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9"/>
    <p:restoredTop sz="85933"/>
  </p:normalViewPr>
  <p:slideViewPr>
    <p:cSldViewPr snapToGrid="0">
      <p:cViewPr>
        <p:scale>
          <a:sx n="105" d="100"/>
          <a:sy n="105" d="100"/>
        </p:scale>
        <p:origin x="896" y="216"/>
      </p:cViewPr>
      <p:guideLst/>
    </p:cSldViewPr>
  </p:slideViewPr>
  <p:notesTextViewPr>
    <p:cViewPr>
      <p:scale>
        <a:sx n="185" d="100"/>
        <a:sy n="1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706CF-9039-1C48-9523-8DFF6E0C8FC3}" type="datetimeFigureOut">
              <a:rPr lang="en-FR" smtClean="0"/>
              <a:t>04/09/2024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9E21B-B7C7-6E40-986F-6341C69820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13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Introduction: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Our project identifies potential inequalities in student performance based on race/ethnicity, parental education, and gender.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Addressing these inequalities is vital to creating a more equitable learning environment.</a:t>
            </a:r>
          </a:p>
          <a:p>
            <a:pPr algn="l"/>
            <a:endParaRPr lang="en-GB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Target Group: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findings are valuable for educators, researchers, and students focused on educational equity.</a:t>
            </a:r>
          </a:p>
          <a:p>
            <a:pPr algn="l"/>
            <a:endParaRPr lang="en-GB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Use of Insights: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Insights from the analysis can help adjust teaching strategies and student groupings to promote fairness.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This provides actionable data to help create a more just educational environment.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448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440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dataset comes from Kaggle’s "Student Performance Prediction"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It includes columns such as gender, race/ethnicity, parental level of education, lunch type, test preparation course, and scores across three subjects: math, reading, and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46451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heatmaps show the normalized frequency of math scores based on ethnicity and gender.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Ethnicity Heatmap (Left):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scores are mostly well-distributed around the middle range, with some outliers.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Indicates a diverse skill range among different ethnic groups.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Group A has a slightly higher concentration of scores in the 50-70 range.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Group E shows a notable concentration of higher scores (70-90 range), suggesting better performance overall</a:t>
            </a:r>
            <a:endParaRPr lang="en-GB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Gender Heatmap (Right):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Many female students perform in the middle range.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Male students are more spread out, with a noticeable presence in the higher score range.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Female students have more scores concentrated in the middle range (50-70), while male students are more spread out with a noticeable number in the higher score range (70-90).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More male students score in the higher ranges (60-100), suggesting a slight performance difference </a:t>
            </a:r>
            <a:r>
              <a:rPr lang="en-GB" dirty="0" err="1"/>
              <a:t>favoring</a:t>
            </a:r>
            <a:r>
              <a:rPr lang="en-GB" dirty="0"/>
              <a:t> males in math scores.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3654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Left Chart - Math Scores by Race/Ethnicity: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math scores are generally well-distributed across different ethnic </a:t>
            </a:r>
            <a:r>
              <a:rPr lang="en-GB" dirty="0" err="1"/>
              <a:t>groups.Both</a:t>
            </a:r>
            <a:r>
              <a:rPr lang="en-GB" dirty="0"/>
              <a:t> male and female students show a similar pattern, with scores mostly around the middle range.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There are more male students who perform well overall, but the distribution is fairly balanced without a clear difference between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Group E, however, stands out with a noticeably higher concentration of students achieving scores in the upper range, indicating better overall performance in math.</a:t>
            </a:r>
          </a:p>
          <a:p>
            <a:endParaRPr lang="en-GB" b="1" dirty="0"/>
          </a:p>
          <a:p>
            <a:r>
              <a:rPr lang="en-GB" b="1" dirty="0"/>
              <a:t>Right Chart - Math Scores by Gender: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histogram illustrates the distribution of math scores between boys (blue) and girls (orange).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Female students' scores are mostly concentrated in the middle range.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Male students' scores are more spread out, with a noticeable number of high achievers at the top range.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indicates some potential performance differences between genders.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401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ANOVA table shows how different factors affect student performance: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Gender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has a high F-statistic (40.16) and a very low p-value (3.55e-10), indicating a strong impact on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Parental Education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shows a moderate effect with an F-statistic of 6.30 and a p-value of 9.05e-06, suggesting it also significantly influences outcomes, but less than gender or race.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Race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has a high F-statistic (22.53) and an extremely low p-value (7.97e-18), which strongly indicates its influence on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Residual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value represents the variability not explained by these factors, highlighting that while these variables are significant, there is still variability due to other unmeasured factors.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045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442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9E21B-B7C7-6E40-986F-6341C69820DA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172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000D-02D4-B944-A1CF-834E939F34C0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4574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2E605-B3E9-7943-9E32-CF18E453EEBE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09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3175-4428-434B-9F1D-D82C6C10E193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430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928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5150-CD31-6A4E-BAC1-56DA87CD526E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5063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8D66-1679-7341-8224-8BA80E98F2A2}" type="datetime1">
              <a:rPr lang="fr-FR" smtClean="0"/>
              <a:t>04/09/2024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2095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FFBE-8856-864A-9EB3-A7443B524535}" type="datetime1">
              <a:rPr lang="fr-FR" smtClean="0"/>
              <a:t>04/09/2024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4953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83E4-D326-E245-A3CD-E887D7926519}" type="datetime1">
              <a:rPr lang="fr-FR" smtClean="0"/>
              <a:t>04/09/2024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43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266D-D148-8447-B8B4-3BDB0B8FB41F}" type="datetime1">
              <a:rPr lang="fr-FR" smtClean="0"/>
              <a:t>04/09/2024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5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8097-A620-BC47-8DB5-F3FE2FD8577B}" type="datetime1">
              <a:rPr lang="fr-FR" smtClean="0"/>
              <a:t>04/09/2024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910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0880-D996-8447-B78C-E8A3BF849749}" type="datetime1">
              <a:rPr lang="fr-FR" smtClean="0"/>
              <a:t>04/09/2024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Team: Multi-Agents (Artur Ganzha, Detijon Lushaj, Lasse Müller)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688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F60EB-C61F-8042-9F26-3E83CA4086F8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51C00-C96F-B241-ACAB-4756B77F6E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96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DFD5-A321-F1E9-CFAE-4BEF7280A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Bias Analysis towards Fair AI in Education</a:t>
            </a:r>
            <a:endParaRPr lang="en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FFCAD-86B4-D92B-3065-903F56C03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By utilizing Student Score Prediction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790B5-A009-F262-613A-514C9BEA60FC}"/>
              </a:ext>
            </a:extLst>
          </p:cNvPr>
          <p:cNvSpPr txBox="1"/>
          <p:nvPr/>
        </p:nvSpPr>
        <p:spPr>
          <a:xfrm>
            <a:off x="2419350" y="4429919"/>
            <a:ext cx="7353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effectLst/>
                <a:latin typeface="Helvetica Neue" panose="02000503000000020004" pitchFamily="2" charset="0"/>
              </a:rPr>
              <a:t>Team: Multi-Agents </a:t>
            </a:r>
          </a:p>
          <a:p>
            <a:pPr algn="ctr"/>
            <a:r>
              <a:rPr lang="en-GB" dirty="0">
                <a:effectLst/>
                <a:latin typeface="Helvetica Neue" panose="02000503000000020004" pitchFamily="2" charset="0"/>
              </a:rPr>
              <a:t>Artur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Ganzha</a:t>
            </a:r>
            <a:r>
              <a:rPr lang="en-GB" dirty="0">
                <a:effectLst/>
                <a:latin typeface="Helvetica Neue" panose="02000503000000020004" pitchFamily="2" charset="0"/>
              </a:rPr>
              <a:t>,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Detijon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Lushaj</a:t>
            </a:r>
            <a:r>
              <a:rPr lang="en-GB" dirty="0">
                <a:effectLst/>
                <a:latin typeface="Helvetica Neue" panose="02000503000000020004" pitchFamily="2" charset="0"/>
              </a:rPr>
              <a:t>, Lasse Müller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EB4E-DA9D-297C-6692-7253A235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</a:t>
            </a:fld>
            <a:endParaRPr lang="en-F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1500BAE-FC70-66C3-4171-70282720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96810-C639-7847-ACE0-86929C8FEAF0}" type="datetime1">
              <a:rPr lang="fr-FR" smtClean="0"/>
              <a:t>04/09/2024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542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10</a:t>
            </a:fld>
            <a:endParaRPr lang="en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3BF41E-BCF4-D5C6-C2B0-94318DAD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4759198" cy="38446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99223A-BE2D-E159-364F-0731D8760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602" y="1690688"/>
            <a:ext cx="4759198" cy="37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11</a:t>
            </a:fld>
            <a:endParaRPr lang="en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835D66-0572-00C9-6016-16478171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1245"/>
            <a:ext cx="5001768" cy="4040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C625C-2F09-5B4E-8117-4F523A48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34" y="1777605"/>
            <a:ext cx="5001768" cy="39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6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12</a:t>
            </a:fld>
            <a:endParaRPr lang="en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A61037-2E53-68D8-5A56-BF6D7E02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2" y="1690686"/>
            <a:ext cx="5038344" cy="4088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571F2-B8AC-273B-0840-E01B763C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486" y="1690686"/>
            <a:ext cx="5016500" cy="398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4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Questions: Answers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13</a:t>
            </a:fld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6264-3586-3BA7-C293-2CF81703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Are there disparities in performance among different groups?</a:t>
            </a:r>
          </a:p>
          <a:p>
            <a:pPr lvl="1"/>
            <a:r>
              <a:rPr lang="en-GB" dirty="0"/>
              <a:t>Yes there are disparities, but they are not necessarily caused by biases</a:t>
            </a:r>
          </a:p>
          <a:p>
            <a:endParaRPr lang="en-GB" dirty="0"/>
          </a:p>
          <a:p>
            <a:r>
              <a:rPr lang="en-GB" dirty="0"/>
              <a:t>Could these disparities suggest unfair opportunities?</a:t>
            </a:r>
          </a:p>
          <a:p>
            <a:pPr lvl="1"/>
            <a:r>
              <a:rPr lang="en-GB" dirty="0"/>
              <a:t>These disparities do not </a:t>
            </a:r>
            <a:r>
              <a:rPr lang="en-GB" dirty="0" err="1"/>
              <a:t>favor</a:t>
            </a:r>
            <a:r>
              <a:rPr lang="en-GB" dirty="0"/>
              <a:t> / </a:t>
            </a:r>
            <a:r>
              <a:rPr lang="en-GB" dirty="0" err="1"/>
              <a:t>disfavor</a:t>
            </a:r>
            <a:r>
              <a:rPr lang="en-GB" dirty="0"/>
              <a:t> new students (backed by prediction results)</a:t>
            </a:r>
          </a:p>
          <a:p>
            <a:endParaRPr lang="en-GB" dirty="0"/>
          </a:p>
          <a:p>
            <a:r>
              <a:rPr lang="en-GB" dirty="0"/>
              <a:t>How can educators use this data to reduce bias?</a:t>
            </a:r>
          </a:p>
          <a:p>
            <a:pPr lvl="1"/>
            <a:r>
              <a:rPr lang="en-GB" dirty="0"/>
              <a:t>Educators can shuffle student groups during task assignments to create more diversity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80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14</a:t>
            </a:fld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6264-3586-3BA7-C293-2CF817032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FR" dirty="0"/>
              <a:t>The prediction models gave similar results</a:t>
            </a:r>
          </a:p>
          <a:p>
            <a:pPr lvl="1"/>
            <a:r>
              <a:rPr lang="en-GB" dirty="0"/>
              <a:t>W</a:t>
            </a:r>
            <a:r>
              <a:rPr lang="en-FR" dirty="0"/>
              <a:t>e decided going with neural networks, due to flexibility</a:t>
            </a:r>
          </a:p>
          <a:p>
            <a:r>
              <a:rPr lang="en-FR" dirty="0"/>
              <a:t>There are disparities within gender and ethnicity</a:t>
            </a:r>
          </a:p>
          <a:p>
            <a:pPr lvl="1"/>
            <a:r>
              <a:rPr lang="en-FR" dirty="0"/>
              <a:t>But the prediction models showed, that they have little to no residual</a:t>
            </a:r>
          </a:p>
          <a:p>
            <a:pPr lvl="1"/>
            <a:r>
              <a:rPr lang="en-FR" dirty="0"/>
              <a:t>Hence we can conclude that the model reduces any bias as no class is favored / disfavored by the model</a:t>
            </a:r>
          </a:p>
          <a:p>
            <a:r>
              <a:rPr lang="en-FR" dirty="0"/>
              <a:t>Key take aways: teachers can shuffle students who are performing well with students with worse performances to increase their respective influence</a:t>
            </a:r>
          </a:p>
        </p:txBody>
      </p:sp>
    </p:spTree>
    <p:extLst>
      <p:ext uri="{BB962C8B-B14F-4D97-AF65-F5344CB8AC3E}">
        <p14:creationId xmlns:p14="http://schemas.microsoft.com/office/powerpoint/2010/main" val="192711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2379"/>
          </a:xfrm>
        </p:spPr>
        <p:txBody>
          <a:bodyPr>
            <a:normAutofit/>
          </a:bodyPr>
          <a:lstStyle/>
          <a:p>
            <a:r>
              <a:rPr lang="en-FR" sz="7200" b="1" dirty="0"/>
              <a:t>Thank you for your attention!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54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0BFB-4CC1-3ED8-E872-B9990136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Problem Definition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82CD-8465-EC0D-06AA-8347D8AA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Identify potential inequalities in student performance based on race/ethnicity, parental education and gender.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Addressing unfair opportunities is crucial for creating a more equitable learning environment.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Target Group: </a:t>
            </a: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Educators, researchers, and students interested in educational equity.</a:t>
            </a:r>
          </a:p>
          <a:p>
            <a:r>
              <a:rPr lang="en-GB" dirty="0"/>
              <a:t>Use of Insights:</a:t>
            </a:r>
          </a:p>
          <a:p>
            <a:pPr lvl="1"/>
            <a:r>
              <a:rPr lang="en-GB" dirty="0"/>
              <a:t>Adjusting teaching strategies and student grouping to promote fairness.</a:t>
            </a:r>
          </a:p>
          <a:p>
            <a:pPr lvl="1"/>
            <a:r>
              <a:rPr lang="en-GB" dirty="0"/>
              <a:t>Provides actionable insights to help create equitable educational environments.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1AE7-0CBE-B2DB-C39C-7048FD7E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2</a:t>
            </a:fld>
            <a:endParaRPr lang="en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9B2DD17-8CE7-7A85-3E42-4D2E70DD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EE62-A6B1-B744-A272-4340EB90B090}" type="datetime1">
              <a:rPr lang="fr-FR" smtClean="0"/>
              <a:t>04/09/2024</a:t>
            </a:fld>
            <a:endParaRPr lang="en-F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F6463E-CE71-8906-8107-8D832B22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34496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F43-8645-140B-A255-EFCFB905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Goals and Objectives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DBA0-51FE-0415-0BA4-1F1B9833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Showcase inequalities in student performance.</a:t>
            </a:r>
          </a:p>
          <a:p>
            <a:r>
              <a:rPr lang="en-GB" dirty="0"/>
              <a:t>Provide data-driven insights to support fairer educational practices.</a:t>
            </a:r>
          </a:p>
          <a:p>
            <a:r>
              <a:rPr lang="en-GB" dirty="0"/>
              <a:t>Validate through ML models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b="1" dirty="0"/>
              <a:t>Key Questions:</a:t>
            </a:r>
          </a:p>
          <a:p>
            <a:pPr lvl="1"/>
            <a:r>
              <a:rPr lang="en-GB" dirty="0"/>
              <a:t>Are there disparities in performance among different groups?</a:t>
            </a:r>
          </a:p>
          <a:p>
            <a:pPr lvl="1"/>
            <a:r>
              <a:rPr lang="en-GB" dirty="0"/>
              <a:t>Could these disparities suggest unfair opportunities?</a:t>
            </a:r>
          </a:p>
          <a:p>
            <a:pPr lvl="1"/>
            <a:r>
              <a:rPr lang="en-GB" dirty="0"/>
              <a:t>How can educators use this data to reduce bias?</a:t>
            </a:r>
          </a:p>
          <a:p>
            <a:pPr marL="457200" lvl="1" indent="0">
              <a:buNone/>
            </a:pPr>
            <a:endParaRPr lang="en-GB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Goals:</a:t>
            </a:r>
          </a:p>
          <a:p>
            <a:pPr lvl="1"/>
            <a:r>
              <a:rPr lang="en-GB" dirty="0"/>
              <a:t>Highlight inequalities in student performance.</a:t>
            </a:r>
          </a:p>
          <a:p>
            <a:pPr lvl="1"/>
            <a:r>
              <a:rPr lang="en-GB" dirty="0"/>
              <a:t>Provide insights for educators to enhance fairness in educational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BBC31-D25D-9FA5-4C39-44C06131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3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E74235-88EE-994A-4666-DF6E9C03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D965-5B28-6243-83A2-32D88172A3E4}" type="datetime1">
              <a:rPr lang="fr-FR" smtClean="0"/>
              <a:t>04/09/2024</a:t>
            </a:fld>
            <a:endParaRPr lang="en-FR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05E9718D-BE39-3D49-F394-7A5D4A66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94011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02E2-C76A-0D8E-2CFB-A9DB778F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Student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F1EC-8245-FB50-A80B-C313CD4C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Source: Kaggle - Student Performance Prediction dataset.</a:t>
            </a:r>
          </a:p>
          <a:p>
            <a:pPr lvl="1"/>
            <a:r>
              <a:rPr lang="en-GB" dirty="0"/>
              <a:t>Gender</a:t>
            </a:r>
          </a:p>
          <a:p>
            <a:pPr lvl="1"/>
            <a:r>
              <a:rPr lang="en-GB" dirty="0"/>
              <a:t>race/ethnicity</a:t>
            </a:r>
          </a:p>
          <a:p>
            <a:pPr lvl="1"/>
            <a:r>
              <a:rPr lang="en-GB" dirty="0"/>
              <a:t>parental level of education</a:t>
            </a:r>
          </a:p>
          <a:p>
            <a:pPr lvl="1"/>
            <a:r>
              <a:rPr lang="en-GB" dirty="0"/>
              <a:t>test scores across subjects (math, reading, writing)</a:t>
            </a:r>
          </a:p>
          <a:p>
            <a:pPr marL="0" indent="0">
              <a:buNone/>
            </a:pP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3695-56D1-8A00-F4E7-B6904BE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8D68-518C-8206-0A5A-0458BD23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39C-3DBA-80B0-7BE0-172181A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4</a:t>
            </a:fld>
            <a:endParaRPr lang="en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543919-AA12-0607-CCC5-B5332D61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9880"/>
            <a:ext cx="10322681" cy="17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4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02E2-C76A-0D8E-2CFB-A9DB778F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Student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3695-56D1-8A00-F4E7-B6904BE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8D68-518C-8206-0A5A-0458BD23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39C-3DBA-80B0-7BE0-172181A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5</a:t>
            </a:fld>
            <a:endParaRPr lang="en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488C6-CECD-AC0E-4065-7F8C1338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31963"/>
            <a:ext cx="5029200" cy="444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67FEA-C8CA-A4CE-44AE-2480E7958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712" y="1690688"/>
            <a:ext cx="50292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2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02E2-C76A-0D8E-2CFB-A9DB778F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Student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F1EC-8245-FB50-A80B-C313CD4C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3695-56D1-8A00-F4E7-B6904BE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8D68-518C-8206-0A5A-0458BD23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39C-3DBA-80B0-7BE0-172181A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6</a:t>
            </a:fld>
            <a:endParaRPr lang="en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3BF2CF-603D-7F63-AA8D-16DC2AF8E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79" y="1690688"/>
            <a:ext cx="5271586" cy="4402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2DCCB-99FB-FCE8-3658-C186BD677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4727"/>
            <a:ext cx="5332535" cy="439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0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02E2-C76A-0D8E-2CFB-A9DB778F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ANOVA Table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F1EC-8245-FB50-A80B-C313CD4C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519"/>
            <a:ext cx="10515600" cy="404844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Gender (C(gender)):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F-statistic: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40.16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p-value: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3.55e-10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Strong evidence that gender impacts student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Parental Education (C(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</a:rPr>
              <a:t>parents_education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)):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F-statistic: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6.30,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p-value: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9.05e-06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Suggests a significant, but lesser impact compared to gender.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Race (C(race)):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F-statistic: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22.53,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p-value: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7.97e-18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Indicates a strong influence of race on student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Residual: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Sum of squares: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199,284.53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Represents unexplained variability within the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3695-56D1-8A00-F4E7-B6904BE5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8D68-518C-8206-0A5A-0458BD23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39C-3DBA-80B0-7BE0-172181A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7</a:t>
            </a:fld>
            <a:endParaRPr lang="en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2B3B13-9A8C-51DC-AE04-F47EDB58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48" y="478284"/>
            <a:ext cx="7292410" cy="13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4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B33B-56E6-EEBB-8B41-3D13CA2B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Methodology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D28F-6B1E-4125-9B72-FEE15761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Data Preparation:</a:t>
            </a:r>
          </a:p>
          <a:p>
            <a:pPr lvl="1"/>
            <a:r>
              <a:rPr lang="en-GB" dirty="0"/>
              <a:t>Trainings/Test split</a:t>
            </a:r>
          </a:p>
          <a:p>
            <a:pPr lvl="1"/>
            <a:r>
              <a:rPr lang="en-GB" dirty="0"/>
              <a:t>Normalization of Data</a:t>
            </a:r>
          </a:p>
          <a:p>
            <a:r>
              <a:rPr lang="en-GB" dirty="0"/>
              <a:t>Model Selection: </a:t>
            </a:r>
          </a:p>
          <a:p>
            <a:pPr lvl="1"/>
            <a:r>
              <a:rPr lang="en-GB" dirty="0"/>
              <a:t>Linear Regression, Random Forests</a:t>
            </a:r>
          </a:p>
          <a:p>
            <a:pPr lvl="1"/>
            <a:r>
              <a:rPr lang="en-GB" dirty="0"/>
              <a:t>Neural Networks</a:t>
            </a:r>
          </a:p>
          <a:p>
            <a:pPr lvl="2"/>
            <a:r>
              <a:rPr lang="en-GB" dirty="0"/>
              <a:t>3 hidden layer, </a:t>
            </a:r>
            <a:r>
              <a:rPr lang="en-GB" dirty="0" err="1"/>
              <a:t>ReLU</a:t>
            </a:r>
            <a:r>
              <a:rPr lang="en-GB" dirty="0"/>
              <a:t>, Dropout-rate 0.2</a:t>
            </a:r>
          </a:p>
          <a:p>
            <a:pPr lvl="2"/>
            <a:r>
              <a:rPr lang="en-GB" dirty="0"/>
              <a:t>Learning-rate 0.0005</a:t>
            </a:r>
          </a:p>
          <a:p>
            <a:r>
              <a:rPr lang="en-GB" dirty="0"/>
              <a:t>Data Splitting: </a:t>
            </a:r>
          </a:p>
          <a:p>
            <a:pPr lvl="1"/>
            <a:r>
              <a:rPr lang="en-GB" dirty="0"/>
              <a:t>K-Fold Cross-Validation</a:t>
            </a:r>
          </a:p>
          <a:p>
            <a:pPr lvl="2"/>
            <a:r>
              <a:rPr lang="en-GB" dirty="0"/>
              <a:t>70-20-10 split</a:t>
            </a:r>
          </a:p>
          <a:p>
            <a:pPr lvl="2"/>
            <a:r>
              <a:rPr lang="en-GB" dirty="0"/>
              <a:t>K = 5</a:t>
            </a:r>
          </a:p>
          <a:p>
            <a:r>
              <a:rPr lang="en-GB" dirty="0"/>
              <a:t>Metrics for Evaluation: </a:t>
            </a:r>
          </a:p>
          <a:p>
            <a:pPr lvl="1"/>
            <a:r>
              <a:rPr lang="en-GB" dirty="0"/>
              <a:t>R2 Score</a:t>
            </a:r>
          </a:p>
          <a:p>
            <a:pPr lvl="1"/>
            <a:r>
              <a:rPr lang="en-GB" dirty="0"/>
              <a:t>MSE/MAE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52C82-A218-B5B9-FDBC-0378523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8</a:t>
            </a:fld>
            <a:endParaRPr lang="en-F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1E0E12-275D-B9FB-A964-07A6B6C8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1E5C-765F-9342-B8C0-8CC4E90FB6A3}" type="datetime1">
              <a:rPr lang="fr-FR" smtClean="0"/>
              <a:t>04/09/2024</a:t>
            </a:fld>
            <a:endParaRPr lang="en-F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A683DAB-5221-ED92-A5C8-FE3D9D57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7950" y="6356350"/>
            <a:ext cx="4356100" cy="365125"/>
          </a:xfrm>
        </p:spPr>
        <p:txBody>
          <a:bodyPr/>
          <a:lstStyle/>
          <a:p>
            <a:r>
              <a:rPr lang="en-GB" dirty="0"/>
              <a:t>Team: Multi-Agents (Artur </a:t>
            </a:r>
            <a:r>
              <a:rPr lang="en-GB" dirty="0" err="1"/>
              <a:t>Ganzha</a:t>
            </a:r>
            <a:r>
              <a:rPr lang="en-GB" dirty="0"/>
              <a:t>, </a:t>
            </a:r>
            <a:r>
              <a:rPr lang="en-GB" dirty="0" err="1"/>
              <a:t>Detijon</a:t>
            </a:r>
            <a:r>
              <a:rPr lang="en-GB" dirty="0"/>
              <a:t> </a:t>
            </a:r>
            <a:r>
              <a:rPr lang="en-GB" dirty="0" err="1"/>
              <a:t>Lushaj</a:t>
            </a:r>
            <a:r>
              <a:rPr lang="en-GB" dirty="0"/>
              <a:t>, Lasse Müller) 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8250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6C4E-61EB-F982-3E8C-1A453E7D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7A0-9101-12D8-3662-32C1C6A2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8487A-99DC-6644-9898-50B71D76B607}" type="datetime1">
              <a:rPr lang="fr-FR" smtClean="0"/>
              <a:t>04/09/2024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AEC-8C2F-21E5-E084-D2FC7CD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Team: Multi-Agents (Artur Ganzha, Detijon Lushaj, Lasse Müller)  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D7F5-A506-BF77-CC06-9A26468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51C00-C96F-B241-ACAB-4756B77F6E59}" type="slidenum">
              <a:rPr lang="en-FR" smtClean="0"/>
              <a:t>9</a:t>
            </a:fld>
            <a:endParaRPr lang="en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C13C2-5CF0-A3EC-7033-375B9E58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079498"/>
            <a:ext cx="5397500" cy="346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FC3B2-6E59-5983-2EA3-043887F1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9498"/>
            <a:ext cx="5410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</TotalTime>
  <Words>1293</Words>
  <Application>Microsoft Macintosh PowerPoint</Application>
  <PresentationFormat>Widescreen</PresentationFormat>
  <Paragraphs>176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-webkit-standard</vt:lpstr>
      <vt:lpstr>Arial</vt:lpstr>
      <vt:lpstr>Calibri</vt:lpstr>
      <vt:lpstr>Calibri Light</vt:lpstr>
      <vt:lpstr>Helvetica Neue</vt:lpstr>
      <vt:lpstr>Office Theme</vt:lpstr>
      <vt:lpstr>Bias Analysis towards Fair AI in Education</vt:lpstr>
      <vt:lpstr>Problem Definition</vt:lpstr>
      <vt:lpstr>Goals and Objectives</vt:lpstr>
      <vt:lpstr>Student dataset</vt:lpstr>
      <vt:lpstr>Student dataset</vt:lpstr>
      <vt:lpstr>Student dataset</vt:lpstr>
      <vt:lpstr>ANOVA Table</vt:lpstr>
      <vt:lpstr>Methodology</vt:lpstr>
      <vt:lpstr>Linear Regression</vt:lpstr>
      <vt:lpstr>Neural Networks</vt:lpstr>
      <vt:lpstr>Neural Networks</vt:lpstr>
      <vt:lpstr>Neural Networks</vt:lpstr>
      <vt:lpstr>Key Questions: Answers</vt:lpstr>
      <vt:lpstr>Results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dlushaj99@gmail.com</dc:creator>
  <cp:lastModifiedBy>dlushaj99@gmail.com</cp:lastModifiedBy>
  <cp:revision>34</cp:revision>
  <cp:lastPrinted>2024-09-03T11:54:46Z</cp:lastPrinted>
  <dcterms:created xsi:type="dcterms:W3CDTF">2024-09-03T09:49:31Z</dcterms:created>
  <dcterms:modified xsi:type="dcterms:W3CDTF">2024-09-04T12:48:55Z</dcterms:modified>
</cp:coreProperties>
</file>