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8" r:id="rId3"/>
    <p:sldId id="258" r:id="rId4"/>
    <p:sldId id="259" r:id="rId5"/>
    <p:sldId id="360" r:id="rId6"/>
    <p:sldId id="361" r:id="rId7"/>
    <p:sldId id="362" r:id="rId8"/>
    <p:sldId id="363" r:id="rId9"/>
    <p:sldId id="269" r:id="rId10"/>
    <p:sldId id="358" r:id="rId11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64514"/>
    <a:srgbClr val="FFFFFF"/>
    <a:srgbClr val="F9F9F9"/>
    <a:srgbClr val="F7F7F7"/>
    <a:srgbClr val="00CC99"/>
    <a:srgbClr val="4CFEFE"/>
    <a:srgbClr val="06B1CB"/>
    <a:srgbClr val="201E2E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799" autoAdjust="0"/>
  </p:normalViewPr>
  <p:slideViewPr>
    <p:cSldViewPr>
      <p:cViewPr varScale="1">
        <p:scale>
          <a:sx n="152" d="100"/>
          <a:sy n="152" d="100"/>
        </p:scale>
        <p:origin x="180" y="17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C466-5701-45EB-A5DF-6E2B7254BA96}" type="datetimeFigureOut">
              <a:rPr lang="id-ID" smtClean="0"/>
              <a:t>10/02/2022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7F41-6724-45D5-A402-066F18B9E7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271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1549-BF0E-4439-B682-EF7E3FD46C08}" type="datetimeFigureOut">
              <a:rPr lang="id-ID" smtClean="0"/>
              <a:t>10/02/2022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0CE0-9374-4FD7-B6CC-8C5DBE926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899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0CE0-9374-4FD7-B6CC-8C5DBE926693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05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0CE0-9374-4FD7-B6CC-8C5DBE926693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9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381746" y="-9525"/>
            <a:ext cx="6762254" cy="5143500"/>
          </a:xfrm>
          <a:custGeom>
            <a:avLst/>
            <a:gdLst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0 w 6012160"/>
              <a:gd name="connsiteY3" fmla="*/ 5143500 h 5143500"/>
              <a:gd name="connsiteX4" fmla="*/ 0 w 6012160"/>
              <a:gd name="connsiteY4" fmla="*/ 0 h 5143500"/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1524000 w 6012160"/>
              <a:gd name="connsiteY3" fmla="*/ 5143500 h 5143500"/>
              <a:gd name="connsiteX4" fmla="*/ 0 w 6012160"/>
              <a:gd name="connsiteY4" fmla="*/ 0 h 5143500"/>
              <a:gd name="connsiteX0" fmla="*/ 0 w 6755110"/>
              <a:gd name="connsiteY0" fmla="*/ 19050 h 5143500"/>
              <a:gd name="connsiteX1" fmla="*/ 6755110 w 6755110"/>
              <a:gd name="connsiteY1" fmla="*/ 0 h 5143500"/>
              <a:gd name="connsiteX2" fmla="*/ 6755110 w 6755110"/>
              <a:gd name="connsiteY2" fmla="*/ 5143500 h 5143500"/>
              <a:gd name="connsiteX3" fmla="*/ 2266950 w 6755110"/>
              <a:gd name="connsiteY3" fmla="*/ 5143500 h 5143500"/>
              <a:gd name="connsiteX4" fmla="*/ 0 w 6755110"/>
              <a:gd name="connsiteY4" fmla="*/ 19050 h 5143500"/>
              <a:gd name="connsiteX0" fmla="*/ 0 w 6762254"/>
              <a:gd name="connsiteY0" fmla="*/ 11906 h 5143500"/>
              <a:gd name="connsiteX1" fmla="*/ 6762254 w 6762254"/>
              <a:gd name="connsiteY1" fmla="*/ 0 h 5143500"/>
              <a:gd name="connsiteX2" fmla="*/ 6762254 w 6762254"/>
              <a:gd name="connsiteY2" fmla="*/ 5143500 h 5143500"/>
              <a:gd name="connsiteX3" fmla="*/ 2274094 w 6762254"/>
              <a:gd name="connsiteY3" fmla="*/ 5143500 h 5143500"/>
              <a:gd name="connsiteX4" fmla="*/ 0 w 6762254"/>
              <a:gd name="connsiteY4" fmla="*/ 1190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254" h="5143500">
                <a:moveTo>
                  <a:pt x="0" y="11906"/>
                </a:moveTo>
                <a:lnTo>
                  <a:pt x="6762254" y="0"/>
                </a:lnTo>
                <a:lnTo>
                  <a:pt x="6762254" y="5143500"/>
                </a:lnTo>
                <a:lnTo>
                  <a:pt x="2274094" y="5143500"/>
                </a:lnTo>
                <a:lnTo>
                  <a:pt x="0" y="11906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4" name="Flowchart: Manual Input 3"/>
          <p:cNvSpPr/>
          <p:nvPr userDrawn="1"/>
        </p:nvSpPr>
        <p:spPr>
          <a:xfrm rot="5400000">
            <a:off x="-345840" y="345841"/>
            <a:ext cx="5143729" cy="445204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55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0 w 10019"/>
              <a:gd name="connsiteY4" fmla="*/ 3558 h 11558"/>
              <a:gd name="connsiteX0" fmla="*/ 19 w 10019"/>
              <a:gd name="connsiteY0" fmla="*/ 6525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6525 h 11558"/>
              <a:gd name="connsiteX0" fmla="*/ 19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5932 h 11558"/>
              <a:gd name="connsiteX0" fmla="*/ 10 w 10019"/>
              <a:gd name="connsiteY0" fmla="*/ 593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0 w 10019"/>
              <a:gd name="connsiteY4" fmla="*/ 5938 h 11558"/>
              <a:gd name="connsiteX0" fmla="*/ 1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 w 10019"/>
              <a:gd name="connsiteY4" fmla="*/ 5932 h 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" h="11558">
                <a:moveTo>
                  <a:pt x="1" y="5932"/>
                </a:moveTo>
                <a:lnTo>
                  <a:pt x="10019" y="0"/>
                </a:lnTo>
                <a:cubicBezTo>
                  <a:pt x="10013" y="3853"/>
                  <a:pt x="10006" y="7705"/>
                  <a:pt x="10000" y="11558"/>
                </a:cubicBezTo>
                <a:lnTo>
                  <a:pt x="0" y="11558"/>
                </a:lnTo>
                <a:cubicBezTo>
                  <a:pt x="6" y="9880"/>
                  <a:pt x="-5" y="7610"/>
                  <a:pt x="1" y="5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24"/>
          <p:cNvSpPr/>
          <p:nvPr userDrawn="1"/>
        </p:nvSpPr>
        <p:spPr>
          <a:xfrm>
            <a:off x="1" y="2859782"/>
            <a:ext cx="3985543" cy="1224136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03798"/>
            <a:ext cx="3240360" cy="67710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44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620186"/>
            <a:ext cx="3240360" cy="28379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2FB3C081-3FB2-4D11-90D9-2837173B18D9}"/>
              </a:ext>
            </a:extLst>
          </p:cNvPr>
          <p:cNvSpPr/>
          <p:nvPr userDrawn="1"/>
        </p:nvSpPr>
        <p:spPr>
          <a:xfrm>
            <a:off x="282" y="-253"/>
            <a:ext cx="2508605" cy="771803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25" grpId="0" animBg="1"/>
      <p:bldP spid="8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8402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724622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716016" y="3724623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5576" y="3435846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716016" y="3435847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7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_Background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2888276"/>
            <a:ext cx="44290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343373" y="3471850"/>
            <a:ext cx="4441601" cy="6120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Background_Layou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1475656" y="3910877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07183" y="86086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07182" y="339502"/>
            <a:ext cx="7200800" cy="583574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1475656" y="3602306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4067944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4067944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6660232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6660232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494871" y="1990346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494871" y="1681775"/>
            <a:ext cx="3633125" cy="30857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800" b="1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644008" y="1322107"/>
            <a:ext cx="4499992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-13940" y="1322107"/>
            <a:ext cx="4657948" cy="2232248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932040" y="2134734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32040" y="1610139"/>
            <a:ext cx="3633125" cy="52459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1560" y="3772967"/>
            <a:ext cx="8064896" cy="67099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214176" y="1213893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214176" y="1216567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1430200" y="1404603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8"/>
          </p:nvPr>
        </p:nvSpPr>
        <p:spPr>
          <a:xfrm>
            <a:off x="2626522" y="1419710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26523" y="1883227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83569" y="3008281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3483569" y="3010955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3699593" y="3198991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40"/>
          </p:nvPr>
        </p:nvSpPr>
        <p:spPr>
          <a:xfrm>
            <a:off x="4895915" y="3214098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895916" y="3677615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1214176" y="2777615"/>
            <a:ext cx="1800000" cy="1800000"/>
          </a:xfrm>
          <a:prstGeom prst="wedgeEllipseCallout">
            <a:avLst>
              <a:gd name="adj1" fmla="val 72653"/>
              <a:gd name="adj2" fmla="val 6056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6364089" y="1132076"/>
            <a:ext cx="1800000" cy="1800000"/>
          </a:xfrm>
          <a:prstGeom prst="wedgeEllipseCallout">
            <a:avLst>
              <a:gd name="adj1" fmla="val -66518"/>
              <a:gd name="adj2" fmla="val 8702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0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21" grpId="0" animBg="1"/>
      <p:bldP spid="1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226190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166619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3106589" y="138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3106190" y="282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4546190" y="138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5"/>
          <p:cNvSpPr>
            <a:spLocks noGrp="1"/>
          </p:cNvSpPr>
          <p:nvPr>
            <p:ph type="pic" sz="quarter" idx="48"/>
          </p:nvPr>
        </p:nvSpPr>
        <p:spPr>
          <a:xfrm>
            <a:off x="5985991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745248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726249" y="1524054"/>
            <a:ext cx="252028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5791" y="1389801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23528" y="2973737"/>
            <a:ext cx="125657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8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2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487686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95536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95536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2215878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123728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123728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3944070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851920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851920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50"/>
          </p:nvPr>
        </p:nvSpPr>
        <p:spPr>
          <a:xfrm>
            <a:off x="5672262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580112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580112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7400454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308304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7308304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56"/>
          </p:nvPr>
        </p:nvSpPr>
        <p:spPr>
          <a:xfrm>
            <a:off x="487686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340826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340826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59"/>
          </p:nvPr>
        </p:nvSpPr>
        <p:spPr>
          <a:xfrm>
            <a:off x="2215878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2069018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2069018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5"/>
          <p:cNvSpPr>
            <a:spLocks noGrp="1"/>
          </p:cNvSpPr>
          <p:nvPr>
            <p:ph type="pic" sz="quarter" idx="62"/>
          </p:nvPr>
        </p:nvSpPr>
        <p:spPr>
          <a:xfrm>
            <a:off x="3944070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63" hasCustomPrompt="1"/>
          </p:nvPr>
        </p:nvSpPr>
        <p:spPr>
          <a:xfrm>
            <a:off x="3797210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64" hasCustomPrompt="1"/>
          </p:nvPr>
        </p:nvSpPr>
        <p:spPr>
          <a:xfrm>
            <a:off x="3797210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5"/>
          <p:cNvSpPr>
            <a:spLocks noGrp="1"/>
          </p:cNvSpPr>
          <p:nvPr>
            <p:ph type="pic" sz="quarter" idx="65"/>
          </p:nvPr>
        </p:nvSpPr>
        <p:spPr>
          <a:xfrm>
            <a:off x="5672262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66" hasCustomPrompt="1"/>
          </p:nvPr>
        </p:nvSpPr>
        <p:spPr>
          <a:xfrm>
            <a:off x="5525402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67" hasCustomPrompt="1"/>
          </p:nvPr>
        </p:nvSpPr>
        <p:spPr>
          <a:xfrm>
            <a:off x="5525402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5"/>
          <p:cNvSpPr>
            <a:spLocks noGrp="1"/>
          </p:cNvSpPr>
          <p:nvPr>
            <p:ph type="pic" sz="quarter" idx="68"/>
          </p:nvPr>
        </p:nvSpPr>
        <p:spPr>
          <a:xfrm>
            <a:off x="7400454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69" hasCustomPrompt="1"/>
          </p:nvPr>
        </p:nvSpPr>
        <p:spPr>
          <a:xfrm>
            <a:off x="7253594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70" hasCustomPrompt="1"/>
          </p:nvPr>
        </p:nvSpPr>
        <p:spPr>
          <a:xfrm>
            <a:off x="7253594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5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75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2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179513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179513" y="2531299"/>
            <a:ext cx="2808311" cy="256475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179513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179513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3131840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131840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51"/>
          </p:nvPr>
        </p:nvSpPr>
        <p:spPr>
          <a:xfrm>
            <a:off x="3131840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131840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6084167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67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55"/>
          </p:nvPr>
        </p:nvSpPr>
        <p:spPr>
          <a:xfrm>
            <a:off x="6084167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084167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581573"/>
            <a:ext cx="4282394" cy="21431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75806"/>
            <a:ext cx="4282394" cy="55399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36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323544" y="1572730"/>
            <a:ext cx="2448000" cy="24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716730"/>
            <a:ext cx="2160000" cy="216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_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404565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04565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23528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94565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2564671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4671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2483634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654671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7" name="Oval 56"/>
          <p:cNvSpPr/>
          <p:nvPr userDrawn="1"/>
        </p:nvSpPr>
        <p:spPr>
          <a:xfrm>
            <a:off x="4715214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214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4634177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4805214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" name="Oval 60"/>
          <p:cNvSpPr/>
          <p:nvPr userDrawn="1"/>
        </p:nvSpPr>
        <p:spPr>
          <a:xfrm>
            <a:off x="6875320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6875320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6794283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965320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0" grpId="0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20072" y="2499742"/>
            <a:ext cx="2736304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20072" y="1635646"/>
            <a:ext cx="2736304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3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0" y="1334560"/>
            <a:ext cx="3995936" cy="303739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995936" y="2787774"/>
            <a:ext cx="5148064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139952" y="1851670"/>
            <a:ext cx="3528392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139952" y="1322381"/>
            <a:ext cx="3528392" cy="529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763687" y="4011910"/>
            <a:ext cx="2235647" cy="36004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_Text_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7847" y="2661066"/>
            <a:ext cx="565447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97845" y="2139702"/>
            <a:ext cx="565447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562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3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552700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3568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1583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587598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495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686331" y="2502024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715495" y="2507357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7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87625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7625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806602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4806602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6878760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6878760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0749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480749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9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Picture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0" y="1203598"/>
            <a:ext cx="9144000" cy="1944216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6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851670"/>
            <a:ext cx="3240360" cy="1800200"/>
          </a:xfrm>
          <a:prstGeom prst="rect">
            <a:avLst/>
          </a:prstGeom>
          <a:ln w="76200">
            <a:noFill/>
          </a:ln>
          <a:effectLst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5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_Pic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2147" y="0"/>
            <a:ext cx="9146147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picture_and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507854"/>
            <a:ext cx="3600400" cy="9285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144000" cy="2787774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1" y="2224060"/>
            <a:ext cx="525658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19" y="1748498"/>
            <a:ext cx="525658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716016" y="2931791"/>
            <a:ext cx="3600400" cy="15046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755576" y="2935587"/>
            <a:ext cx="3600400" cy="5722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_Text_a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07505" y="987573"/>
            <a:ext cx="2160240" cy="2808313"/>
          </a:xfrm>
          <a:prstGeom prst="rect">
            <a:avLst/>
          </a:prstGeom>
          <a:noFill/>
        </p:spPr>
        <p:txBody>
          <a:bodyPr/>
          <a:lstStyle>
            <a:lvl1pPr algn="l">
              <a:defRPr sz="2800">
                <a:solidFill>
                  <a:srgbClr val="FFFDF7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2650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19673" y="302110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2499742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9978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1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9552" y="3407708"/>
            <a:ext cx="8064896" cy="11082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585" y="753269"/>
            <a:ext cx="6546181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78088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6176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0" grpId="0"/>
      <p:bldP spid="12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075806"/>
            <a:ext cx="374441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644008" y="1434642"/>
            <a:ext cx="374441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55576" y="1434642"/>
            <a:ext cx="374441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17848" y="3075806"/>
            <a:ext cx="266429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7848" y="1542654"/>
            <a:ext cx="266429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3203848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868144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3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51520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251520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251520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203848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3203848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3203848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156176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6156176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7"/>
          </p:nvPr>
        </p:nvSpPr>
        <p:spPr>
          <a:xfrm>
            <a:off x="6156176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Pictur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4248472"/>
              <a:gd name="connsiteY0" fmla="*/ 0 h 2378621"/>
              <a:gd name="connsiteX1" fmla="*/ 4248472 w 4248472"/>
              <a:gd name="connsiteY1" fmla="*/ 0 h 2378621"/>
              <a:gd name="connsiteX2" fmla="*/ 4248472 w 4248472"/>
              <a:gd name="connsiteY2" fmla="*/ 2378621 h 2378621"/>
              <a:gd name="connsiteX3" fmla="*/ 0 w 4248472"/>
              <a:gd name="connsiteY3" fmla="*/ 2378621 h 2378621"/>
              <a:gd name="connsiteX4" fmla="*/ 0 w 4248472"/>
              <a:gd name="connsiteY4" fmla="*/ 0 h 2378621"/>
              <a:gd name="connsiteX0" fmla="*/ 0 w 4252705"/>
              <a:gd name="connsiteY0" fmla="*/ 0 h 2378645"/>
              <a:gd name="connsiteX1" fmla="*/ 4248472 w 4252705"/>
              <a:gd name="connsiteY1" fmla="*/ 0 h 2378645"/>
              <a:gd name="connsiteX2" fmla="*/ 4248472 w 4252705"/>
              <a:gd name="connsiteY2" fmla="*/ 2378621 h 2378645"/>
              <a:gd name="connsiteX3" fmla="*/ 0 w 4252705"/>
              <a:gd name="connsiteY3" fmla="*/ 2378621 h 2378645"/>
              <a:gd name="connsiteX4" fmla="*/ 0 w 4252705"/>
              <a:gd name="connsiteY4" fmla="*/ 0 h 23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705" h="2378645">
                <a:moveTo>
                  <a:pt x="0" y="0"/>
                </a:moveTo>
                <a:lnTo>
                  <a:pt x="4248472" y="0"/>
                </a:lnTo>
                <a:cubicBezTo>
                  <a:pt x="4248472" y="792874"/>
                  <a:pt x="4257997" y="2385847"/>
                  <a:pt x="4248472" y="2378621"/>
                </a:cubicBezTo>
                <a:lnTo>
                  <a:pt x="0" y="2378621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779662"/>
            <a:ext cx="504056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29778" y="4745160"/>
            <a:ext cx="644054" cy="307355"/>
            <a:chOff x="129778" y="4745160"/>
            <a:chExt cx="644054" cy="307355"/>
          </a:xfrm>
        </p:grpSpPr>
        <p:sp>
          <p:nvSpPr>
            <p:cNvPr id="19" name="Text Placeholder 2"/>
            <p:cNvSpPr txBox="1">
              <a:spLocks/>
            </p:cNvSpPr>
            <p:nvPr userDrawn="1"/>
          </p:nvSpPr>
          <p:spPr>
            <a:xfrm>
              <a:off x="163773" y="4862163"/>
              <a:ext cx="57606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9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LOGO</a:t>
              </a:r>
              <a:endParaRPr lang="en-US" sz="9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 userDrawn="1"/>
          </p:nvSpPr>
          <p:spPr>
            <a:xfrm>
              <a:off x="129778" y="4745160"/>
              <a:ext cx="64405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8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YOUR</a:t>
              </a:r>
              <a:endParaRPr lang="en-US" sz="8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0" y="4670995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 userDrawn="1"/>
        </p:nvSpPr>
        <p:spPr>
          <a:xfrm>
            <a:off x="0" y="339502"/>
            <a:ext cx="395536" cy="57606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D596DB7-CC77-4483-A782-139B7B97BBFC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11" y="4717494"/>
            <a:ext cx="481324" cy="3862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6" r:id="rId2"/>
    <p:sldLayoutId id="2147483651" r:id="rId3"/>
    <p:sldLayoutId id="2147483652" r:id="rId4"/>
    <p:sldLayoutId id="2147483656" r:id="rId5"/>
    <p:sldLayoutId id="2147483732" r:id="rId6"/>
    <p:sldLayoutId id="2147483659" r:id="rId7"/>
    <p:sldLayoutId id="2147483658" r:id="rId8"/>
    <p:sldLayoutId id="2147483661" r:id="rId9"/>
    <p:sldLayoutId id="2147483735" r:id="rId10"/>
    <p:sldLayoutId id="2147483734" r:id="rId11"/>
    <p:sldLayoutId id="2147483653" r:id="rId12"/>
    <p:sldLayoutId id="2147483662" r:id="rId13"/>
    <p:sldLayoutId id="2147483728" r:id="rId14"/>
    <p:sldLayoutId id="2147483725" r:id="rId15"/>
    <p:sldLayoutId id="2147483684" r:id="rId16"/>
    <p:sldLayoutId id="2147483687" r:id="rId17"/>
    <p:sldLayoutId id="2147483675" r:id="rId18"/>
    <p:sldLayoutId id="2147483672" r:id="rId19"/>
    <p:sldLayoutId id="2147483665" r:id="rId20"/>
    <p:sldLayoutId id="2147483678" r:id="rId21"/>
    <p:sldLayoutId id="2147483686" r:id="rId22"/>
    <p:sldLayoutId id="2147483677" r:id="rId23"/>
    <p:sldLayoutId id="2147483729" r:id="rId24"/>
    <p:sldLayoutId id="2147483733" r:id="rId25"/>
    <p:sldLayoutId id="2147483688" r:id="rId26"/>
    <p:sldLayoutId id="2147483718" r:id="rId27"/>
    <p:sldLayoutId id="2147483724" r:id="rId28"/>
    <p:sldLayoutId id="2147483668" r:id="rId29"/>
    <p:sldLayoutId id="2147483717" r:id="rId30"/>
    <p:sldLayoutId id="2147483723" r:id="rId31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228365" y="3147814"/>
            <a:ext cx="3240360" cy="369332"/>
          </a:xfrm>
        </p:spPr>
        <p:txBody>
          <a:bodyPr/>
          <a:lstStyle/>
          <a:p>
            <a:r>
              <a:rPr lang="en-US" sz="2400" dirty="0"/>
              <a:t>PEMROSESAN PARALEL</a:t>
            </a:r>
            <a:endParaRPr lang="id-ID" sz="2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/>
          </p:nvPr>
        </p:nvSpPr>
        <p:spPr>
          <a:xfrm>
            <a:off x="242022" y="3498975"/>
            <a:ext cx="3240360" cy="283791"/>
          </a:xfrm>
        </p:spPr>
        <p:txBody>
          <a:bodyPr/>
          <a:lstStyle/>
          <a:p>
            <a:r>
              <a:rPr lang="en-US" dirty="0"/>
              <a:t>CCE60218</a:t>
            </a:r>
            <a:endParaRPr lang="id-ID" dirty="0"/>
          </a:p>
        </p:txBody>
      </p:sp>
      <p:pic>
        <p:nvPicPr>
          <p:cNvPr id="5" name="Picture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E26F005-D99C-4F8B-827B-84DBBBF111F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0" r="9360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31FF5-FB8C-4E92-910D-33E7A78D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" y="4227934"/>
            <a:ext cx="1754047" cy="527585"/>
          </a:xfrm>
          <a:prstGeom prst="rect">
            <a:avLst/>
          </a:prstGeom>
        </p:spPr>
      </p:pic>
      <p:pic>
        <p:nvPicPr>
          <p:cNvPr id="2" name="Google Shape;60;p7">
            <a:extLst>
              <a:ext uri="{FF2B5EF4-FFF2-40B4-BE49-F238E27FC236}">
                <a16:creationId xmlns:a16="http://schemas.microsoft.com/office/drawing/2014/main" id="{92FB8CEA-331B-4050-87D7-B014612E3D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48" y="215449"/>
            <a:ext cx="1327877" cy="34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F0A0FB9-537A-44DE-9029-F24F30B3F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772" y="109814"/>
            <a:ext cx="553565" cy="5563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8C796146-FA11-4E31-BDE1-929B8ADC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-4747" y="-9526"/>
            <a:ext cx="9160933" cy="5153025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0" y="2859782"/>
            <a:ext cx="9144000" cy="1601484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45469" y="3428336"/>
            <a:ext cx="5654475" cy="583574"/>
          </a:xfrm>
        </p:spPr>
        <p:txBody>
          <a:bodyPr/>
          <a:lstStyle/>
          <a:p>
            <a:r>
              <a:rPr lang="en-US"/>
              <a:t>Terima Kasih</a:t>
            </a:r>
            <a:endParaRPr lang="id-ID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67544" y="3219822"/>
            <a:ext cx="845057" cy="794841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7E10E-FAC1-459C-9379-7D02A64B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2" y="3362755"/>
            <a:ext cx="2376264" cy="7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D982B4A-B732-4A11-866B-AE1806FDBFE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1923678"/>
            <a:ext cx="9144000" cy="1584176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179512" y="2211710"/>
            <a:ext cx="8784976" cy="923330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pPr algn="ctr"/>
            <a:r>
              <a:rPr lang="en-US" sz="6000" dirty="0">
                <a:cs typeface="DilleniaUPC" panose="02020603050405020304" pitchFamily="18" charset="-34"/>
              </a:rPr>
              <a:t>Introduction to Parallelism</a:t>
            </a:r>
            <a:endParaRPr lang="id-ID" sz="4400" dirty="0"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4953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6B4525F-2C00-449D-96E4-51F80DBE842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3" b="27113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-1" y="1748498"/>
            <a:ext cx="5400601" cy="823252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496" y="1863891"/>
            <a:ext cx="5400601" cy="583574"/>
          </a:xfrm>
        </p:spPr>
        <p:txBody>
          <a:bodyPr/>
          <a:lstStyle/>
          <a:p>
            <a:r>
              <a:rPr lang="en-US" dirty="0"/>
              <a:t>What is parallel processing?</a:t>
            </a:r>
            <a:endParaRPr lang="id-ID" dirty="0"/>
          </a:p>
        </p:txBody>
      </p:sp>
      <p:sp>
        <p:nvSpPr>
          <p:cNvPr id="16" name="Freeform 15">
            <a:hlinkClick r:id="" action="ppaction://hlinkshowjump?jump=nextslide"/>
          </p:cNvPr>
          <p:cNvSpPr/>
          <p:nvPr userDrawn="1"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5047D-7C62-4837-8ED6-A848AF6BB56B}"/>
              </a:ext>
            </a:extLst>
          </p:cNvPr>
          <p:cNvSpPr txBox="1"/>
          <p:nvPr/>
        </p:nvSpPr>
        <p:spPr>
          <a:xfrm>
            <a:off x="295325" y="2859782"/>
            <a:ext cx="42484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chemeClr val="accent1"/>
                </a:solidFill>
                <a:effectLst/>
                <a:latin typeface="-apple-system"/>
              </a:rPr>
              <a:t>Serial Processing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A processing in which one task is completed at a time and all the tasks are run by the processor in a sequence. In real time example, people standing in a queue and waiting for a railway ticket.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A8D0B-DDD7-4854-B304-16164B98165C}"/>
              </a:ext>
            </a:extLst>
          </p:cNvPr>
          <p:cNvSpPr txBox="1"/>
          <p:nvPr/>
        </p:nvSpPr>
        <p:spPr>
          <a:xfrm>
            <a:off x="4598905" y="2859783"/>
            <a:ext cx="42484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chemeClr val="accent1"/>
                </a:solidFill>
                <a:effectLst/>
                <a:latin typeface="-apple-system"/>
              </a:rPr>
              <a:t>Parallel Processing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A type of processing in which multiple tasks are completed at a time by different processors. In real time example, there are multiple queues of people standing to get railway tickets.</a:t>
            </a:r>
            <a:endParaRPr lang="en-ID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/>
      <p:bldP spid="16" grpId="0" animBg="1"/>
      <p:bldP spid="17" grpId="0" animBg="1"/>
      <p:bldP spid="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339502"/>
            <a:ext cx="7200800" cy="583574"/>
          </a:xfrm>
        </p:spPr>
        <p:txBody>
          <a:bodyPr/>
          <a:lstStyle/>
          <a:p>
            <a:r>
              <a:rPr lang="en-US" dirty="0"/>
              <a:t>Serial &amp; Parallel</a:t>
            </a:r>
            <a:endParaRPr lang="id-ID" dirty="0"/>
          </a:p>
        </p:txBody>
      </p:sp>
      <p:sp>
        <p:nvSpPr>
          <p:cNvPr id="10" name="Freeform 9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12220A-D687-473B-B51D-F98546A1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0032" y="987574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4DCEB4F-3016-4732-8176-E9B11940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7" y="1001290"/>
            <a:ext cx="3528392" cy="347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 processing motivation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2BF54D-5FF2-4647-921C-EEB05E2BBF49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3528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The role of parallelism in accelerating computing speeds has been recognized for several decades.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Its role in providing multiplicity of data paths and increased access to storage elements has been significant in commercial applications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The scalable performance and lower cost of parallel platforms is reflected in the wide variety of application.</a:t>
            </a:r>
            <a:endParaRPr lang="id-ID" sz="2400" dirty="0">
              <a:latin typeface="Caviar Dreams" panose="020B0402020204020504"/>
            </a:endParaRPr>
          </a:p>
        </p:txBody>
      </p:sp>
    </p:spTree>
    <p:extLst>
      <p:ext uri="{BB962C8B-B14F-4D97-AF65-F5344CB8AC3E}">
        <p14:creationId xmlns:p14="http://schemas.microsoft.com/office/powerpoint/2010/main" val="359410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The computational power argument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55C87B-4FAA-4BF9-A870-5C9D54A4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86" y="893411"/>
            <a:ext cx="6079083" cy="371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1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The computational power argument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2BF54D-5FF2-4647-921C-EEB05E2BBF49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3528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If one is to buy into Moore’s law, the question remains – how does one translate transistors into useful OPS (operations per second)?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The logical recourse is to rely on parallelism, both implicit and explicit.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Most serial (or seemingly serial) processors rely extensively on implicit parallelism.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We focus on this class, for the most part, on explicit parallelism.</a:t>
            </a:r>
            <a:endParaRPr lang="id-ID" sz="2400" dirty="0">
              <a:latin typeface="Caviar Dreams" panose="020B0402020204020504"/>
            </a:endParaRPr>
          </a:p>
        </p:txBody>
      </p:sp>
    </p:spTree>
    <p:extLst>
      <p:ext uri="{BB962C8B-B14F-4D97-AF65-F5344CB8AC3E}">
        <p14:creationId xmlns:p14="http://schemas.microsoft.com/office/powerpoint/2010/main" val="42416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3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The memory/disk speed argument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2BF54D-5FF2-4647-921C-EEB05E2BBF49}"/>
              </a:ext>
            </a:extLst>
          </p:cNvPr>
          <p:cNvSpPr txBox="1">
            <a:spLocks/>
          </p:cNvSpPr>
          <p:nvPr/>
        </p:nvSpPr>
        <p:spPr>
          <a:xfrm>
            <a:off x="4427984" y="987574"/>
            <a:ext cx="4536504" cy="3528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000" dirty="0">
                <a:latin typeface="Caviar Dreams" panose="020B0402020204020504"/>
              </a:rPr>
              <a:t>While clock rates of high-end processors have increased at roughly 40% per year over the past decade, DRAM access times have only improved at the rate of roughly 10% per year over this interval.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>
                <a:latin typeface="Caviar Dreams" panose="020B0402020204020504"/>
              </a:rPr>
              <a:t>This mismatch in speeds causes significant performance bottlenecks.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000" dirty="0">
                <a:latin typeface="Caviar Dreams" panose="020B0402020204020504"/>
              </a:rPr>
              <a:t>Parallel platforms provide increased bandwidth to the memory system.</a:t>
            </a:r>
            <a:endParaRPr lang="id-ID" sz="2000" dirty="0">
              <a:latin typeface="Caviar Dreams" panose="020B0402020204020504"/>
            </a:endParaRPr>
          </a:p>
        </p:txBody>
      </p:sp>
      <p:pic>
        <p:nvPicPr>
          <p:cNvPr id="2050" name="Picture 2" descr="Get multicore performance from one core - Embedded.com">
            <a:extLst>
              <a:ext uri="{FF2B5EF4-FFF2-40B4-BE49-F238E27FC236}">
                <a16:creationId xmlns:a16="http://schemas.microsoft.com/office/drawing/2014/main" id="{E3C155D8-64EF-417C-B901-1C53F772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5672"/>
            <a:ext cx="3888805" cy="30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7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Scope of Parallel Computing Application</a:t>
            </a:r>
            <a:endParaRPr lang="id-ID" sz="32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8"/>
          </p:nvPr>
        </p:nvSpPr>
        <p:spPr>
          <a:xfrm>
            <a:off x="477875" y="2704074"/>
            <a:ext cx="1728192" cy="308571"/>
          </a:xfrm>
        </p:spPr>
        <p:txBody>
          <a:bodyPr/>
          <a:lstStyle/>
          <a:p>
            <a:r>
              <a:rPr lang="en-US" dirty="0" err="1"/>
              <a:t>Enginering</a:t>
            </a:r>
            <a:endParaRPr lang="id-ID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2638115" y="2698962"/>
            <a:ext cx="1728192" cy="308571"/>
          </a:xfrm>
        </p:spPr>
        <p:txBody>
          <a:bodyPr/>
          <a:lstStyle/>
          <a:p>
            <a:r>
              <a:rPr lang="en-US" dirty="0"/>
              <a:t>Scientific</a:t>
            </a:r>
            <a:endParaRPr lang="id-ID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2"/>
          </p:nvPr>
        </p:nvSpPr>
        <p:spPr>
          <a:xfrm>
            <a:off x="4726347" y="2698962"/>
            <a:ext cx="1728192" cy="308571"/>
          </a:xfrm>
        </p:spPr>
        <p:txBody>
          <a:bodyPr>
            <a:normAutofit/>
          </a:bodyPr>
          <a:lstStyle/>
          <a:p>
            <a:r>
              <a:rPr lang="en-US" dirty="0"/>
              <a:t>Commercial</a:t>
            </a:r>
            <a:endParaRPr lang="id-ID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4"/>
          </p:nvPr>
        </p:nvSpPr>
        <p:spPr>
          <a:xfrm>
            <a:off x="1259632" y="987574"/>
            <a:ext cx="6336704" cy="1801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Parallelism finds applications in very diverse application</a:t>
            </a:r>
            <a:br>
              <a:rPr lang="en-US" sz="2000" b="0" dirty="0"/>
            </a:br>
            <a:r>
              <a:rPr lang="en-US" sz="2000" b="0" dirty="0"/>
              <a:t>domains for different motivating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These range from improved application performance to cost considerations</a:t>
            </a:r>
            <a:r>
              <a:rPr lang="en-US" sz="2000" dirty="0"/>
              <a:t> </a:t>
            </a:r>
            <a:br>
              <a:rPr lang="en-US" sz="2000" dirty="0"/>
            </a:br>
            <a:endParaRPr lang="id-ID" sz="2000" dirty="0"/>
          </a:p>
        </p:txBody>
      </p:sp>
      <p:sp>
        <p:nvSpPr>
          <p:cNvPr id="25" name="Freeform 24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50F4D73F-B136-4AC9-BD21-EEDF1BBDD059}"/>
              </a:ext>
            </a:extLst>
          </p:cNvPr>
          <p:cNvSpPr txBox="1">
            <a:spLocks/>
          </p:cNvSpPr>
          <p:nvPr/>
        </p:nvSpPr>
        <p:spPr>
          <a:xfrm>
            <a:off x="7102611" y="270407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Computer System</a:t>
            </a:r>
            <a:endParaRPr lang="id-ID" dirty="0"/>
          </a:p>
        </p:txBody>
      </p:sp>
      <p:pic>
        <p:nvPicPr>
          <p:cNvPr id="3078" name="Picture 6" descr="Noise Control Engineering Simulation | ESI Group">
            <a:extLst>
              <a:ext uri="{FF2B5EF4-FFF2-40B4-BE49-F238E27FC236}">
                <a16:creationId xmlns:a16="http://schemas.microsoft.com/office/drawing/2014/main" id="{A79499CD-42AE-4EA3-B0B4-CA99AACB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3" y="3075806"/>
            <a:ext cx="182289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uter Simulation Shows Astrophysical Particle Acceleration | Department  of Energy">
            <a:extLst>
              <a:ext uri="{FF2B5EF4-FFF2-40B4-BE49-F238E27FC236}">
                <a16:creationId xmlns:a16="http://schemas.microsoft.com/office/drawing/2014/main" id="{0B6005DE-EE27-4C67-8D6B-6194DB7D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75806"/>
            <a:ext cx="1555374" cy="149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al-Time Quotes | Nasdaq">
            <a:extLst>
              <a:ext uri="{FF2B5EF4-FFF2-40B4-BE49-F238E27FC236}">
                <a16:creationId xmlns:a16="http://schemas.microsoft.com/office/drawing/2014/main" id="{A6EC2627-9B6A-4F2C-9045-13D027C1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07" y="3137391"/>
            <a:ext cx="1966474" cy="13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9 Parallel Processing Examples You Should Know | Built In">
            <a:extLst>
              <a:ext uri="{FF2B5EF4-FFF2-40B4-BE49-F238E27FC236}">
                <a16:creationId xmlns:a16="http://schemas.microsoft.com/office/drawing/2014/main" id="{922750C1-841A-4E67-9D0E-292C3ED1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903" y="3137391"/>
            <a:ext cx="1966474" cy="13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06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2" grpId="0" build="p"/>
      <p:bldP spid="24" grpId="0" build="p"/>
      <p:bldP spid="25" grpId="0" animBg="1"/>
      <p:bldP spid="26" grpId="0" animBg="1"/>
      <p:bldP spid="3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B7405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F67310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4837</TotalTime>
  <Words>327</Words>
  <Application>Microsoft Office PowerPoint</Application>
  <PresentationFormat>On-screen Show (16:9)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Caviar Dreams</vt:lpstr>
      <vt:lpstr>Lato</vt:lpstr>
      <vt:lpstr>Quicksand</vt:lpstr>
      <vt:lpstr>Office Theme</vt:lpstr>
      <vt:lpstr>PEMROSESAN PARALEL</vt:lpstr>
      <vt:lpstr>PowerPoint Presentation</vt:lpstr>
      <vt:lpstr>What is parallel processing?</vt:lpstr>
      <vt:lpstr>Serial &amp; Parallel</vt:lpstr>
      <vt:lpstr>Parallel processing motivation</vt:lpstr>
      <vt:lpstr>The computational power argument</vt:lpstr>
      <vt:lpstr>The computational power argument</vt:lpstr>
      <vt:lpstr>The memory/disk speed argument</vt:lpstr>
      <vt:lpstr>Scope of Parallel Computing Application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</dc:creator>
  <cp:lastModifiedBy>Agung  Setia Budi</cp:lastModifiedBy>
  <cp:revision>1762</cp:revision>
  <dcterms:created xsi:type="dcterms:W3CDTF">2014-04-20T00:43:18Z</dcterms:created>
  <dcterms:modified xsi:type="dcterms:W3CDTF">2022-02-10T08:01:59Z</dcterms:modified>
</cp:coreProperties>
</file>