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8" r:id="rId3"/>
    <p:sldId id="258" r:id="rId4"/>
    <p:sldId id="259" r:id="rId5"/>
    <p:sldId id="360" r:id="rId6"/>
    <p:sldId id="363" r:id="rId7"/>
    <p:sldId id="364" r:id="rId8"/>
    <p:sldId id="366" r:id="rId9"/>
    <p:sldId id="365" r:id="rId10"/>
    <p:sldId id="361" r:id="rId11"/>
    <p:sldId id="362" r:id="rId12"/>
    <p:sldId id="358" r:id="rId13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F64514"/>
    <a:srgbClr val="FFFFFF"/>
    <a:srgbClr val="F9F9F9"/>
    <a:srgbClr val="F7F7F7"/>
    <a:srgbClr val="00CC99"/>
    <a:srgbClr val="4CFEFE"/>
    <a:srgbClr val="06B1CB"/>
    <a:srgbClr val="201E2E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799" autoAdjust="0"/>
  </p:normalViewPr>
  <p:slideViewPr>
    <p:cSldViewPr>
      <p:cViewPr varScale="1">
        <p:scale>
          <a:sx n="192" d="100"/>
          <a:sy n="192" d="100"/>
        </p:scale>
        <p:origin x="176" y="28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8C466-5701-45EB-A5DF-6E2B7254BA96}" type="datetimeFigureOut">
              <a:rPr lang="id-ID" smtClean="0"/>
              <a:t>07/03/22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B7F41-6724-45D5-A402-066F18B9E7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8271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D1549-BF0E-4439-B682-EF7E3FD46C08}" type="datetimeFigureOut">
              <a:rPr lang="id-ID" smtClean="0"/>
              <a:t>07/03/22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0CE0-9374-4FD7-B6CC-8C5DBE926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899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0CE0-9374-4FD7-B6CC-8C5DBE926693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905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120CE0-9374-4FD7-B6CC-8C5DBE926693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494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381746" y="-9525"/>
            <a:ext cx="6762254" cy="5143500"/>
          </a:xfrm>
          <a:custGeom>
            <a:avLst/>
            <a:gdLst>
              <a:gd name="connsiteX0" fmla="*/ 0 w 6012160"/>
              <a:gd name="connsiteY0" fmla="*/ 0 h 5143500"/>
              <a:gd name="connsiteX1" fmla="*/ 6012160 w 6012160"/>
              <a:gd name="connsiteY1" fmla="*/ 0 h 5143500"/>
              <a:gd name="connsiteX2" fmla="*/ 6012160 w 6012160"/>
              <a:gd name="connsiteY2" fmla="*/ 5143500 h 5143500"/>
              <a:gd name="connsiteX3" fmla="*/ 0 w 6012160"/>
              <a:gd name="connsiteY3" fmla="*/ 5143500 h 5143500"/>
              <a:gd name="connsiteX4" fmla="*/ 0 w 6012160"/>
              <a:gd name="connsiteY4" fmla="*/ 0 h 5143500"/>
              <a:gd name="connsiteX0" fmla="*/ 0 w 6012160"/>
              <a:gd name="connsiteY0" fmla="*/ 0 h 5143500"/>
              <a:gd name="connsiteX1" fmla="*/ 6012160 w 6012160"/>
              <a:gd name="connsiteY1" fmla="*/ 0 h 5143500"/>
              <a:gd name="connsiteX2" fmla="*/ 6012160 w 6012160"/>
              <a:gd name="connsiteY2" fmla="*/ 5143500 h 5143500"/>
              <a:gd name="connsiteX3" fmla="*/ 1524000 w 6012160"/>
              <a:gd name="connsiteY3" fmla="*/ 5143500 h 5143500"/>
              <a:gd name="connsiteX4" fmla="*/ 0 w 6012160"/>
              <a:gd name="connsiteY4" fmla="*/ 0 h 5143500"/>
              <a:gd name="connsiteX0" fmla="*/ 0 w 6755110"/>
              <a:gd name="connsiteY0" fmla="*/ 19050 h 5143500"/>
              <a:gd name="connsiteX1" fmla="*/ 6755110 w 6755110"/>
              <a:gd name="connsiteY1" fmla="*/ 0 h 5143500"/>
              <a:gd name="connsiteX2" fmla="*/ 6755110 w 6755110"/>
              <a:gd name="connsiteY2" fmla="*/ 5143500 h 5143500"/>
              <a:gd name="connsiteX3" fmla="*/ 2266950 w 6755110"/>
              <a:gd name="connsiteY3" fmla="*/ 5143500 h 5143500"/>
              <a:gd name="connsiteX4" fmla="*/ 0 w 6755110"/>
              <a:gd name="connsiteY4" fmla="*/ 19050 h 5143500"/>
              <a:gd name="connsiteX0" fmla="*/ 0 w 6762254"/>
              <a:gd name="connsiteY0" fmla="*/ 11906 h 5143500"/>
              <a:gd name="connsiteX1" fmla="*/ 6762254 w 6762254"/>
              <a:gd name="connsiteY1" fmla="*/ 0 h 5143500"/>
              <a:gd name="connsiteX2" fmla="*/ 6762254 w 6762254"/>
              <a:gd name="connsiteY2" fmla="*/ 5143500 h 5143500"/>
              <a:gd name="connsiteX3" fmla="*/ 2274094 w 6762254"/>
              <a:gd name="connsiteY3" fmla="*/ 5143500 h 5143500"/>
              <a:gd name="connsiteX4" fmla="*/ 0 w 6762254"/>
              <a:gd name="connsiteY4" fmla="*/ 11906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254" h="5143500">
                <a:moveTo>
                  <a:pt x="0" y="11906"/>
                </a:moveTo>
                <a:lnTo>
                  <a:pt x="6762254" y="0"/>
                </a:lnTo>
                <a:lnTo>
                  <a:pt x="6762254" y="5143500"/>
                </a:lnTo>
                <a:lnTo>
                  <a:pt x="2274094" y="5143500"/>
                </a:lnTo>
                <a:lnTo>
                  <a:pt x="0" y="11906"/>
                </a:lnTo>
                <a:close/>
              </a:path>
            </a:pathLst>
          </a:cu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4" name="Flowchart: Manual Input 3"/>
          <p:cNvSpPr/>
          <p:nvPr userDrawn="1"/>
        </p:nvSpPr>
        <p:spPr>
          <a:xfrm rot="5400000">
            <a:off x="-345840" y="345841"/>
            <a:ext cx="5143729" cy="445204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9"/>
              <a:gd name="connsiteY0" fmla="*/ 3558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0 w 10019"/>
              <a:gd name="connsiteY4" fmla="*/ 3558 h 11558"/>
              <a:gd name="connsiteX0" fmla="*/ 19 w 10019"/>
              <a:gd name="connsiteY0" fmla="*/ 6525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9 w 10019"/>
              <a:gd name="connsiteY4" fmla="*/ 6525 h 11558"/>
              <a:gd name="connsiteX0" fmla="*/ 19 w 10019"/>
              <a:gd name="connsiteY0" fmla="*/ 5932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9 w 10019"/>
              <a:gd name="connsiteY4" fmla="*/ 5932 h 11558"/>
              <a:gd name="connsiteX0" fmla="*/ 10 w 10019"/>
              <a:gd name="connsiteY0" fmla="*/ 5938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0 w 10019"/>
              <a:gd name="connsiteY4" fmla="*/ 5938 h 11558"/>
              <a:gd name="connsiteX0" fmla="*/ 1 w 10019"/>
              <a:gd name="connsiteY0" fmla="*/ 5932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 w 10019"/>
              <a:gd name="connsiteY4" fmla="*/ 5932 h 1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" h="11558">
                <a:moveTo>
                  <a:pt x="1" y="5932"/>
                </a:moveTo>
                <a:lnTo>
                  <a:pt x="10019" y="0"/>
                </a:lnTo>
                <a:cubicBezTo>
                  <a:pt x="10013" y="3853"/>
                  <a:pt x="10006" y="7705"/>
                  <a:pt x="10000" y="11558"/>
                </a:cubicBezTo>
                <a:lnTo>
                  <a:pt x="0" y="11558"/>
                </a:lnTo>
                <a:cubicBezTo>
                  <a:pt x="6" y="9880"/>
                  <a:pt x="-5" y="7610"/>
                  <a:pt x="1" y="59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24"/>
          <p:cNvSpPr/>
          <p:nvPr userDrawn="1"/>
        </p:nvSpPr>
        <p:spPr>
          <a:xfrm>
            <a:off x="1" y="2859782"/>
            <a:ext cx="3985543" cy="1224136"/>
          </a:xfrm>
          <a:custGeom>
            <a:avLst/>
            <a:gdLst>
              <a:gd name="connsiteX0" fmla="*/ 0 w 3985543"/>
              <a:gd name="connsiteY0" fmla="*/ 0 h 1224136"/>
              <a:gd name="connsiteX1" fmla="*/ 3441700 w 3985543"/>
              <a:gd name="connsiteY1" fmla="*/ 0 h 1224136"/>
              <a:gd name="connsiteX2" fmla="*/ 3985543 w 3985543"/>
              <a:gd name="connsiteY2" fmla="*/ 1224136 h 1224136"/>
              <a:gd name="connsiteX3" fmla="*/ 0 w 3985543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5543" h="1224136">
                <a:moveTo>
                  <a:pt x="0" y="0"/>
                </a:moveTo>
                <a:lnTo>
                  <a:pt x="3441700" y="0"/>
                </a:lnTo>
                <a:lnTo>
                  <a:pt x="3985543" y="1224136"/>
                </a:lnTo>
                <a:lnTo>
                  <a:pt x="0" y="1224136"/>
                </a:lnTo>
                <a:close/>
              </a:path>
            </a:pathLst>
          </a:cu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1520" y="3003798"/>
            <a:ext cx="3240360" cy="677108"/>
          </a:xfrm>
          <a:prstGeom prst="rect">
            <a:avLst/>
          </a:prstGeom>
          <a:noFill/>
        </p:spPr>
        <p:txBody>
          <a:bodyPr wrap="square" tIns="0" bIns="0" anchor="t" anchorCtr="0">
            <a:spAutoFit/>
          </a:bodyPr>
          <a:lstStyle>
            <a:lvl1pPr algn="l">
              <a:defRPr sz="4400" b="0" cap="none" normalizeH="0" baseline="0">
                <a:solidFill>
                  <a:schemeClr val="bg1"/>
                </a:solidFill>
                <a:latin typeface="Caviar Dreams" panose="020B0402020204020504" pitchFamily="34" charset="0"/>
                <a:ea typeface="Gulim" pitchFamily="34" charset="-127"/>
                <a:cs typeface="Arial" pitchFamily="34" charset="0"/>
              </a:defRPr>
            </a:lvl1pPr>
          </a:lstStyle>
          <a:p>
            <a:r>
              <a:rPr lang="id-ID" dirty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3620186"/>
            <a:ext cx="3240360" cy="283791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800" b="0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PowerPoint Template</a:t>
            </a:r>
            <a:endParaRPr lang="en-US" dirty="0"/>
          </a:p>
        </p:txBody>
      </p:sp>
      <p:sp>
        <p:nvSpPr>
          <p:cNvPr id="9" name="Freeform 24">
            <a:extLst>
              <a:ext uri="{FF2B5EF4-FFF2-40B4-BE49-F238E27FC236}">
                <a16:creationId xmlns:a16="http://schemas.microsoft.com/office/drawing/2014/main" id="{2FB3C081-3FB2-4D11-90D9-2837173B18D9}"/>
              </a:ext>
            </a:extLst>
          </p:cNvPr>
          <p:cNvSpPr/>
          <p:nvPr userDrawn="1"/>
        </p:nvSpPr>
        <p:spPr>
          <a:xfrm>
            <a:off x="282" y="-253"/>
            <a:ext cx="2508605" cy="771803"/>
          </a:xfrm>
          <a:custGeom>
            <a:avLst/>
            <a:gdLst>
              <a:gd name="connsiteX0" fmla="*/ 0 w 3985543"/>
              <a:gd name="connsiteY0" fmla="*/ 0 h 1224136"/>
              <a:gd name="connsiteX1" fmla="*/ 3441700 w 3985543"/>
              <a:gd name="connsiteY1" fmla="*/ 0 h 1224136"/>
              <a:gd name="connsiteX2" fmla="*/ 3985543 w 3985543"/>
              <a:gd name="connsiteY2" fmla="*/ 1224136 h 1224136"/>
              <a:gd name="connsiteX3" fmla="*/ 0 w 3985543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5543" h="1224136">
                <a:moveTo>
                  <a:pt x="0" y="0"/>
                </a:moveTo>
                <a:lnTo>
                  <a:pt x="3441700" y="0"/>
                </a:lnTo>
                <a:lnTo>
                  <a:pt x="3985543" y="1224136"/>
                </a:lnTo>
                <a:lnTo>
                  <a:pt x="0" y="1224136"/>
                </a:lnTo>
                <a:close/>
              </a:path>
            </a:pathLst>
          </a:cu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25" grpId="0" animBg="1"/>
      <p:bldP spid="8" grpId="0"/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84024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5576" y="3724622"/>
            <a:ext cx="3600400" cy="72007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716016" y="3724623"/>
            <a:ext cx="3600400" cy="72007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5576" y="3435846"/>
            <a:ext cx="3600400" cy="28877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716016" y="3435847"/>
            <a:ext cx="3600400" cy="28877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47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_Background_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2888276"/>
            <a:ext cx="44290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-9525"/>
            <a:ext cx="9144000" cy="51435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4343373" y="3471850"/>
            <a:ext cx="4441601" cy="6120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4429472" y="1481138"/>
            <a:ext cx="3670920" cy="29193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Background_Layout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1475656" y="3910877"/>
            <a:ext cx="1728192" cy="6770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07183" y="860866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07182" y="339502"/>
            <a:ext cx="7200800" cy="583574"/>
          </a:xfrm>
          <a:prstGeom prst="rect">
            <a:avLst/>
          </a:prstGeom>
        </p:spPr>
        <p:txBody>
          <a:bodyPr/>
          <a:lstStyle>
            <a:lvl1pPr algn="ctr">
              <a:defRPr sz="3600" b="0">
                <a:solidFill>
                  <a:schemeClr val="bg1"/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1475656" y="3602306"/>
            <a:ext cx="1728192" cy="30857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4067944" y="3905765"/>
            <a:ext cx="1728192" cy="6770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30"/>
          </p:nvPr>
        </p:nvSpPr>
        <p:spPr>
          <a:xfrm>
            <a:off x="4067944" y="3597194"/>
            <a:ext cx="1728192" cy="30857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6660232" y="3905765"/>
            <a:ext cx="1728192" cy="6770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6660232" y="3597194"/>
            <a:ext cx="1728192" cy="30857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4494871" y="1990346"/>
            <a:ext cx="3633125" cy="11574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494871" y="1681775"/>
            <a:ext cx="3633125" cy="30857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800" b="1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and_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644008" y="1322107"/>
            <a:ext cx="4499992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-13940" y="1322107"/>
            <a:ext cx="4657948" cy="2232248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4932040" y="2134734"/>
            <a:ext cx="3633125" cy="11574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932040" y="1610139"/>
            <a:ext cx="3633125" cy="52459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1560" y="3772967"/>
            <a:ext cx="8064896" cy="67099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92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_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214176" y="1213893"/>
            <a:ext cx="4680520" cy="1461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>
            <a:off x="1214176" y="1216567"/>
            <a:ext cx="70867" cy="1461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1430200" y="1404603"/>
            <a:ext cx="1080000" cy="1080000"/>
          </a:xfrm>
          <a:prstGeom prst="ellipse">
            <a:avLst/>
          </a:prstGeom>
          <a:ln w="38100">
            <a:solidFill>
              <a:schemeClr val="bg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8"/>
          </p:nvPr>
        </p:nvSpPr>
        <p:spPr>
          <a:xfrm>
            <a:off x="2626522" y="1419710"/>
            <a:ext cx="3268173" cy="413904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26523" y="1883227"/>
            <a:ext cx="3151850" cy="60344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83569" y="3008281"/>
            <a:ext cx="4680520" cy="1461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3483569" y="3010955"/>
            <a:ext cx="70867" cy="1461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39"/>
          </p:nvPr>
        </p:nvSpPr>
        <p:spPr>
          <a:xfrm>
            <a:off x="3699593" y="3198991"/>
            <a:ext cx="1080000" cy="1080000"/>
          </a:xfrm>
          <a:prstGeom prst="ellipse">
            <a:avLst/>
          </a:prstGeom>
          <a:ln w="38100">
            <a:solidFill>
              <a:schemeClr val="bg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40"/>
          </p:nvPr>
        </p:nvSpPr>
        <p:spPr>
          <a:xfrm>
            <a:off x="4895915" y="3214098"/>
            <a:ext cx="3268173" cy="413904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4895916" y="3677615"/>
            <a:ext cx="3151850" cy="60344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42"/>
          </p:nvPr>
        </p:nvSpPr>
        <p:spPr>
          <a:xfrm>
            <a:off x="1214176" y="2777615"/>
            <a:ext cx="1800000" cy="1800000"/>
          </a:xfrm>
          <a:prstGeom prst="wedgeEllipseCallout">
            <a:avLst>
              <a:gd name="adj1" fmla="val 72653"/>
              <a:gd name="adj2" fmla="val 6056"/>
            </a:avLst>
          </a:prstGeom>
          <a:ln w="57150">
            <a:solidFill>
              <a:schemeClr val="accent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43"/>
          </p:nvPr>
        </p:nvSpPr>
        <p:spPr>
          <a:xfrm>
            <a:off x="6364089" y="1132076"/>
            <a:ext cx="1800000" cy="1800000"/>
          </a:xfrm>
          <a:prstGeom prst="wedgeEllipseCallout">
            <a:avLst>
              <a:gd name="adj1" fmla="val -66518"/>
              <a:gd name="adj2" fmla="val 8702"/>
            </a:avLst>
          </a:prstGeom>
          <a:ln w="57150">
            <a:solidFill>
              <a:schemeClr val="accent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90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0" grpId="0" animBg="1"/>
      <p:bldP spid="21" grpId="0" animBg="1"/>
      <p:bldP spid="11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6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43"/>
          </p:nvPr>
        </p:nvSpPr>
        <p:spPr>
          <a:xfrm>
            <a:off x="226190" y="2829801"/>
            <a:ext cx="144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44"/>
          </p:nvPr>
        </p:nvSpPr>
        <p:spPr>
          <a:xfrm>
            <a:off x="1666190" y="1389801"/>
            <a:ext cx="1440000" cy="288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45"/>
          </p:nvPr>
        </p:nvSpPr>
        <p:spPr>
          <a:xfrm>
            <a:off x="3106589" y="1389801"/>
            <a:ext cx="144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5"/>
          <p:cNvSpPr>
            <a:spLocks noGrp="1"/>
          </p:cNvSpPr>
          <p:nvPr>
            <p:ph type="pic" sz="quarter" idx="46"/>
          </p:nvPr>
        </p:nvSpPr>
        <p:spPr>
          <a:xfrm>
            <a:off x="3106190" y="2829801"/>
            <a:ext cx="288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47"/>
          </p:nvPr>
        </p:nvSpPr>
        <p:spPr>
          <a:xfrm>
            <a:off x="4546190" y="1389801"/>
            <a:ext cx="288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5"/>
          <p:cNvSpPr>
            <a:spLocks noGrp="1"/>
          </p:cNvSpPr>
          <p:nvPr>
            <p:ph type="pic" sz="quarter" idx="48"/>
          </p:nvPr>
        </p:nvSpPr>
        <p:spPr>
          <a:xfrm>
            <a:off x="5985991" y="2829801"/>
            <a:ext cx="144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5"/>
          <p:cNvSpPr>
            <a:spLocks noGrp="1"/>
          </p:cNvSpPr>
          <p:nvPr>
            <p:ph type="pic" sz="quarter" idx="49"/>
          </p:nvPr>
        </p:nvSpPr>
        <p:spPr>
          <a:xfrm>
            <a:off x="7452480" y="1389801"/>
            <a:ext cx="1440000" cy="288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4726249" y="1524054"/>
            <a:ext cx="2520280" cy="115212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25791" y="1389801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323528" y="2973737"/>
            <a:ext cx="1256570" cy="115212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38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36" grpId="0"/>
      <p:bldP spid="37" grpId="0"/>
      <p:bldP spid="38" grpId="0"/>
      <p:bldP spid="39" grpId="0"/>
      <p:bldP spid="40" grpId="0"/>
      <p:bldP spid="41" grpId="0"/>
      <p:bldP spid="2" grpId="0" animBg="1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42"/>
          </p:nvPr>
        </p:nvSpPr>
        <p:spPr>
          <a:xfrm>
            <a:off x="487686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95536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395536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44"/>
          </p:nvPr>
        </p:nvSpPr>
        <p:spPr>
          <a:xfrm>
            <a:off x="2215878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2123728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123728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47"/>
          </p:nvPr>
        </p:nvSpPr>
        <p:spPr>
          <a:xfrm>
            <a:off x="3944070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851920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851920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5"/>
          <p:cNvSpPr>
            <a:spLocks noGrp="1"/>
          </p:cNvSpPr>
          <p:nvPr>
            <p:ph type="pic" sz="quarter" idx="50"/>
          </p:nvPr>
        </p:nvSpPr>
        <p:spPr>
          <a:xfrm>
            <a:off x="5672262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580112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580112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53"/>
          </p:nvPr>
        </p:nvSpPr>
        <p:spPr>
          <a:xfrm>
            <a:off x="7400454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7308304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7308304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56"/>
          </p:nvPr>
        </p:nvSpPr>
        <p:spPr>
          <a:xfrm>
            <a:off x="487686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340826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340826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59"/>
          </p:nvPr>
        </p:nvSpPr>
        <p:spPr>
          <a:xfrm>
            <a:off x="2215878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2069018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2069018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5"/>
          <p:cNvSpPr>
            <a:spLocks noGrp="1"/>
          </p:cNvSpPr>
          <p:nvPr>
            <p:ph type="pic" sz="quarter" idx="62"/>
          </p:nvPr>
        </p:nvSpPr>
        <p:spPr>
          <a:xfrm>
            <a:off x="3944070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63" hasCustomPrompt="1"/>
          </p:nvPr>
        </p:nvSpPr>
        <p:spPr>
          <a:xfrm>
            <a:off x="3797210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64" hasCustomPrompt="1"/>
          </p:nvPr>
        </p:nvSpPr>
        <p:spPr>
          <a:xfrm>
            <a:off x="3797210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5"/>
          <p:cNvSpPr>
            <a:spLocks noGrp="1"/>
          </p:cNvSpPr>
          <p:nvPr>
            <p:ph type="pic" sz="quarter" idx="65"/>
          </p:nvPr>
        </p:nvSpPr>
        <p:spPr>
          <a:xfrm>
            <a:off x="5672262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66" hasCustomPrompt="1"/>
          </p:nvPr>
        </p:nvSpPr>
        <p:spPr>
          <a:xfrm>
            <a:off x="5525402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67" hasCustomPrompt="1"/>
          </p:nvPr>
        </p:nvSpPr>
        <p:spPr>
          <a:xfrm>
            <a:off x="5525402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5"/>
          <p:cNvSpPr>
            <a:spLocks noGrp="1"/>
          </p:cNvSpPr>
          <p:nvPr>
            <p:ph type="pic" sz="quarter" idx="68"/>
          </p:nvPr>
        </p:nvSpPr>
        <p:spPr>
          <a:xfrm>
            <a:off x="7400454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69" hasCustomPrompt="1"/>
          </p:nvPr>
        </p:nvSpPr>
        <p:spPr>
          <a:xfrm>
            <a:off x="7253594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70" hasCustomPrompt="1"/>
          </p:nvPr>
        </p:nvSpPr>
        <p:spPr>
          <a:xfrm>
            <a:off x="7253594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25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7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2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75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2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46"/>
          </p:nvPr>
        </p:nvSpPr>
        <p:spPr>
          <a:xfrm>
            <a:off x="179513" y="1355124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179513" y="2531299"/>
            <a:ext cx="2808311" cy="256475"/>
          </a:xfrm>
          <a:prstGeom prst="rect">
            <a:avLst/>
          </a:prstGeom>
          <a:solidFill>
            <a:schemeClr val="accent1">
              <a:alpha val="86000"/>
            </a:schemeClr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47"/>
          </p:nvPr>
        </p:nvSpPr>
        <p:spPr>
          <a:xfrm>
            <a:off x="179513" y="3003798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179513" y="4179973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49"/>
          </p:nvPr>
        </p:nvSpPr>
        <p:spPr>
          <a:xfrm>
            <a:off x="3131840" y="1355124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3131840" y="2531299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51"/>
          </p:nvPr>
        </p:nvSpPr>
        <p:spPr>
          <a:xfrm>
            <a:off x="3131840" y="3003798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3131840" y="4179973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53"/>
          </p:nvPr>
        </p:nvSpPr>
        <p:spPr>
          <a:xfrm>
            <a:off x="6084167" y="1355124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6084167" y="2531299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5"/>
          <p:cNvSpPr>
            <a:spLocks noGrp="1"/>
          </p:cNvSpPr>
          <p:nvPr>
            <p:ph type="pic" sz="quarter" idx="55"/>
          </p:nvPr>
        </p:nvSpPr>
        <p:spPr>
          <a:xfrm>
            <a:off x="6084167" y="3003798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6084167" y="4179973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2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-9525"/>
            <a:ext cx="9144000" cy="51435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3581573"/>
            <a:ext cx="4282394" cy="21431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PowerPoint Template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1520" y="3075806"/>
            <a:ext cx="4282394" cy="553998"/>
          </a:xfrm>
          <a:prstGeom prst="rect">
            <a:avLst/>
          </a:prstGeom>
          <a:noFill/>
        </p:spPr>
        <p:txBody>
          <a:bodyPr wrap="square" tIns="0" bIns="0" anchor="t" anchorCtr="0">
            <a:spAutoFit/>
          </a:bodyPr>
          <a:lstStyle>
            <a:lvl1pPr algn="l">
              <a:defRPr sz="3600" b="0" cap="none" normalizeH="0" baseline="0">
                <a:solidFill>
                  <a:schemeClr val="bg1"/>
                </a:solidFill>
                <a:latin typeface="Caviar Dreams" panose="020B0402020204020504" pitchFamily="34" charset="0"/>
                <a:ea typeface="Gulim" pitchFamily="34" charset="-127"/>
                <a:cs typeface="Arial" pitchFamily="34" charset="0"/>
              </a:defRPr>
            </a:lvl1pPr>
          </a:lstStyle>
          <a:p>
            <a:r>
              <a:rPr lang="id-ID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93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323544" y="1572730"/>
            <a:ext cx="2448000" cy="24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67544" y="1716730"/>
            <a:ext cx="2160000" cy="2160000"/>
          </a:xfrm>
          <a:prstGeom prst="ellipse">
            <a:avLst/>
          </a:prstGeom>
          <a:ln w="38100">
            <a:solidFill>
              <a:schemeClr val="bg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_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404565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04565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323528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94565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2564671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564671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2483634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2654671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7" name="Oval 56"/>
          <p:cNvSpPr/>
          <p:nvPr userDrawn="1"/>
        </p:nvSpPr>
        <p:spPr>
          <a:xfrm>
            <a:off x="4715214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4715214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4634177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4805214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1" name="Oval 60"/>
          <p:cNvSpPr/>
          <p:nvPr userDrawn="1"/>
        </p:nvSpPr>
        <p:spPr>
          <a:xfrm>
            <a:off x="6875320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6875320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6794283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6965320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0" grpId="0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animBg="1"/>
      <p:bldP spid="6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20072" y="2499742"/>
            <a:ext cx="2736304" cy="14401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20072" y="1635646"/>
            <a:ext cx="2736304" cy="8640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400" b="0" baseline="0">
                <a:solidFill>
                  <a:schemeClr val="accent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23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orto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5"/>
          </p:nvPr>
        </p:nvSpPr>
        <p:spPr>
          <a:xfrm>
            <a:off x="0" y="1334560"/>
            <a:ext cx="3995936" cy="303739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995936" y="2787774"/>
            <a:ext cx="5148064" cy="158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139952" y="1851670"/>
            <a:ext cx="3528392" cy="8640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139952" y="1322381"/>
            <a:ext cx="3528392" cy="529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400" b="0" baseline="0">
                <a:solidFill>
                  <a:schemeClr val="accent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1763687" y="4011910"/>
            <a:ext cx="2235647" cy="36004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600" b="0" baseline="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ustom_Text_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797847" y="2661066"/>
            <a:ext cx="5654474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97845" y="2139702"/>
            <a:ext cx="5654475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-9525"/>
            <a:ext cx="9144000" cy="51435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85624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3_Pictures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552700" y="1454464"/>
            <a:ext cx="1872208" cy="27720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54464"/>
            <a:ext cx="1872000" cy="27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3568" y="2715766"/>
            <a:ext cx="1584176" cy="136815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571583" y="1454464"/>
            <a:ext cx="1872000" cy="27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6587598" y="1454464"/>
            <a:ext cx="1872208" cy="27720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4715495" y="2715766"/>
            <a:ext cx="1584176" cy="136815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686331" y="2502024"/>
            <a:ext cx="1581413" cy="28575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4715495" y="2507357"/>
            <a:ext cx="1581413" cy="28575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57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orto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876256" y="185079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876256" y="1563638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4806602" y="331938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4806602" y="3075806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6878760" y="331938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6878760" y="3075806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6"/>
          </p:nvPr>
        </p:nvSpPr>
        <p:spPr>
          <a:xfrm>
            <a:off x="4807496" y="185079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37"/>
          </p:nvPr>
        </p:nvSpPr>
        <p:spPr>
          <a:xfrm>
            <a:off x="4807496" y="1563638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19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1_Picture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0" y="1203598"/>
            <a:ext cx="9144000" cy="1944216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16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ictur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4429472" y="1481138"/>
            <a:ext cx="3670920" cy="29193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67544" y="1851670"/>
            <a:ext cx="3240360" cy="1800200"/>
          </a:xfrm>
          <a:prstGeom prst="rect">
            <a:avLst/>
          </a:prstGeom>
          <a:ln w="76200">
            <a:noFill/>
          </a:ln>
          <a:effectLst/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52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Full_Pict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-2147" y="0"/>
            <a:ext cx="9146147" cy="5143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picture_and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5576" y="3507854"/>
            <a:ext cx="3600400" cy="92859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144000" cy="2787774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1" y="2224060"/>
            <a:ext cx="5256584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19" y="1748498"/>
            <a:ext cx="5256585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  <a:ea typeface="Roboto" panose="02000000000000000000" pitchFamily="2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4716016" y="2931791"/>
            <a:ext cx="3600400" cy="150465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755576" y="2935587"/>
            <a:ext cx="3600400" cy="5722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Main_Text_a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07505" y="987573"/>
            <a:ext cx="2160240" cy="2808313"/>
          </a:xfrm>
          <a:prstGeom prst="rect">
            <a:avLst/>
          </a:prstGeom>
          <a:noFill/>
        </p:spPr>
        <p:txBody>
          <a:bodyPr/>
          <a:lstStyle>
            <a:lvl1pPr algn="l">
              <a:defRPr sz="2800">
                <a:solidFill>
                  <a:srgbClr val="FFFDF7"/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2650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19673" y="3021106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2499742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95000"/>
                    <a:lumOff val="5000"/>
                  </a:schemeClr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99780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_and_1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39552" y="3407708"/>
            <a:ext cx="8064896" cy="110825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585" y="753269"/>
            <a:ext cx="6546181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385674"/>
            <a:ext cx="2987824" cy="1872208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78088" y="1385674"/>
            <a:ext cx="2987824" cy="1872208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56176" y="1385674"/>
            <a:ext cx="2987824" cy="1872208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0" grpId="0"/>
      <p:bldP spid="12" grpId="0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5576" y="3075806"/>
            <a:ext cx="3744416" cy="12961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644008" y="1434642"/>
            <a:ext cx="3744416" cy="293730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55576" y="1434642"/>
            <a:ext cx="3744416" cy="1533152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17848" y="3075806"/>
            <a:ext cx="2664296" cy="12961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7848" y="1542654"/>
            <a:ext cx="2664296" cy="1533152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3203848" y="1434642"/>
            <a:ext cx="2664296" cy="293730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5868144" y="1434642"/>
            <a:ext cx="2664296" cy="293730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3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51520" y="1347677"/>
            <a:ext cx="2736304" cy="1847390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251520" y="3537862"/>
            <a:ext cx="2736304" cy="6900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251520" y="3291830"/>
            <a:ext cx="2736304" cy="24603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600" b="1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3203848" y="1347677"/>
            <a:ext cx="2736304" cy="1847390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3203848" y="3537862"/>
            <a:ext cx="2736304" cy="6900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3203848" y="3291830"/>
            <a:ext cx="2736304" cy="24603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600" b="1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6156176" y="1347677"/>
            <a:ext cx="2736304" cy="1847390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36"/>
          </p:nvPr>
        </p:nvSpPr>
        <p:spPr>
          <a:xfrm>
            <a:off x="6156176" y="3537862"/>
            <a:ext cx="2736304" cy="6900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37"/>
          </p:nvPr>
        </p:nvSpPr>
        <p:spPr>
          <a:xfrm>
            <a:off x="6156176" y="3291830"/>
            <a:ext cx="2736304" cy="24603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600" b="1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Pictur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4248472"/>
              <a:gd name="connsiteY0" fmla="*/ 0 h 2378621"/>
              <a:gd name="connsiteX1" fmla="*/ 4248472 w 4248472"/>
              <a:gd name="connsiteY1" fmla="*/ 0 h 2378621"/>
              <a:gd name="connsiteX2" fmla="*/ 4248472 w 4248472"/>
              <a:gd name="connsiteY2" fmla="*/ 2378621 h 2378621"/>
              <a:gd name="connsiteX3" fmla="*/ 0 w 4248472"/>
              <a:gd name="connsiteY3" fmla="*/ 2378621 h 2378621"/>
              <a:gd name="connsiteX4" fmla="*/ 0 w 4248472"/>
              <a:gd name="connsiteY4" fmla="*/ 0 h 2378621"/>
              <a:gd name="connsiteX0" fmla="*/ 0 w 4252705"/>
              <a:gd name="connsiteY0" fmla="*/ 0 h 2378645"/>
              <a:gd name="connsiteX1" fmla="*/ 4248472 w 4252705"/>
              <a:gd name="connsiteY1" fmla="*/ 0 h 2378645"/>
              <a:gd name="connsiteX2" fmla="*/ 4248472 w 4252705"/>
              <a:gd name="connsiteY2" fmla="*/ 2378621 h 2378645"/>
              <a:gd name="connsiteX3" fmla="*/ 0 w 4252705"/>
              <a:gd name="connsiteY3" fmla="*/ 2378621 h 2378645"/>
              <a:gd name="connsiteX4" fmla="*/ 0 w 4252705"/>
              <a:gd name="connsiteY4" fmla="*/ 0 h 23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2705" h="2378645">
                <a:moveTo>
                  <a:pt x="0" y="0"/>
                </a:moveTo>
                <a:lnTo>
                  <a:pt x="4248472" y="0"/>
                </a:lnTo>
                <a:cubicBezTo>
                  <a:pt x="4248472" y="792874"/>
                  <a:pt x="4257997" y="2385847"/>
                  <a:pt x="4248472" y="2378621"/>
                </a:cubicBezTo>
                <a:lnTo>
                  <a:pt x="0" y="2378621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1C1306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1779662"/>
            <a:ext cx="504056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29778" y="4745160"/>
            <a:ext cx="644054" cy="307355"/>
            <a:chOff x="129778" y="4745160"/>
            <a:chExt cx="644054" cy="307355"/>
          </a:xfrm>
        </p:grpSpPr>
        <p:sp>
          <p:nvSpPr>
            <p:cNvPr id="19" name="Text Placeholder 2"/>
            <p:cNvSpPr txBox="1">
              <a:spLocks/>
            </p:cNvSpPr>
            <p:nvPr userDrawn="1"/>
          </p:nvSpPr>
          <p:spPr>
            <a:xfrm>
              <a:off x="163773" y="4862163"/>
              <a:ext cx="576064" cy="190352"/>
            </a:xfrm>
            <a:prstGeom prst="rect">
              <a:avLst/>
            </a:prstGeom>
          </p:spPr>
          <p:txBody>
            <a:bodyPr/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bg1"/>
                  </a:solidFill>
                  <a:latin typeface="Caviar Dreams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900" b="1" dirty="0">
                  <a:solidFill>
                    <a:schemeClr val="bg1"/>
                  </a:solidFill>
                  <a:latin typeface="Caviar Dreams" panose="020B0402020204020504" pitchFamily="34" charset="0"/>
                </a:rPr>
                <a:t>LOGO</a:t>
              </a:r>
              <a:endParaRPr lang="en-US" sz="900" b="1" dirty="0">
                <a:solidFill>
                  <a:schemeClr val="bg1"/>
                </a:solidFill>
                <a:latin typeface="Caviar Dreams" panose="020B0402020204020504" pitchFamily="34" charset="0"/>
              </a:endParaRPr>
            </a:p>
          </p:txBody>
        </p:sp>
        <p:sp>
          <p:nvSpPr>
            <p:cNvPr id="20" name="Text Placeholder 2"/>
            <p:cNvSpPr txBox="1">
              <a:spLocks/>
            </p:cNvSpPr>
            <p:nvPr userDrawn="1"/>
          </p:nvSpPr>
          <p:spPr>
            <a:xfrm>
              <a:off x="129778" y="4745160"/>
              <a:ext cx="644054" cy="190352"/>
            </a:xfrm>
            <a:prstGeom prst="rect">
              <a:avLst/>
            </a:prstGeom>
          </p:spPr>
          <p:txBody>
            <a:bodyPr/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bg1"/>
                  </a:solidFill>
                  <a:latin typeface="Caviar Dreams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800" b="1" dirty="0">
                  <a:solidFill>
                    <a:schemeClr val="bg1"/>
                  </a:solidFill>
                  <a:latin typeface="Caviar Dreams" panose="020B0402020204020504" pitchFamily="34" charset="0"/>
                </a:rPr>
                <a:t>YOUR</a:t>
              </a:r>
              <a:endParaRPr lang="en-US" sz="800" b="1" dirty="0">
                <a:solidFill>
                  <a:schemeClr val="bg1"/>
                </a:solidFill>
                <a:latin typeface="Caviar Dreams" panose="020B0402020204020504" pitchFamily="34" charset="0"/>
              </a:endParaRPr>
            </a:p>
          </p:txBody>
        </p:sp>
      </p:grpSp>
      <p:cxnSp>
        <p:nvCxnSpPr>
          <p:cNvPr id="15" name="Straight Connector 14"/>
          <p:cNvCxnSpPr/>
          <p:nvPr userDrawn="1"/>
        </p:nvCxnSpPr>
        <p:spPr>
          <a:xfrm>
            <a:off x="0" y="4670995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entagon 6"/>
          <p:cNvSpPr/>
          <p:nvPr userDrawn="1"/>
        </p:nvSpPr>
        <p:spPr>
          <a:xfrm>
            <a:off x="0" y="339502"/>
            <a:ext cx="395536" cy="576064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D596DB7-CC77-4483-A782-139B7B97BBFC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11" y="4717494"/>
            <a:ext cx="481324" cy="3862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6" r:id="rId2"/>
    <p:sldLayoutId id="2147483651" r:id="rId3"/>
    <p:sldLayoutId id="2147483652" r:id="rId4"/>
    <p:sldLayoutId id="2147483656" r:id="rId5"/>
    <p:sldLayoutId id="2147483732" r:id="rId6"/>
    <p:sldLayoutId id="2147483659" r:id="rId7"/>
    <p:sldLayoutId id="2147483658" r:id="rId8"/>
    <p:sldLayoutId id="2147483661" r:id="rId9"/>
    <p:sldLayoutId id="2147483735" r:id="rId10"/>
    <p:sldLayoutId id="2147483734" r:id="rId11"/>
    <p:sldLayoutId id="2147483653" r:id="rId12"/>
    <p:sldLayoutId id="2147483662" r:id="rId13"/>
    <p:sldLayoutId id="2147483728" r:id="rId14"/>
    <p:sldLayoutId id="2147483725" r:id="rId15"/>
    <p:sldLayoutId id="2147483684" r:id="rId16"/>
    <p:sldLayoutId id="2147483687" r:id="rId17"/>
    <p:sldLayoutId id="2147483675" r:id="rId18"/>
    <p:sldLayoutId id="2147483672" r:id="rId19"/>
    <p:sldLayoutId id="2147483665" r:id="rId20"/>
    <p:sldLayoutId id="2147483678" r:id="rId21"/>
    <p:sldLayoutId id="2147483686" r:id="rId22"/>
    <p:sldLayoutId id="2147483677" r:id="rId23"/>
    <p:sldLayoutId id="2147483729" r:id="rId24"/>
    <p:sldLayoutId id="2147483733" r:id="rId25"/>
    <p:sldLayoutId id="2147483688" r:id="rId26"/>
    <p:sldLayoutId id="2147483718" r:id="rId27"/>
    <p:sldLayoutId id="2147483724" r:id="rId28"/>
    <p:sldLayoutId id="2147483668" r:id="rId29"/>
    <p:sldLayoutId id="2147483717" r:id="rId30"/>
    <p:sldLayoutId id="2147483723" r:id="rId31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228365" y="3147814"/>
            <a:ext cx="3240360" cy="369332"/>
          </a:xfrm>
        </p:spPr>
        <p:txBody>
          <a:bodyPr/>
          <a:lstStyle/>
          <a:p>
            <a:r>
              <a:rPr lang="en-US" sz="2400" dirty="0"/>
              <a:t>PEMROSESAN PARALEL</a:t>
            </a:r>
            <a:endParaRPr lang="id-ID" sz="2400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7"/>
          </p:nvPr>
        </p:nvSpPr>
        <p:spPr>
          <a:xfrm>
            <a:off x="242022" y="3498975"/>
            <a:ext cx="3240360" cy="283791"/>
          </a:xfrm>
        </p:spPr>
        <p:txBody>
          <a:bodyPr/>
          <a:lstStyle/>
          <a:p>
            <a:r>
              <a:rPr lang="en-US" dirty="0"/>
              <a:t>CCE60218</a:t>
            </a:r>
            <a:endParaRPr lang="id-ID" dirty="0"/>
          </a:p>
        </p:txBody>
      </p:sp>
      <p:pic>
        <p:nvPicPr>
          <p:cNvPr id="5" name="Picture Placeholder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6E26F005-D99C-4F8B-827B-84DBBBF111FB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0" r="9360"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31FF5-FB8C-4E92-910D-33E7A78D4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7" y="4227934"/>
            <a:ext cx="1754047" cy="527585"/>
          </a:xfrm>
          <a:prstGeom prst="rect">
            <a:avLst/>
          </a:prstGeom>
        </p:spPr>
      </p:pic>
      <p:pic>
        <p:nvPicPr>
          <p:cNvPr id="2" name="Google Shape;60;p7">
            <a:extLst>
              <a:ext uri="{FF2B5EF4-FFF2-40B4-BE49-F238E27FC236}">
                <a16:creationId xmlns:a16="http://schemas.microsoft.com/office/drawing/2014/main" id="{92FB8CEA-331B-4050-87D7-B014612E3D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848" y="215449"/>
            <a:ext cx="1327877" cy="34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F0A0FB9-537A-44DE-9029-F24F30B3F8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772" y="109814"/>
            <a:ext cx="553565" cy="55633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Threading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E14291D-39D0-4AFE-82F0-6F448B8330CE}"/>
              </a:ext>
            </a:extLst>
          </p:cNvPr>
          <p:cNvSpPr txBox="1">
            <a:spLocks/>
          </p:cNvSpPr>
          <p:nvPr/>
        </p:nvSpPr>
        <p:spPr>
          <a:xfrm>
            <a:off x="467544" y="987574"/>
            <a:ext cx="8208912" cy="162461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Thread: A thread is the unit of execution within a process. A process can have anywhere from just one thread to many threads.</a:t>
            </a:r>
            <a:endParaRPr lang="id-ID" sz="2400" dirty="0">
              <a:latin typeface="Caviar Dreams" panose="020B0402020204020504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745229-92AF-42A1-A606-6399F9E7E9B8}"/>
              </a:ext>
            </a:extLst>
          </p:cNvPr>
          <p:cNvSpPr/>
          <p:nvPr/>
        </p:nvSpPr>
        <p:spPr>
          <a:xfrm>
            <a:off x="323528" y="2379860"/>
            <a:ext cx="7983817" cy="1800198"/>
          </a:xfrm>
          <a:prstGeom prst="roundRect">
            <a:avLst>
              <a:gd name="adj" fmla="val 463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7D4BC7-5192-4A50-8140-42EECCD8E9CA}"/>
              </a:ext>
            </a:extLst>
          </p:cNvPr>
          <p:cNvSpPr/>
          <p:nvPr/>
        </p:nvSpPr>
        <p:spPr>
          <a:xfrm>
            <a:off x="486034" y="2731589"/>
            <a:ext cx="7700040" cy="369332"/>
          </a:xfrm>
          <a:prstGeom prst="roundRect">
            <a:avLst>
              <a:gd name="adj" fmla="val 463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C56D5-2BBF-4890-B347-50CEFEBEB684}"/>
              </a:ext>
            </a:extLst>
          </p:cNvPr>
          <p:cNvSpPr txBox="1"/>
          <p:nvPr/>
        </p:nvSpPr>
        <p:spPr>
          <a:xfrm>
            <a:off x="395536" y="2355726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794E4D-9754-4050-B1B8-AD3350927692}"/>
              </a:ext>
            </a:extLst>
          </p:cNvPr>
          <p:cNvSpPr/>
          <p:nvPr/>
        </p:nvSpPr>
        <p:spPr>
          <a:xfrm>
            <a:off x="472360" y="3211402"/>
            <a:ext cx="7700040" cy="369332"/>
          </a:xfrm>
          <a:prstGeom prst="roundRect">
            <a:avLst>
              <a:gd name="adj" fmla="val 463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3D6F03-C4D8-40B9-9885-E82D52FFFB32}"/>
              </a:ext>
            </a:extLst>
          </p:cNvPr>
          <p:cNvSpPr/>
          <p:nvPr/>
        </p:nvSpPr>
        <p:spPr>
          <a:xfrm>
            <a:off x="472360" y="3688455"/>
            <a:ext cx="7700040" cy="369332"/>
          </a:xfrm>
          <a:prstGeom prst="roundRect">
            <a:avLst>
              <a:gd name="adj" fmla="val 463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6EF99-BB70-4639-9B15-2A50DE21D3FE}"/>
              </a:ext>
            </a:extLst>
          </p:cNvPr>
          <p:cNvSpPr txBox="1"/>
          <p:nvPr/>
        </p:nvSpPr>
        <p:spPr>
          <a:xfrm>
            <a:off x="472360" y="2731589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B7D58-2C3D-44BB-A27A-7B758A10F589}"/>
              </a:ext>
            </a:extLst>
          </p:cNvPr>
          <p:cNvSpPr txBox="1"/>
          <p:nvPr/>
        </p:nvSpPr>
        <p:spPr>
          <a:xfrm>
            <a:off x="472360" y="3213291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5E2E70-CC3E-47E2-93F3-C5F14BC0A73A}"/>
              </a:ext>
            </a:extLst>
          </p:cNvPr>
          <p:cNvSpPr txBox="1"/>
          <p:nvPr/>
        </p:nvSpPr>
        <p:spPr>
          <a:xfrm>
            <a:off x="472359" y="3687286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AD4D1B-9971-430E-8281-76278DB4B630}"/>
              </a:ext>
            </a:extLst>
          </p:cNvPr>
          <p:cNvSpPr/>
          <p:nvPr/>
        </p:nvSpPr>
        <p:spPr>
          <a:xfrm>
            <a:off x="1647583" y="2792286"/>
            <a:ext cx="792088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E2916-C731-43AF-B7F2-C917D4314617}"/>
              </a:ext>
            </a:extLst>
          </p:cNvPr>
          <p:cNvSpPr/>
          <p:nvPr/>
        </p:nvSpPr>
        <p:spPr>
          <a:xfrm>
            <a:off x="2483768" y="3286786"/>
            <a:ext cx="216024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19B1F7-B801-44C0-8867-6AF6D0AC45A1}"/>
              </a:ext>
            </a:extLst>
          </p:cNvPr>
          <p:cNvSpPr/>
          <p:nvPr/>
        </p:nvSpPr>
        <p:spPr>
          <a:xfrm>
            <a:off x="2771800" y="2792286"/>
            <a:ext cx="432048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178044-29E8-4B54-80A1-11A59E8D9F40}"/>
              </a:ext>
            </a:extLst>
          </p:cNvPr>
          <p:cNvSpPr/>
          <p:nvPr/>
        </p:nvSpPr>
        <p:spPr>
          <a:xfrm>
            <a:off x="3275856" y="3747626"/>
            <a:ext cx="108012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74E7D-E584-4ABC-8D66-64C9522E1F0A}"/>
              </a:ext>
            </a:extLst>
          </p:cNvPr>
          <p:cNvSpPr/>
          <p:nvPr/>
        </p:nvSpPr>
        <p:spPr>
          <a:xfrm>
            <a:off x="3530292" y="3286786"/>
            <a:ext cx="792088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6E65FC-B88B-4C81-BC5E-190428BF7B3F}"/>
              </a:ext>
            </a:extLst>
          </p:cNvPr>
          <p:cNvSpPr/>
          <p:nvPr/>
        </p:nvSpPr>
        <p:spPr>
          <a:xfrm>
            <a:off x="4433141" y="3747626"/>
            <a:ext cx="354883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8BFC13-0AFE-4D61-97AC-92C5A79FF076}"/>
              </a:ext>
            </a:extLst>
          </p:cNvPr>
          <p:cNvSpPr/>
          <p:nvPr/>
        </p:nvSpPr>
        <p:spPr>
          <a:xfrm>
            <a:off x="4872071" y="2789486"/>
            <a:ext cx="108012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E85ADE-FC1D-4A88-AC28-26CA760AAE27}"/>
              </a:ext>
            </a:extLst>
          </p:cNvPr>
          <p:cNvSpPr/>
          <p:nvPr/>
        </p:nvSpPr>
        <p:spPr>
          <a:xfrm>
            <a:off x="5098874" y="3279959"/>
            <a:ext cx="108012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681C5C-DF25-476A-ABF0-852C2464A8C4}"/>
              </a:ext>
            </a:extLst>
          </p:cNvPr>
          <p:cNvSpPr/>
          <p:nvPr/>
        </p:nvSpPr>
        <p:spPr>
          <a:xfrm>
            <a:off x="5324413" y="3753719"/>
            <a:ext cx="792088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9B695C-EE1F-4A84-A913-001735817AF0}"/>
              </a:ext>
            </a:extLst>
          </p:cNvPr>
          <p:cNvSpPr/>
          <p:nvPr/>
        </p:nvSpPr>
        <p:spPr>
          <a:xfrm>
            <a:off x="6200273" y="3283329"/>
            <a:ext cx="216024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E55F9-6E12-4F9E-B6C4-64BC5F31EF2B}"/>
              </a:ext>
            </a:extLst>
          </p:cNvPr>
          <p:cNvSpPr/>
          <p:nvPr/>
        </p:nvSpPr>
        <p:spPr>
          <a:xfrm>
            <a:off x="6488305" y="2788829"/>
            <a:ext cx="432048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9C4DDC-E5D8-4DDD-B5C4-43C37C8D315A}"/>
              </a:ext>
            </a:extLst>
          </p:cNvPr>
          <p:cNvSpPr/>
          <p:nvPr/>
        </p:nvSpPr>
        <p:spPr>
          <a:xfrm>
            <a:off x="6992361" y="3744169"/>
            <a:ext cx="108012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6B2E3A-70E3-4B60-92D0-87D115BBE86A}"/>
              </a:ext>
            </a:extLst>
          </p:cNvPr>
          <p:cNvSpPr/>
          <p:nvPr/>
        </p:nvSpPr>
        <p:spPr>
          <a:xfrm>
            <a:off x="7193623" y="2788829"/>
            <a:ext cx="354883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74A73A-0C63-451A-BD68-5A860EC108D0}"/>
              </a:ext>
            </a:extLst>
          </p:cNvPr>
          <p:cNvSpPr/>
          <p:nvPr/>
        </p:nvSpPr>
        <p:spPr>
          <a:xfrm>
            <a:off x="7605967" y="3286786"/>
            <a:ext cx="524949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3E1D7D-44E1-CE4F-B03F-F20A8AE656E3}"/>
              </a:ext>
            </a:extLst>
          </p:cNvPr>
          <p:cNvCxnSpPr/>
          <p:nvPr/>
        </p:nvCxnSpPr>
        <p:spPr>
          <a:xfrm>
            <a:off x="323528" y="4443958"/>
            <a:ext cx="8064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E5A897-506A-804F-A44C-36ED6E992A81}"/>
              </a:ext>
            </a:extLst>
          </p:cNvPr>
          <p:cNvSpPr txBox="1"/>
          <p:nvPr/>
        </p:nvSpPr>
        <p:spPr>
          <a:xfrm>
            <a:off x="8414241" y="422793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7243912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 animBg="1"/>
      <p:bldP spid="11" grpId="0" animBg="1"/>
      <p:bldP spid="3" grpId="0"/>
      <p:bldP spid="15" grpId="0" animBg="1"/>
      <p:bldP spid="16" grpId="0" animBg="1"/>
      <p:bldP spid="7" grpId="0"/>
      <p:bldP spid="17" grpId="0"/>
      <p:bldP spid="18" grpId="0"/>
      <p:bldP spid="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Multithreading in Python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EA9A00-752A-445B-9E3E-7D1BA50E2680}"/>
              </a:ext>
            </a:extLst>
          </p:cNvPr>
          <p:cNvSpPr/>
          <p:nvPr/>
        </p:nvSpPr>
        <p:spPr>
          <a:xfrm>
            <a:off x="467545" y="940290"/>
            <a:ext cx="4752528" cy="3647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E14291D-39D0-4AFE-82F0-6F448B8330CE}"/>
              </a:ext>
            </a:extLst>
          </p:cNvPr>
          <p:cNvSpPr txBox="1">
            <a:spLocks/>
          </p:cNvSpPr>
          <p:nvPr/>
        </p:nvSpPr>
        <p:spPr>
          <a:xfrm>
            <a:off x="623789" y="1059582"/>
            <a:ext cx="4596283" cy="3528392"/>
          </a:xfrm>
          <a:prstGeom prst="rect">
            <a:avLst/>
          </a:prstGeom>
          <a:noFill/>
        </p:spPr>
        <p:txBody>
          <a:bodyPr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586C0"/>
                </a:solidFill>
                <a:latin typeface="JetBrainsMono NF" pitchFamily="1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JetBrainsMono NF" pitchFamily="1" charset="0"/>
              </a:rPr>
              <a:t>threading</a:t>
            </a:r>
            <a:endParaRPr lang="en-US" sz="2400" dirty="0">
              <a:solidFill>
                <a:srgbClr val="D4D4D4"/>
              </a:solidFill>
              <a:latin typeface="JetBrainsMono NF" pitchFamily="1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JetBrainsMono NF" pitchFamily="1" charset="0"/>
              </a:rPr>
              <a:t>import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JetBrainsMono NF" pitchFamily="1" charset="0"/>
              </a:rPr>
              <a:t>time</a:t>
            </a:r>
            <a:endParaRPr lang="en-US" sz="2400" dirty="0">
              <a:solidFill>
                <a:srgbClr val="D4D4D4"/>
              </a:solidFill>
              <a:latin typeface="JetBrainsMono NF" pitchFamily="1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</a:br>
            <a:r>
              <a:rPr lang="en-US" sz="2400" dirty="0">
                <a:solidFill>
                  <a:srgbClr val="569CD6"/>
                </a:solidFill>
                <a:latin typeface="JetBrainsMono NF" pitchFamily="1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JetBrainsMono NF" pitchFamily="1" charset="0"/>
              </a:rPr>
              <a:t>func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():</a:t>
            </a:r>
          </a:p>
          <a:p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JetBrainsMono NF" pitchFamily="1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JetBrainsMono NF" pitchFamily="1" charset="0"/>
              </a:rPr>
              <a:t>'ran'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    </a:t>
            </a:r>
            <a:r>
              <a:rPr lang="en-US" sz="2400" dirty="0" err="1">
                <a:solidFill>
                  <a:srgbClr val="4EC9B0"/>
                </a:solidFill>
                <a:latin typeface="JetBrainsMono NF" pitchFamily="1" charset="0"/>
              </a:rPr>
              <a:t>time</a:t>
            </a:r>
            <a:r>
              <a:rPr lang="en-US" sz="2400" dirty="0" err="1">
                <a:solidFill>
                  <a:srgbClr val="D4D4D4"/>
                </a:solidFill>
                <a:latin typeface="JetBrainsMono NF" pitchFamily="1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JetBrainsMono NF" pitchFamily="1" charset="0"/>
              </a:rPr>
              <a:t>sleep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(</a:t>
            </a:r>
            <a:r>
              <a:rPr lang="en-US" sz="2400" dirty="0">
                <a:solidFill>
                  <a:srgbClr val="B5CEA8"/>
                </a:solidFill>
                <a:latin typeface="JetBrainsMono NF" pitchFamily="1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JetBrainsMono NF" pitchFamily="1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JetBrainsMono NF" pitchFamily="1" charset="0"/>
              </a:rPr>
              <a:t>'done'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)</a:t>
            </a:r>
          </a:p>
          <a:p>
            <a:b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</a:br>
            <a:r>
              <a:rPr lang="en-US" sz="2400" dirty="0">
                <a:solidFill>
                  <a:srgbClr val="9CDCFE"/>
                </a:solidFill>
                <a:latin typeface="JetBrainsMono NF" pitchFamily="1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 = </a:t>
            </a:r>
            <a:r>
              <a:rPr lang="en-US" sz="2400" dirty="0" err="1">
                <a:solidFill>
                  <a:srgbClr val="4EC9B0"/>
                </a:solidFill>
                <a:latin typeface="JetBrainsMono NF" pitchFamily="1" charset="0"/>
              </a:rPr>
              <a:t>threading</a:t>
            </a:r>
            <a:r>
              <a:rPr lang="en-US" sz="2400" dirty="0" err="1">
                <a:solidFill>
                  <a:srgbClr val="D4D4D4"/>
                </a:solidFill>
                <a:latin typeface="JetBrainsMono NF" pitchFamily="1" charset="0"/>
              </a:rPr>
              <a:t>.</a:t>
            </a:r>
            <a:r>
              <a:rPr lang="en-US" sz="2400" dirty="0" err="1">
                <a:solidFill>
                  <a:srgbClr val="4EC9B0"/>
                </a:solidFill>
                <a:latin typeface="JetBrainsMono NF" pitchFamily="1" charset="0"/>
              </a:rPr>
              <a:t>Thread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JetBrainsMono NF" pitchFamily="1" charset="0"/>
              </a:rPr>
              <a:t>target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=</a:t>
            </a:r>
            <a:r>
              <a:rPr lang="en-US" sz="2400" dirty="0" err="1">
                <a:solidFill>
                  <a:srgbClr val="DCDCAA"/>
                </a:solidFill>
                <a:latin typeface="JetBrainsMono NF" pitchFamily="1" charset="0"/>
              </a:rPr>
              <a:t>func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)</a:t>
            </a:r>
          </a:p>
          <a:p>
            <a:r>
              <a:rPr lang="en-US" sz="2400" dirty="0" err="1">
                <a:solidFill>
                  <a:srgbClr val="9CDCFE"/>
                </a:solidFill>
                <a:latin typeface="JetBrainsMono NF" pitchFamily="1" charset="0"/>
              </a:rPr>
              <a:t>x</a:t>
            </a:r>
            <a:r>
              <a:rPr lang="en-US" sz="2400" dirty="0" err="1">
                <a:solidFill>
                  <a:srgbClr val="D4D4D4"/>
                </a:solidFill>
                <a:latin typeface="JetBrainsMono NF" pitchFamily="1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JetBrainsMono NF" pitchFamily="1" charset="0"/>
              </a:rPr>
              <a:t>start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()</a:t>
            </a:r>
          </a:p>
          <a:p>
            <a:r>
              <a:rPr lang="en-US" sz="2400" dirty="0">
                <a:solidFill>
                  <a:srgbClr val="DCDCAA"/>
                </a:solidFill>
                <a:latin typeface="JetBrainsMono NF" pitchFamily="1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(</a:t>
            </a:r>
            <a:r>
              <a:rPr lang="en-US" sz="2400" dirty="0" err="1">
                <a:solidFill>
                  <a:srgbClr val="4EC9B0"/>
                </a:solidFill>
                <a:latin typeface="JetBrainsMono NF" pitchFamily="1" charset="0"/>
              </a:rPr>
              <a:t>threading</a:t>
            </a:r>
            <a:r>
              <a:rPr lang="en-US" sz="2400" dirty="0" err="1">
                <a:solidFill>
                  <a:srgbClr val="D4D4D4"/>
                </a:solidFill>
                <a:latin typeface="JetBrainsMono NF" pitchFamily="1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JetBrainsMono NF" pitchFamily="1" charset="0"/>
              </a:rPr>
              <a:t>activeCount</a:t>
            </a:r>
            <a:r>
              <a:rPr lang="en-US" sz="2400" dirty="0">
                <a:solidFill>
                  <a:srgbClr val="D4D4D4"/>
                </a:solidFill>
                <a:latin typeface="JetBrainsMono NF" pitchFamily="1" charset="0"/>
              </a:rPr>
              <a:t>())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602C77-AC8F-4A08-8D73-97F6F51BEAE4}"/>
              </a:ext>
            </a:extLst>
          </p:cNvPr>
          <p:cNvSpPr/>
          <p:nvPr/>
        </p:nvSpPr>
        <p:spPr>
          <a:xfrm>
            <a:off x="5868144" y="940290"/>
            <a:ext cx="3024336" cy="36476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7475E-529A-43BF-A2E3-7854028F1567}"/>
              </a:ext>
            </a:extLst>
          </p:cNvPr>
          <p:cNvSpPr txBox="1"/>
          <p:nvPr/>
        </p:nvSpPr>
        <p:spPr>
          <a:xfrm>
            <a:off x="5940152" y="969521"/>
            <a:ext cx="665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ran</a:t>
            </a:r>
          </a:p>
          <a:p>
            <a:r>
              <a:rPr lang="en-US" dirty="0">
                <a:solidFill>
                  <a:schemeClr val="bg1"/>
                </a:solidFill>
              </a:rPr>
              <a:t>2</a:t>
            </a:r>
          </a:p>
          <a:p>
            <a:r>
              <a:rPr lang="en-US" dirty="0">
                <a:solidFill>
                  <a:schemeClr val="bg1"/>
                </a:solidFill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369534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3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 descr="A close up of a circuit board&#10;&#10;Description automatically generated">
            <a:extLst>
              <a:ext uri="{FF2B5EF4-FFF2-40B4-BE49-F238E27FC236}">
                <a16:creationId xmlns:a16="http://schemas.microsoft.com/office/drawing/2014/main" id="{8C796146-FA11-4E31-BDE1-929B8ADC0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-4747" y="-9526"/>
            <a:ext cx="9160933" cy="5153025"/>
          </a:xfrm>
          <a:prstGeom prst="rect">
            <a:avLst/>
          </a:prstGeom>
          <a:effectLst/>
        </p:spPr>
      </p:pic>
      <p:sp>
        <p:nvSpPr>
          <p:cNvPr id="6" name="Rectangle 5"/>
          <p:cNvSpPr/>
          <p:nvPr/>
        </p:nvSpPr>
        <p:spPr>
          <a:xfrm>
            <a:off x="0" y="2859782"/>
            <a:ext cx="9144000" cy="1601484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45469" y="3428336"/>
            <a:ext cx="5654475" cy="583574"/>
          </a:xfrm>
        </p:spPr>
        <p:txBody>
          <a:bodyPr/>
          <a:lstStyle/>
          <a:p>
            <a:r>
              <a:rPr lang="en-US"/>
              <a:t>Terima Kasih</a:t>
            </a:r>
            <a:endParaRPr lang="id-ID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67544" y="3219822"/>
            <a:ext cx="845057" cy="794841"/>
          </a:xfrm>
          <a:custGeom>
            <a:avLst/>
            <a:gdLst>
              <a:gd name="T0" fmla="*/ 12402 w 15960"/>
              <a:gd name="T1" fmla="*/ 11806 h 16128"/>
              <a:gd name="T2" fmla="*/ 14215 w 15960"/>
              <a:gd name="T3" fmla="*/ 11686 h 16128"/>
              <a:gd name="T4" fmla="*/ 15056 w 15960"/>
              <a:gd name="T5" fmla="*/ 11210 h 16128"/>
              <a:gd name="T6" fmla="*/ 15304 w 15960"/>
              <a:gd name="T7" fmla="*/ 10648 h 16128"/>
              <a:gd name="T8" fmla="*/ 15260 w 15960"/>
              <a:gd name="T9" fmla="*/ 10152 h 16128"/>
              <a:gd name="T10" fmla="*/ 15076 w 15960"/>
              <a:gd name="T11" fmla="*/ 9845 h 16128"/>
              <a:gd name="T12" fmla="*/ 14809 w 15960"/>
              <a:gd name="T13" fmla="*/ 9846 h 16128"/>
              <a:gd name="T14" fmla="*/ 12782 w 15960"/>
              <a:gd name="T15" fmla="*/ 9763 h 16128"/>
              <a:gd name="T16" fmla="*/ 11682 w 15960"/>
              <a:gd name="T17" fmla="*/ 9384 h 16128"/>
              <a:gd name="T18" fmla="*/ 13326 w 15960"/>
              <a:gd name="T19" fmla="*/ 9266 h 16128"/>
              <a:gd name="T20" fmla="*/ 15023 w 15960"/>
              <a:gd name="T21" fmla="*/ 9158 h 16128"/>
              <a:gd name="T22" fmla="*/ 15392 w 15960"/>
              <a:gd name="T23" fmla="*/ 9153 h 16128"/>
              <a:gd name="T24" fmla="*/ 15779 w 15960"/>
              <a:gd name="T25" fmla="*/ 8711 h 16128"/>
              <a:gd name="T26" fmla="*/ 15957 w 15960"/>
              <a:gd name="T27" fmla="*/ 8226 h 16128"/>
              <a:gd name="T28" fmla="*/ 15827 w 15960"/>
              <a:gd name="T29" fmla="*/ 7713 h 16128"/>
              <a:gd name="T30" fmla="*/ 15278 w 15960"/>
              <a:gd name="T31" fmla="*/ 7235 h 16128"/>
              <a:gd name="T32" fmla="*/ 14142 w 15960"/>
              <a:gd name="T33" fmla="*/ 7005 h 16128"/>
              <a:gd name="T34" fmla="*/ 12655 w 15960"/>
              <a:gd name="T35" fmla="*/ 6943 h 16128"/>
              <a:gd name="T36" fmla="*/ 10970 w 15960"/>
              <a:gd name="T37" fmla="*/ 6936 h 16128"/>
              <a:gd name="T38" fmla="*/ 11118 w 15960"/>
              <a:gd name="T39" fmla="*/ 6934 h 16128"/>
              <a:gd name="T40" fmla="*/ 10830 w 15960"/>
              <a:gd name="T41" fmla="*/ 6918 h 16128"/>
              <a:gd name="T42" fmla="*/ 9690 w 15960"/>
              <a:gd name="T43" fmla="*/ 6875 h 16128"/>
              <a:gd name="T44" fmla="*/ 8375 w 15960"/>
              <a:gd name="T45" fmla="*/ 6865 h 16128"/>
              <a:gd name="T46" fmla="*/ 8324 w 15960"/>
              <a:gd name="T47" fmla="*/ 6702 h 16128"/>
              <a:gd name="T48" fmla="*/ 8687 w 15960"/>
              <a:gd name="T49" fmla="*/ 6674 h 16128"/>
              <a:gd name="T50" fmla="*/ 8809 w 15960"/>
              <a:gd name="T51" fmla="*/ 5926 h 16128"/>
              <a:gd name="T52" fmla="*/ 8955 w 15960"/>
              <a:gd name="T53" fmla="*/ 4847 h 16128"/>
              <a:gd name="T54" fmla="*/ 9530 w 15960"/>
              <a:gd name="T55" fmla="*/ 3801 h 16128"/>
              <a:gd name="T56" fmla="*/ 9919 w 15960"/>
              <a:gd name="T57" fmla="*/ 2705 h 16128"/>
              <a:gd name="T58" fmla="*/ 9932 w 15960"/>
              <a:gd name="T59" fmla="*/ 1030 h 16128"/>
              <a:gd name="T60" fmla="*/ 9468 w 15960"/>
              <a:gd name="T61" fmla="*/ 240 h 16128"/>
              <a:gd name="T62" fmla="*/ 9028 w 15960"/>
              <a:gd name="T63" fmla="*/ 4 h 16128"/>
              <a:gd name="T64" fmla="*/ 7747 w 15960"/>
              <a:gd name="T65" fmla="*/ 1778 h 16128"/>
              <a:gd name="T66" fmla="*/ 6044 w 15960"/>
              <a:gd name="T67" fmla="*/ 4364 h 16128"/>
              <a:gd name="T68" fmla="*/ 4801 w 15960"/>
              <a:gd name="T69" fmla="*/ 6695 h 16128"/>
              <a:gd name="T70" fmla="*/ 4343 w 15960"/>
              <a:gd name="T71" fmla="*/ 7673 h 16128"/>
              <a:gd name="T72" fmla="*/ 3577 w 15960"/>
              <a:gd name="T73" fmla="*/ 8053 h 16128"/>
              <a:gd name="T74" fmla="*/ 2744 w 15960"/>
              <a:gd name="T75" fmla="*/ 8145 h 16128"/>
              <a:gd name="T76" fmla="*/ 1350 w 15960"/>
              <a:gd name="T77" fmla="*/ 8386 h 16128"/>
              <a:gd name="T78" fmla="*/ 138 w 15960"/>
              <a:gd name="T79" fmla="*/ 10520 h 16128"/>
              <a:gd name="T80" fmla="*/ 209 w 15960"/>
              <a:gd name="T81" fmla="*/ 13404 h 16128"/>
              <a:gd name="T82" fmla="*/ 1744 w 15960"/>
              <a:gd name="T83" fmla="*/ 15295 h 16128"/>
              <a:gd name="T84" fmla="*/ 2484 w 15960"/>
              <a:gd name="T85" fmla="*/ 15342 h 16128"/>
              <a:gd name="T86" fmla="*/ 3111 w 15960"/>
              <a:gd name="T87" fmla="*/ 15193 h 16128"/>
              <a:gd name="T88" fmla="*/ 3907 w 15960"/>
              <a:gd name="T89" fmla="*/ 15171 h 16128"/>
              <a:gd name="T90" fmla="*/ 5343 w 15960"/>
              <a:gd name="T91" fmla="*/ 15650 h 16128"/>
              <a:gd name="T92" fmla="*/ 7564 w 15960"/>
              <a:gd name="T93" fmla="*/ 16086 h 16128"/>
              <a:gd name="T94" fmla="*/ 9640 w 15960"/>
              <a:gd name="T95" fmla="*/ 16101 h 16128"/>
              <a:gd name="T96" fmla="*/ 12011 w 15960"/>
              <a:gd name="T97" fmla="*/ 15973 h 16128"/>
              <a:gd name="T98" fmla="*/ 12934 w 15960"/>
              <a:gd name="T99" fmla="*/ 15731 h 16128"/>
              <a:gd name="T100" fmla="*/ 13303 w 15960"/>
              <a:gd name="T101" fmla="*/ 15203 h 16128"/>
              <a:gd name="T102" fmla="*/ 13328 w 15960"/>
              <a:gd name="T103" fmla="*/ 14603 h 16128"/>
              <a:gd name="T104" fmla="*/ 12738 w 15960"/>
              <a:gd name="T105" fmla="*/ 14291 h 16128"/>
              <a:gd name="T106" fmla="*/ 11858 w 15960"/>
              <a:gd name="T107" fmla="*/ 14261 h 16128"/>
              <a:gd name="T108" fmla="*/ 11816 w 15960"/>
              <a:gd name="T109" fmla="*/ 13918 h 16128"/>
              <a:gd name="T110" fmla="*/ 12879 w 15960"/>
              <a:gd name="T111" fmla="*/ 13853 h 16128"/>
              <a:gd name="T112" fmla="*/ 13928 w 15960"/>
              <a:gd name="T113" fmla="*/ 13583 h 16128"/>
              <a:gd name="T114" fmla="*/ 14204 w 15960"/>
              <a:gd name="T115" fmla="*/ 13123 h 16128"/>
              <a:gd name="T116" fmla="*/ 14216 w 15960"/>
              <a:gd name="T117" fmla="*/ 12695 h 16128"/>
              <a:gd name="T118" fmla="*/ 14093 w 15960"/>
              <a:gd name="T119" fmla="*/ 12315 h 16128"/>
              <a:gd name="T120" fmla="*/ 12702 w 15960"/>
              <a:gd name="T121" fmla="*/ 12208 h 16128"/>
              <a:gd name="T122" fmla="*/ 11771 w 15960"/>
              <a:gd name="T123" fmla="*/ 12167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960" h="16128">
                <a:moveTo>
                  <a:pt x="11771" y="12167"/>
                </a:moveTo>
                <a:lnTo>
                  <a:pt x="11552" y="11993"/>
                </a:lnTo>
                <a:lnTo>
                  <a:pt x="11786" y="11845"/>
                </a:lnTo>
                <a:lnTo>
                  <a:pt x="11904" y="11837"/>
                </a:lnTo>
                <a:lnTo>
                  <a:pt x="11943" y="11835"/>
                </a:lnTo>
                <a:lnTo>
                  <a:pt x="12015" y="11830"/>
                </a:lnTo>
                <a:lnTo>
                  <a:pt x="12119" y="11824"/>
                </a:lnTo>
                <a:lnTo>
                  <a:pt x="12249" y="11815"/>
                </a:lnTo>
                <a:lnTo>
                  <a:pt x="12402" y="11806"/>
                </a:lnTo>
                <a:lnTo>
                  <a:pt x="12574" y="11795"/>
                </a:lnTo>
                <a:lnTo>
                  <a:pt x="12763" y="11783"/>
                </a:lnTo>
                <a:lnTo>
                  <a:pt x="12963" y="11769"/>
                </a:lnTo>
                <a:lnTo>
                  <a:pt x="13172" y="11755"/>
                </a:lnTo>
                <a:lnTo>
                  <a:pt x="13385" y="11741"/>
                </a:lnTo>
                <a:lnTo>
                  <a:pt x="13601" y="11727"/>
                </a:lnTo>
                <a:lnTo>
                  <a:pt x="13813" y="11713"/>
                </a:lnTo>
                <a:lnTo>
                  <a:pt x="14018" y="11699"/>
                </a:lnTo>
                <a:lnTo>
                  <a:pt x="14215" y="11686"/>
                </a:lnTo>
                <a:lnTo>
                  <a:pt x="14397" y="11673"/>
                </a:lnTo>
                <a:lnTo>
                  <a:pt x="14562" y="11662"/>
                </a:lnTo>
                <a:lnTo>
                  <a:pt x="14652" y="11597"/>
                </a:lnTo>
                <a:lnTo>
                  <a:pt x="14735" y="11533"/>
                </a:lnTo>
                <a:lnTo>
                  <a:pt x="14811" y="11468"/>
                </a:lnTo>
                <a:lnTo>
                  <a:pt x="14882" y="11404"/>
                </a:lnTo>
                <a:lnTo>
                  <a:pt x="14945" y="11339"/>
                </a:lnTo>
                <a:lnTo>
                  <a:pt x="15004" y="11274"/>
                </a:lnTo>
                <a:lnTo>
                  <a:pt x="15056" y="11210"/>
                </a:lnTo>
                <a:lnTo>
                  <a:pt x="15102" y="11145"/>
                </a:lnTo>
                <a:lnTo>
                  <a:pt x="15144" y="11082"/>
                </a:lnTo>
                <a:lnTo>
                  <a:pt x="15180" y="11017"/>
                </a:lnTo>
                <a:lnTo>
                  <a:pt x="15212" y="10955"/>
                </a:lnTo>
                <a:lnTo>
                  <a:pt x="15239" y="10891"/>
                </a:lnTo>
                <a:lnTo>
                  <a:pt x="15261" y="10830"/>
                </a:lnTo>
                <a:lnTo>
                  <a:pt x="15279" y="10768"/>
                </a:lnTo>
                <a:lnTo>
                  <a:pt x="15294" y="10707"/>
                </a:lnTo>
                <a:lnTo>
                  <a:pt x="15304" y="10648"/>
                </a:lnTo>
                <a:lnTo>
                  <a:pt x="15310" y="10588"/>
                </a:lnTo>
                <a:lnTo>
                  <a:pt x="15314" y="10530"/>
                </a:lnTo>
                <a:lnTo>
                  <a:pt x="15314" y="10472"/>
                </a:lnTo>
                <a:lnTo>
                  <a:pt x="15311" y="10416"/>
                </a:lnTo>
                <a:lnTo>
                  <a:pt x="15305" y="10360"/>
                </a:lnTo>
                <a:lnTo>
                  <a:pt x="15297" y="10307"/>
                </a:lnTo>
                <a:lnTo>
                  <a:pt x="15287" y="10253"/>
                </a:lnTo>
                <a:lnTo>
                  <a:pt x="15275" y="10202"/>
                </a:lnTo>
                <a:lnTo>
                  <a:pt x="15260" y="10152"/>
                </a:lnTo>
                <a:lnTo>
                  <a:pt x="15244" y="10103"/>
                </a:lnTo>
                <a:lnTo>
                  <a:pt x="15226" y="10056"/>
                </a:lnTo>
                <a:lnTo>
                  <a:pt x="15207" y="10010"/>
                </a:lnTo>
                <a:lnTo>
                  <a:pt x="15187" y="9966"/>
                </a:lnTo>
                <a:lnTo>
                  <a:pt x="15167" y="9924"/>
                </a:lnTo>
                <a:lnTo>
                  <a:pt x="15146" y="9883"/>
                </a:lnTo>
                <a:lnTo>
                  <a:pt x="15124" y="9845"/>
                </a:lnTo>
                <a:lnTo>
                  <a:pt x="15100" y="9845"/>
                </a:lnTo>
                <a:lnTo>
                  <a:pt x="15076" y="9845"/>
                </a:lnTo>
                <a:lnTo>
                  <a:pt x="15051" y="9846"/>
                </a:lnTo>
                <a:lnTo>
                  <a:pt x="15024" y="9846"/>
                </a:lnTo>
                <a:lnTo>
                  <a:pt x="14997" y="9846"/>
                </a:lnTo>
                <a:lnTo>
                  <a:pt x="14967" y="9847"/>
                </a:lnTo>
                <a:lnTo>
                  <a:pt x="14936" y="9847"/>
                </a:lnTo>
                <a:lnTo>
                  <a:pt x="14903" y="9847"/>
                </a:lnTo>
                <a:lnTo>
                  <a:pt x="14891" y="9847"/>
                </a:lnTo>
                <a:lnTo>
                  <a:pt x="14890" y="9847"/>
                </a:lnTo>
                <a:lnTo>
                  <a:pt x="14809" y="9846"/>
                </a:lnTo>
                <a:lnTo>
                  <a:pt x="14681" y="9842"/>
                </a:lnTo>
                <a:lnTo>
                  <a:pt x="14512" y="9836"/>
                </a:lnTo>
                <a:lnTo>
                  <a:pt x="14309" y="9828"/>
                </a:lnTo>
                <a:lnTo>
                  <a:pt x="14080" y="9819"/>
                </a:lnTo>
                <a:lnTo>
                  <a:pt x="13831" y="9808"/>
                </a:lnTo>
                <a:lnTo>
                  <a:pt x="13569" y="9798"/>
                </a:lnTo>
                <a:lnTo>
                  <a:pt x="13303" y="9786"/>
                </a:lnTo>
                <a:lnTo>
                  <a:pt x="13038" y="9775"/>
                </a:lnTo>
                <a:lnTo>
                  <a:pt x="12782" y="9763"/>
                </a:lnTo>
                <a:lnTo>
                  <a:pt x="12542" y="9752"/>
                </a:lnTo>
                <a:lnTo>
                  <a:pt x="12325" y="9743"/>
                </a:lnTo>
                <a:lnTo>
                  <a:pt x="12138" y="9735"/>
                </a:lnTo>
                <a:lnTo>
                  <a:pt x="11989" y="9728"/>
                </a:lnTo>
                <a:lnTo>
                  <a:pt x="11884" y="9724"/>
                </a:lnTo>
                <a:lnTo>
                  <a:pt x="11831" y="9721"/>
                </a:lnTo>
                <a:lnTo>
                  <a:pt x="11699" y="9715"/>
                </a:lnTo>
                <a:lnTo>
                  <a:pt x="11466" y="9545"/>
                </a:lnTo>
                <a:lnTo>
                  <a:pt x="11682" y="9384"/>
                </a:lnTo>
                <a:lnTo>
                  <a:pt x="11811" y="9375"/>
                </a:lnTo>
                <a:lnTo>
                  <a:pt x="11865" y="9371"/>
                </a:lnTo>
                <a:lnTo>
                  <a:pt x="11974" y="9363"/>
                </a:lnTo>
                <a:lnTo>
                  <a:pt x="12128" y="9352"/>
                </a:lnTo>
                <a:lnTo>
                  <a:pt x="12320" y="9338"/>
                </a:lnTo>
                <a:lnTo>
                  <a:pt x="12544" y="9322"/>
                </a:lnTo>
                <a:lnTo>
                  <a:pt x="12791" y="9304"/>
                </a:lnTo>
                <a:lnTo>
                  <a:pt x="13055" y="9285"/>
                </a:lnTo>
                <a:lnTo>
                  <a:pt x="13326" y="9266"/>
                </a:lnTo>
                <a:lnTo>
                  <a:pt x="13599" y="9245"/>
                </a:lnTo>
                <a:lnTo>
                  <a:pt x="13865" y="9226"/>
                </a:lnTo>
                <a:lnTo>
                  <a:pt x="14117" y="9209"/>
                </a:lnTo>
                <a:lnTo>
                  <a:pt x="14348" y="9193"/>
                </a:lnTo>
                <a:lnTo>
                  <a:pt x="14550" y="9180"/>
                </a:lnTo>
                <a:lnTo>
                  <a:pt x="14716" y="9169"/>
                </a:lnTo>
                <a:lnTo>
                  <a:pt x="14837" y="9162"/>
                </a:lnTo>
                <a:lnTo>
                  <a:pt x="14908" y="9159"/>
                </a:lnTo>
                <a:lnTo>
                  <a:pt x="15023" y="9158"/>
                </a:lnTo>
                <a:lnTo>
                  <a:pt x="15120" y="9157"/>
                </a:lnTo>
                <a:lnTo>
                  <a:pt x="15200" y="9155"/>
                </a:lnTo>
                <a:lnTo>
                  <a:pt x="15264" y="9155"/>
                </a:lnTo>
                <a:lnTo>
                  <a:pt x="15313" y="9154"/>
                </a:lnTo>
                <a:lnTo>
                  <a:pt x="15350" y="9153"/>
                </a:lnTo>
                <a:lnTo>
                  <a:pt x="15376" y="9153"/>
                </a:lnTo>
                <a:lnTo>
                  <a:pt x="15392" y="9153"/>
                </a:lnTo>
                <a:lnTo>
                  <a:pt x="15392" y="9153"/>
                </a:lnTo>
                <a:lnTo>
                  <a:pt x="15392" y="9153"/>
                </a:lnTo>
                <a:lnTo>
                  <a:pt x="15442" y="9106"/>
                </a:lnTo>
                <a:lnTo>
                  <a:pt x="15490" y="9059"/>
                </a:lnTo>
                <a:lnTo>
                  <a:pt x="15538" y="9012"/>
                </a:lnTo>
                <a:lnTo>
                  <a:pt x="15583" y="8963"/>
                </a:lnTo>
                <a:lnTo>
                  <a:pt x="15626" y="8914"/>
                </a:lnTo>
                <a:lnTo>
                  <a:pt x="15668" y="8864"/>
                </a:lnTo>
                <a:lnTo>
                  <a:pt x="15707" y="8814"/>
                </a:lnTo>
                <a:lnTo>
                  <a:pt x="15744" y="8763"/>
                </a:lnTo>
                <a:lnTo>
                  <a:pt x="15779" y="8711"/>
                </a:lnTo>
                <a:lnTo>
                  <a:pt x="15811" y="8660"/>
                </a:lnTo>
                <a:lnTo>
                  <a:pt x="15840" y="8606"/>
                </a:lnTo>
                <a:lnTo>
                  <a:pt x="15866" y="8554"/>
                </a:lnTo>
                <a:lnTo>
                  <a:pt x="15889" y="8500"/>
                </a:lnTo>
                <a:lnTo>
                  <a:pt x="15910" y="8446"/>
                </a:lnTo>
                <a:lnTo>
                  <a:pt x="15927" y="8392"/>
                </a:lnTo>
                <a:lnTo>
                  <a:pt x="15941" y="8337"/>
                </a:lnTo>
                <a:lnTo>
                  <a:pt x="15951" y="8282"/>
                </a:lnTo>
                <a:lnTo>
                  <a:pt x="15957" y="8226"/>
                </a:lnTo>
                <a:lnTo>
                  <a:pt x="15960" y="8171"/>
                </a:lnTo>
                <a:lnTo>
                  <a:pt x="15959" y="8114"/>
                </a:lnTo>
                <a:lnTo>
                  <a:pt x="15953" y="8058"/>
                </a:lnTo>
                <a:lnTo>
                  <a:pt x="15944" y="8000"/>
                </a:lnTo>
                <a:lnTo>
                  <a:pt x="15930" y="7944"/>
                </a:lnTo>
                <a:lnTo>
                  <a:pt x="15912" y="7887"/>
                </a:lnTo>
                <a:lnTo>
                  <a:pt x="15888" y="7829"/>
                </a:lnTo>
                <a:lnTo>
                  <a:pt x="15860" y="7772"/>
                </a:lnTo>
                <a:lnTo>
                  <a:pt x="15827" y="7713"/>
                </a:lnTo>
                <a:lnTo>
                  <a:pt x="15790" y="7655"/>
                </a:lnTo>
                <a:lnTo>
                  <a:pt x="15746" y="7597"/>
                </a:lnTo>
                <a:lnTo>
                  <a:pt x="15698" y="7539"/>
                </a:lnTo>
                <a:lnTo>
                  <a:pt x="15645" y="7480"/>
                </a:lnTo>
                <a:lnTo>
                  <a:pt x="15585" y="7422"/>
                </a:lnTo>
                <a:lnTo>
                  <a:pt x="15523" y="7369"/>
                </a:lnTo>
                <a:lnTo>
                  <a:pt x="15450" y="7321"/>
                </a:lnTo>
                <a:lnTo>
                  <a:pt x="15369" y="7277"/>
                </a:lnTo>
                <a:lnTo>
                  <a:pt x="15278" y="7235"/>
                </a:lnTo>
                <a:lnTo>
                  <a:pt x="15179" y="7198"/>
                </a:lnTo>
                <a:lnTo>
                  <a:pt x="15072" y="7164"/>
                </a:lnTo>
                <a:lnTo>
                  <a:pt x="14958" y="7133"/>
                </a:lnTo>
                <a:lnTo>
                  <a:pt x="14837" y="7104"/>
                </a:lnTo>
                <a:lnTo>
                  <a:pt x="14710" y="7080"/>
                </a:lnTo>
                <a:lnTo>
                  <a:pt x="14576" y="7057"/>
                </a:lnTo>
                <a:lnTo>
                  <a:pt x="14436" y="7038"/>
                </a:lnTo>
                <a:lnTo>
                  <a:pt x="14291" y="7020"/>
                </a:lnTo>
                <a:lnTo>
                  <a:pt x="14142" y="7005"/>
                </a:lnTo>
                <a:lnTo>
                  <a:pt x="13988" y="6991"/>
                </a:lnTo>
                <a:lnTo>
                  <a:pt x="13831" y="6980"/>
                </a:lnTo>
                <a:lnTo>
                  <a:pt x="13670" y="6970"/>
                </a:lnTo>
                <a:lnTo>
                  <a:pt x="13505" y="6963"/>
                </a:lnTo>
                <a:lnTo>
                  <a:pt x="13338" y="6956"/>
                </a:lnTo>
                <a:lnTo>
                  <a:pt x="13170" y="6951"/>
                </a:lnTo>
                <a:lnTo>
                  <a:pt x="13000" y="6947"/>
                </a:lnTo>
                <a:lnTo>
                  <a:pt x="12827" y="6945"/>
                </a:lnTo>
                <a:lnTo>
                  <a:pt x="12655" y="6943"/>
                </a:lnTo>
                <a:lnTo>
                  <a:pt x="12483" y="6941"/>
                </a:lnTo>
                <a:lnTo>
                  <a:pt x="12309" y="6940"/>
                </a:lnTo>
                <a:lnTo>
                  <a:pt x="11967" y="6940"/>
                </a:lnTo>
                <a:lnTo>
                  <a:pt x="11629" y="6940"/>
                </a:lnTo>
                <a:lnTo>
                  <a:pt x="11464" y="6939"/>
                </a:lnTo>
                <a:lnTo>
                  <a:pt x="11301" y="6939"/>
                </a:lnTo>
                <a:lnTo>
                  <a:pt x="11141" y="6937"/>
                </a:lnTo>
                <a:lnTo>
                  <a:pt x="10986" y="6935"/>
                </a:lnTo>
                <a:lnTo>
                  <a:pt x="10970" y="6936"/>
                </a:lnTo>
                <a:lnTo>
                  <a:pt x="10955" y="6936"/>
                </a:lnTo>
                <a:lnTo>
                  <a:pt x="10939" y="6936"/>
                </a:lnTo>
                <a:lnTo>
                  <a:pt x="10922" y="6936"/>
                </a:lnTo>
                <a:lnTo>
                  <a:pt x="10918" y="6937"/>
                </a:lnTo>
                <a:lnTo>
                  <a:pt x="10922" y="6937"/>
                </a:lnTo>
                <a:lnTo>
                  <a:pt x="10954" y="6937"/>
                </a:lnTo>
                <a:lnTo>
                  <a:pt x="11005" y="6936"/>
                </a:lnTo>
                <a:lnTo>
                  <a:pt x="11064" y="6935"/>
                </a:lnTo>
                <a:lnTo>
                  <a:pt x="11118" y="6934"/>
                </a:lnTo>
                <a:lnTo>
                  <a:pt x="11158" y="6933"/>
                </a:lnTo>
                <a:lnTo>
                  <a:pt x="11169" y="6932"/>
                </a:lnTo>
                <a:lnTo>
                  <a:pt x="11172" y="6931"/>
                </a:lnTo>
                <a:lnTo>
                  <a:pt x="11166" y="6930"/>
                </a:lnTo>
                <a:lnTo>
                  <a:pt x="11150" y="6929"/>
                </a:lnTo>
                <a:lnTo>
                  <a:pt x="11067" y="6927"/>
                </a:lnTo>
                <a:lnTo>
                  <a:pt x="10986" y="6924"/>
                </a:lnTo>
                <a:lnTo>
                  <a:pt x="10908" y="6921"/>
                </a:lnTo>
                <a:lnTo>
                  <a:pt x="10830" y="6918"/>
                </a:lnTo>
                <a:lnTo>
                  <a:pt x="10755" y="6914"/>
                </a:lnTo>
                <a:lnTo>
                  <a:pt x="10682" y="6910"/>
                </a:lnTo>
                <a:lnTo>
                  <a:pt x="10610" y="6905"/>
                </a:lnTo>
                <a:lnTo>
                  <a:pt x="10542" y="6900"/>
                </a:lnTo>
                <a:lnTo>
                  <a:pt x="10390" y="6893"/>
                </a:lnTo>
                <a:lnTo>
                  <a:pt x="10225" y="6888"/>
                </a:lnTo>
                <a:lnTo>
                  <a:pt x="10052" y="6883"/>
                </a:lnTo>
                <a:lnTo>
                  <a:pt x="9873" y="6879"/>
                </a:lnTo>
                <a:lnTo>
                  <a:pt x="9690" y="6875"/>
                </a:lnTo>
                <a:lnTo>
                  <a:pt x="9508" y="6873"/>
                </a:lnTo>
                <a:lnTo>
                  <a:pt x="9328" y="6871"/>
                </a:lnTo>
                <a:lnTo>
                  <a:pt x="9152" y="6869"/>
                </a:lnTo>
                <a:lnTo>
                  <a:pt x="8986" y="6868"/>
                </a:lnTo>
                <a:lnTo>
                  <a:pt x="8830" y="6866"/>
                </a:lnTo>
                <a:lnTo>
                  <a:pt x="8689" y="6866"/>
                </a:lnTo>
                <a:lnTo>
                  <a:pt x="8564" y="6866"/>
                </a:lnTo>
                <a:lnTo>
                  <a:pt x="8458" y="6865"/>
                </a:lnTo>
                <a:lnTo>
                  <a:pt x="8375" y="6865"/>
                </a:lnTo>
                <a:lnTo>
                  <a:pt x="8317" y="6865"/>
                </a:lnTo>
                <a:lnTo>
                  <a:pt x="8288" y="6864"/>
                </a:lnTo>
                <a:lnTo>
                  <a:pt x="8243" y="6862"/>
                </a:lnTo>
                <a:lnTo>
                  <a:pt x="8002" y="6754"/>
                </a:lnTo>
                <a:lnTo>
                  <a:pt x="8241" y="6709"/>
                </a:lnTo>
                <a:lnTo>
                  <a:pt x="8283" y="6705"/>
                </a:lnTo>
                <a:lnTo>
                  <a:pt x="8294" y="6704"/>
                </a:lnTo>
                <a:lnTo>
                  <a:pt x="8308" y="6703"/>
                </a:lnTo>
                <a:lnTo>
                  <a:pt x="8324" y="6702"/>
                </a:lnTo>
                <a:lnTo>
                  <a:pt x="8345" y="6701"/>
                </a:lnTo>
                <a:lnTo>
                  <a:pt x="8369" y="6699"/>
                </a:lnTo>
                <a:lnTo>
                  <a:pt x="8398" y="6697"/>
                </a:lnTo>
                <a:lnTo>
                  <a:pt x="8432" y="6695"/>
                </a:lnTo>
                <a:lnTo>
                  <a:pt x="8470" y="6692"/>
                </a:lnTo>
                <a:lnTo>
                  <a:pt x="8516" y="6688"/>
                </a:lnTo>
                <a:lnTo>
                  <a:pt x="8566" y="6684"/>
                </a:lnTo>
                <a:lnTo>
                  <a:pt x="8623" y="6679"/>
                </a:lnTo>
                <a:lnTo>
                  <a:pt x="8687" y="6674"/>
                </a:lnTo>
                <a:lnTo>
                  <a:pt x="8758" y="6667"/>
                </a:lnTo>
                <a:lnTo>
                  <a:pt x="8838" y="6659"/>
                </a:lnTo>
                <a:lnTo>
                  <a:pt x="8926" y="6651"/>
                </a:lnTo>
                <a:lnTo>
                  <a:pt x="9021" y="6641"/>
                </a:lnTo>
                <a:lnTo>
                  <a:pt x="8957" y="6491"/>
                </a:lnTo>
                <a:lnTo>
                  <a:pt x="8905" y="6343"/>
                </a:lnTo>
                <a:lnTo>
                  <a:pt x="8862" y="6201"/>
                </a:lnTo>
                <a:lnTo>
                  <a:pt x="8831" y="6061"/>
                </a:lnTo>
                <a:lnTo>
                  <a:pt x="8809" y="5926"/>
                </a:lnTo>
                <a:lnTo>
                  <a:pt x="8796" y="5793"/>
                </a:lnTo>
                <a:lnTo>
                  <a:pt x="8792" y="5665"/>
                </a:lnTo>
                <a:lnTo>
                  <a:pt x="8796" y="5539"/>
                </a:lnTo>
                <a:lnTo>
                  <a:pt x="8807" y="5417"/>
                </a:lnTo>
                <a:lnTo>
                  <a:pt x="8825" y="5297"/>
                </a:lnTo>
                <a:lnTo>
                  <a:pt x="8849" y="5180"/>
                </a:lnTo>
                <a:lnTo>
                  <a:pt x="8879" y="5067"/>
                </a:lnTo>
                <a:lnTo>
                  <a:pt x="8915" y="4956"/>
                </a:lnTo>
                <a:lnTo>
                  <a:pt x="8955" y="4847"/>
                </a:lnTo>
                <a:lnTo>
                  <a:pt x="8998" y="4742"/>
                </a:lnTo>
                <a:lnTo>
                  <a:pt x="9046" y="4639"/>
                </a:lnTo>
                <a:lnTo>
                  <a:pt x="9096" y="4538"/>
                </a:lnTo>
                <a:lnTo>
                  <a:pt x="9148" y="4439"/>
                </a:lnTo>
                <a:lnTo>
                  <a:pt x="9202" y="4342"/>
                </a:lnTo>
                <a:lnTo>
                  <a:pt x="9257" y="4248"/>
                </a:lnTo>
                <a:lnTo>
                  <a:pt x="9369" y="4064"/>
                </a:lnTo>
                <a:lnTo>
                  <a:pt x="9478" y="3887"/>
                </a:lnTo>
                <a:lnTo>
                  <a:pt x="9530" y="3801"/>
                </a:lnTo>
                <a:lnTo>
                  <a:pt x="9580" y="3715"/>
                </a:lnTo>
                <a:lnTo>
                  <a:pt x="9627" y="3633"/>
                </a:lnTo>
                <a:lnTo>
                  <a:pt x="9670" y="3550"/>
                </a:lnTo>
                <a:lnTo>
                  <a:pt x="9710" y="3469"/>
                </a:lnTo>
                <a:lnTo>
                  <a:pt x="9744" y="3389"/>
                </a:lnTo>
                <a:lnTo>
                  <a:pt x="9774" y="3309"/>
                </a:lnTo>
                <a:lnTo>
                  <a:pt x="9798" y="3231"/>
                </a:lnTo>
                <a:lnTo>
                  <a:pt x="9865" y="2960"/>
                </a:lnTo>
                <a:lnTo>
                  <a:pt x="9919" y="2705"/>
                </a:lnTo>
                <a:lnTo>
                  <a:pt x="9961" y="2466"/>
                </a:lnTo>
                <a:lnTo>
                  <a:pt x="9990" y="2240"/>
                </a:lnTo>
                <a:lnTo>
                  <a:pt x="10009" y="2029"/>
                </a:lnTo>
                <a:lnTo>
                  <a:pt x="10018" y="1832"/>
                </a:lnTo>
                <a:lnTo>
                  <a:pt x="10017" y="1646"/>
                </a:lnTo>
                <a:lnTo>
                  <a:pt x="10007" y="1475"/>
                </a:lnTo>
                <a:lnTo>
                  <a:pt x="9990" y="1314"/>
                </a:lnTo>
                <a:lnTo>
                  <a:pt x="9965" y="1167"/>
                </a:lnTo>
                <a:lnTo>
                  <a:pt x="9932" y="1030"/>
                </a:lnTo>
                <a:lnTo>
                  <a:pt x="9895" y="905"/>
                </a:lnTo>
                <a:lnTo>
                  <a:pt x="9852" y="790"/>
                </a:lnTo>
                <a:lnTo>
                  <a:pt x="9804" y="684"/>
                </a:lnTo>
                <a:lnTo>
                  <a:pt x="9754" y="590"/>
                </a:lnTo>
                <a:lnTo>
                  <a:pt x="9700" y="503"/>
                </a:lnTo>
                <a:lnTo>
                  <a:pt x="9643" y="425"/>
                </a:lnTo>
                <a:lnTo>
                  <a:pt x="9586" y="356"/>
                </a:lnTo>
                <a:lnTo>
                  <a:pt x="9526" y="294"/>
                </a:lnTo>
                <a:lnTo>
                  <a:pt x="9468" y="240"/>
                </a:lnTo>
                <a:lnTo>
                  <a:pt x="9409" y="193"/>
                </a:lnTo>
                <a:lnTo>
                  <a:pt x="9352" y="152"/>
                </a:lnTo>
                <a:lnTo>
                  <a:pt x="9297" y="117"/>
                </a:lnTo>
                <a:lnTo>
                  <a:pt x="9245" y="88"/>
                </a:lnTo>
                <a:lnTo>
                  <a:pt x="9196" y="64"/>
                </a:lnTo>
                <a:lnTo>
                  <a:pt x="9151" y="44"/>
                </a:lnTo>
                <a:lnTo>
                  <a:pt x="9111" y="28"/>
                </a:lnTo>
                <a:lnTo>
                  <a:pt x="9077" y="17"/>
                </a:lnTo>
                <a:lnTo>
                  <a:pt x="9028" y="4"/>
                </a:lnTo>
                <a:lnTo>
                  <a:pt x="9011" y="0"/>
                </a:lnTo>
                <a:lnTo>
                  <a:pt x="8967" y="60"/>
                </a:lnTo>
                <a:lnTo>
                  <a:pt x="8841" y="233"/>
                </a:lnTo>
                <a:lnTo>
                  <a:pt x="8646" y="504"/>
                </a:lnTo>
                <a:lnTo>
                  <a:pt x="8391" y="860"/>
                </a:lnTo>
                <a:lnTo>
                  <a:pt x="8245" y="1066"/>
                </a:lnTo>
                <a:lnTo>
                  <a:pt x="8087" y="1289"/>
                </a:lnTo>
                <a:lnTo>
                  <a:pt x="7921" y="1527"/>
                </a:lnTo>
                <a:lnTo>
                  <a:pt x="7747" y="1778"/>
                </a:lnTo>
                <a:lnTo>
                  <a:pt x="7566" y="2041"/>
                </a:lnTo>
                <a:lnTo>
                  <a:pt x="7380" y="2313"/>
                </a:lnTo>
                <a:lnTo>
                  <a:pt x="7190" y="2595"/>
                </a:lnTo>
                <a:lnTo>
                  <a:pt x="6997" y="2883"/>
                </a:lnTo>
                <a:lnTo>
                  <a:pt x="6804" y="3175"/>
                </a:lnTo>
                <a:lnTo>
                  <a:pt x="6610" y="3472"/>
                </a:lnTo>
                <a:lnTo>
                  <a:pt x="6418" y="3769"/>
                </a:lnTo>
                <a:lnTo>
                  <a:pt x="6228" y="4067"/>
                </a:lnTo>
                <a:lnTo>
                  <a:pt x="6044" y="4364"/>
                </a:lnTo>
                <a:lnTo>
                  <a:pt x="5865" y="4657"/>
                </a:lnTo>
                <a:lnTo>
                  <a:pt x="5693" y="4945"/>
                </a:lnTo>
                <a:lnTo>
                  <a:pt x="5530" y="5227"/>
                </a:lnTo>
                <a:lnTo>
                  <a:pt x="5376" y="5502"/>
                </a:lnTo>
                <a:lnTo>
                  <a:pt x="5233" y="5767"/>
                </a:lnTo>
                <a:lnTo>
                  <a:pt x="5103" y="6020"/>
                </a:lnTo>
                <a:lnTo>
                  <a:pt x="4987" y="6260"/>
                </a:lnTo>
                <a:lnTo>
                  <a:pt x="4886" y="6485"/>
                </a:lnTo>
                <a:lnTo>
                  <a:pt x="4801" y="6695"/>
                </a:lnTo>
                <a:lnTo>
                  <a:pt x="4735" y="6887"/>
                </a:lnTo>
                <a:lnTo>
                  <a:pt x="4689" y="7059"/>
                </a:lnTo>
                <a:lnTo>
                  <a:pt x="4658" y="7167"/>
                </a:lnTo>
                <a:lnTo>
                  <a:pt x="4622" y="7268"/>
                </a:lnTo>
                <a:lnTo>
                  <a:pt x="4579" y="7362"/>
                </a:lnTo>
                <a:lnTo>
                  <a:pt x="4528" y="7449"/>
                </a:lnTo>
                <a:lnTo>
                  <a:pt x="4472" y="7530"/>
                </a:lnTo>
                <a:lnTo>
                  <a:pt x="4409" y="7604"/>
                </a:lnTo>
                <a:lnTo>
                  <a:pt x="4343" y="7673"/>
                </a:lnTo>
                <a:lnTo>
                  <a:pt x="4270" y="7734"/>
                </a:lnTo>
                <a:lnTo>
                  <a:pt x="4195" y="7792"/>
                </a:lnTo>
                <a:lnTo>
                  <a:pt x="4114" y="7843"/>
                </a:lnTo>
                <a:lnTo>
                  <a:pt x="4031" y="7890"/>
                </a:lnTo>
                <a:lnTo>
                  <a:pt x="3944" y="7931"/>
                </a:lnTo>
                <a:lnTo>
                  <a:pt x="3855" y="7967"/>
                </a:lnTo>
                <a:lnTo>
                  <a:pt x="3764" y="8000"/>
                </a:lnTo>
                <a:lnTo>
                  <a:pt x="3671" y="8029"/>
                </a:lnTo>
                <a:lnTo>
                  <a:pt x="3577" y="8053"/>
                </a:lnTo>
                <a:lnTo>
                  <a:pt x="3481" y="8074"/>
                </a:lnTo>
                <a:lnTo>
                  <a:pt x="3386" y="8092"/>
                </a:lnTo>
                <a:lnTo>
                  <a:pt x="3291" y="8106"/>
                </a:lnTo>
                <a:lnTo>
                  <a:pt x="3196" y="8118"/>
                </a:lnTo>
                <a:lnTo>
                  <a:pt x="3102" y="8128"/>
                </a:lnTo>
                <a:lnTo>
                  <a:pt x="3009" y="8135"/>
                </a:lnTo>
                <a:lnTo>
                  <a:pt x="2918" y="8140"/>
                </a:lnTo>
                <a:lnTo>
                  <a:pt x="2829" y="8143"/>
                </a:lnTo>
                <a:lnTo>
                  <a:pt x="2744" y="8145"/>
                </a:lnTo>
                <a:lnTo>
                  <a:pt x="2660" y="8145"/>
                </a:lnTo>
                <a:lnTo>
                  <a:pt x="2582" y="8144"/>
                </a:lnTo>
                <a:lnTo>
                  <a:pt x="2506" y="8142"/>
                </a:lnTo>
                <a:lnTo>
                  <a:pt x="2369" y="8138"/>
                </a:lnTo>
                <a:lnTo>
                  <a:pt x="2253" y="8133"/>
                </a:lnTo>
                <a:lnTo>
                  <a:pt x="2008" y="8141"/>
                </a:lnTo>
                <a:lnTo>
                  <a:pt x="1775" y="8188"/>
                </a:lnTo>
                <a:lnTo>
                  <a:pt x="1556" y="8270"/>
                </a:lnTo>
                <a:lnTo>
                  <a:pt x="1350" y="8386"/>
                </a:lnTo>
                <a:lnTo>
                  <a:pt x="1158" y="8532"/>
                </a:lnTo>
                <a:lnTo>
                  <a:pt x="979" y="8706"/>
                </a:lnTo>
                <a:lnTo>
                  <a:pt x="815" y="8907"/>
                </a:lnTo>
                <a:lnTo>
                  <a:pt x="665" y="9130"/>
                </a:lnTo>
                <a:lnTo>
                  <a:pt x="530" y="9375"/>
                </a:lnTo>
                <a:lnTo>
                  <a:pt x="409" y="9640"/>
                </a:lnTo>
                <a:lnTo>
                  <a:pt x="303" y="9921"/>
                </a:lnTo>
                <a:lnTo>
                  <a:pt x="213" y="10215"/>
                </a:lnTo>
                <a:lnTo>
                  <a:pt x="138" y="10520"/>
                </a:lnTo>
                <a:lnTo>
                  <a:pt x="80" y="10836"/>
                </a:lnTo>
                <a:lnTo>
                  <a:pt x="36" y="11159"/>
                </a:lnTo>
                <a:lnTo>
                  <a:pt x="10" y="11485"/>
                </a:lnTo>
                <a:lnTo>
                  <a:pt x="0" y="11814"/>
                </a:lnTo>
                <a:lnTo>
                  <a:pt x="7" y="12142"/>
                </a:lnTo>
                <a:lnTo>
                  <a:pt x="31" y="12468"/>
                </a:lnTo>
                <a:lnTo>
                  <a:pt x="73" y="12788"/>
                </a:lnTo>
                <a:lnTo>
                  <a:pt x="131" y="13101"/>
                </a:lnTo>
                <a:lnTo>
                  <a:pt x="209" y="13404"/>
                </a:lnTo>
                <a:lnTo>
                  <a:pt x="303" y="13696"/>
                </a:lnTo>
                <a:lnTo>
                  <a:pt x="416" y="13972"/>
                </a:lnTo>
                <a:lnTo>
                  <a:pt x="548" y="14231"/>
                </a:lnTo>
                <a:lnTo>
                  <a:pt x="699" y="14471"/>
                </a:lnTo>
                <a:lnTo>
                  <a:pt x="869" y="14690"/>
                </a:lnTo>
                <a:lnTo>
                  <a:pt x="1058" y="14883"/>
                </a:lnTo>
                <a:lnTo>
                  <a:pt x="1267" y="15050"/>
                </a:lnTo>
                <a:lnTo>
                  <a:pt x="1495" y="15189"/>
                </a:lnTo>
                <a:lnTo>
                  <a:pt x="1744" y="15295"/>
                </a:lnTo>
                <a:lnTo>
                  <a:pt x="2013" y="15369"/>
                </a:lnTo>
                <a:lnTo>
                  <a:pt x="2070" y="15377"/>
                </a:lnTo>
                <a:lnTo>
                  <a:pt x="2126" y="15382"/>
                </a:lnTo>
                <a:lnTo>
                  <a:pt x="2184" y="15383"/>
                </a:lnTo>
                <a:lnTo>
                  <a:pt x="2242" y="15380"/>
                </a:lnTo>
                <a:lnTo>
                  <a:pt x="2300" y="15374"/>
                </a:lnTo>
                <a:lnTo>
                  <a:pt x="2361" y="15366"/>
                </a:lnTo>
                <a:lnTo>
                  <a:pt x="2421" y="15355"/>
                </a:lnTo>
                <a:lnTo>
                  <a:pt x="2484" y="15342"/>
                </a:lnTo>
                <a:lnTo>
                  <a:pt x="2547" y="15327"/>
                </a:lnTo>
                <a:lnTo>
                  <a:pt x="2612" y="15311"/>
                </a:lnTo>
                <a:lnTo>
                  <a:pt x="2678" y="15293"/>
                </a:lnTo>
                <a:lnTo>
                  <a:pt x="2746" y="15276"/>
                </a:lnTo>
                <a:lnTo>
                  <a:pt x="2815" y="15258"/>
                </a:lnTo>
                <a:lnTo>
                  <a:pt x="2887" y="15241"/>
                </a:lnTo>
                <a:lnTo>
                  <a:pt x="2959" y="15224"/>
                </a:lnTo>
                <a:lnTo>
                  <a:pt x="3034" y="15208"/>
                </a:lnTo>
                <a:lnTo>
                  <a:pt x="3111" y="15193"/>
                </a:lnTo>
                <a:lnTo>
                  <a:pt x="3190" y="15178"/>
                </a:lnTo>
                <a:lnTo>
                  <a:pt x="3271" y="15167"/>
                </a:lnTo>
                <a:lnTo>
                  <a:pt x="3354" y="15158"/>
                </a:lnTo>
                <a:lnTo>
                  <a:pt x="3440" y="15151"/>
                </a:lnTo>
                <a:lnTo>
                  <a:pt x="3528" y="15148"/>
                </a:lnTo>
                <a:lnTo>
                  <a:pt x="3618" y="15148"/>
                </a:lnTo>
                <a:lnTo>
                  <a:pt x="3712" y="15151"/>
                </a:lnTo>
                <a:lnTo>
                  <a:pt x="3808" y="15159"/>
                </a:lnTo>
                <a:lnTo>
                  <a:pt x="3907" y="15171"/>
                </a:lnTo>
                <a:lnTo>
                  <a:pt x="4008" y="15189"/>
                </a:lnTo>
                <a:lnTo>
                  <a:pt x="4113" y="15212"/>
                </a:lnTo>
                <a:lnTo>
                  <a:pt x="4221" y="15239"/>
                </a:lnTo>
                <a:lnTo>
                  <a:pt x="4333" y="15273"/>
                </a:lnTo>
                <a:lnTo>
                  <a:pt x="4447" y="15314"/>
                </a:lnTo>
                <a:lnTo>
                  <a:pt x="4565" y="15361"/>
                </a:lnTo>
                <a:lnTo>
                  <a:pt x="4827" y="15467"/>
                </a:lnTo>
                <a:lnTo>
                  <a:pt x="5086" y="15563"/>
                </a:lnTo>
                <a:lnTo>
                  <a:pt x="5343" y="15650"/>
                </a:lnTo>
                <a:lnTo>
                  <a:pt x="5597" y="15728"/>
                </a:lnTo>
                <a:lnTo>
                  <a:pt x="5850" y="15798"/>
                </a:lnTo>
                <a:lnTo>
                  <a:pt x="6101" y="15860"/>
                </a:lnTo>
                <a:lnTo>
                  <a:pt x="6349" y="15914"/>
                </a:lnTo>
                <a:lnTo>
                  <a:pt x="6596" y="15962"/>
                </a:lnTo>
                <a:lnTo>
                  <a:pt x="6841" y="16002"/>
                </a:lnTo>
                <a:lnTo>
                  <a:pt x="7084" y="16035"/>
                </a:lnTo>
                <a:lnTo>
                  <a:pt x="7326" y="16063"/>
                </a:lnTo>
                <a:lnTo>
                  <a:pt x="7564" y="16086"/>
                </a:lnTo>
                <a:lnTo>
                  <a:pt x="7802" y="16103"/>
                </a:lnTo>
                <a:lnTo>
                  <a:pt x="8037" y="16116"/>
                </a:lnTo>
                <a:lnTo>
                  <a:pt x="8272" y="16123"/>
                </a:lnTo>
                <a:lnTo>
                  <a:pt x="8503" y="16127"/>
                </a:lnTo>
                <a:lnTo>
                  <a:pt x="8734" y="16128"/>
                </a:lnTo>
                <a:lnTo>
                  <a:pt x="8963" y="16125"/>
                </a:lnTo>
                <a:lnTo>
                  <a:pt x="9190" y="16119"/>
                </a:lnTo>
                <a:lnTo>
                  <a:pt x="9415" y="16111"/>
                </a:lnTo>
                <a:lnTo>
                  <a:pt x="9640" y="16101"/>
                </a:lnTo>
                <a:lnTo>
                  <a:pt x="9862" y="16090"/>
                </a:lnTo>
                <a:lnTo>
                  <a:pt x="10083" y="16077"/>
                </a:lnTo>
                <a:lnTo>
                  <a:pt x="10303" y="16063"/>
                </a:lnTo>
                <a:lnTo>
                  <a:pt x="10737" y="16035"/>
                </a:lnTo>
                <a:lnTo>
                  <a:pt x="11167" y="16008"/>
                </a:lnTo>
                <a:lnTo>
                  <a:pt x="11380" y="15997"/>
                </a:lnTo>
                <a:lnTo>
                  <a:pt x="11591" y="15987"/>
                </a:lnTo>
                <a:lnTo>
                  <a:pt x="11801" y="15979"/>
                </a:lnTo>
                <a:lnTo>
                  <a:pt x="12011" y="15973"/>
                </a:lnTo>
                <a:lnTo>
                  <a:pt x="12147" y="15967"/>
                </a:lnTo>
                <a:lnTo>
                  <a:pt x="12275" y="15956"/>
                </a:lnTo>
                <a:lnTo>
                  <a:pt x="12393" y="15937"/>
                </a:lnTo>
                <a:lnTo>
                  <a:pt x="12504" y="15915"/>
                </a:lnTo>
                <a:lnTo>
                  <a:pt x="12605" y="15887"/>
                </a:lnTo>
                <a:lnTo>
                  <a:pt x="12698" y="15855"/>
                </a:lnTo>
                <a:lnTo>
                  <a:pt x="12785" y="15818"/>
                </a:lnTo>
                <a:lnTo>
                  <a:pt x="12864" y="15776"/>
                </a:lnTo>
                <a:lnTo>
                  <a:pt x="12934" y="15731"/>
                </a:lnTo>
                <a:lnTo>
                  <a:pt x="12999" y="15682"/>
                </a:lnTo>
                <a:lnTo>
                  <a:pt x="13057" y="15631"/>
                </a:lnTo>
                <a:lnTo>
                  <a:pt x="13108" y="15577"/>
                </a:lnTo>
                <a:lnTo>
                  <a:pt x="13154" y="15519"/>
                </a:lnTo>
                <a:lnTo>
                  <a:pt x="13194" y="15460"/>
                </a:lnTo>
                <a:lnTo>
                  <a:pt x="13228" y="15397"/>
                </a:lnTo>
                <a:lnTo>
                  <a:pt x="13259" y="15334"/>
                </a:lnTo>
                <a:lnTo>
                  <a:pt x="13283" y="15269"/>
                </a:lnTo>
                <a:lnTo>
                  <a:pt x="13303" y="15203"/>
                </a:lnTo>
                <a:lnTo>
                  <a:pt x="13319" y="15135"/>
                </a:lnTo>
                <a:lnTo>
                  <a:pt x="13331" y="15068"/>
                </a:lnTo>
                <a:lnTo>
                  <a:pt x="13339" y="15000"/>
                </a:lnTo>
                <a:lnTo>
                  <a:pt x="13344" y="14933"/>
                </a:lnTo>
                <a:lnTo>
                  <a:pt x="13345" y="14864"/>
                </a:lnTo>
                <a:lnTo>
                  <a:pt x="13345" y="14797"/>
                </a:lnTo>
                <a:lnTo>
                  <a:pt x="13341" y="14731"/>
                </a:lnTo>
                <a:lnTo>
                  <a:pt x="13335" y="14666"/>
                </a:lnTo>
                <a:lnTo>
                  <a:pt x="13328" y="14603"/>
                </a:lnTo>
                <a:lnTo>
                  <a:pt x="13319" y="14541"/>
                </a:lnTo>
                <a:lnTo>
                  <a:pt x="13308" y="14481"/>
                </a:lnTo>
                <a:lnTo>
                  <a:pt x="13297" y="14424"/>
                </a:lnTo>
                <a:lnTo>
                  <a:pt x="13285" y="14369"/>
                </a:lnTo>
                <a:lnTo>
                  <a:pt x="13272" y="14318"/>
                </a:lnTo>
                <a:lnTo>
                  <a:pt x="13136" y="14311"/>
                </a:lnTo>
                <a:lnTo>
                  <a:pt x="13001" y="14304"/>
                </a:lnTo>
                <a:lnTo>
                  <a:pt x="12868" y="14297"/>
                </a:lnTo>
                <a:lnTo>
                  <a:pt x="12738" y="14291"/>
                </a:lnTo>
                <a:lnTo>
                  <a:pt x="12612" y="14286"/>
                </a:lnTo>
                <a:lnTo>
                  <a:pt x="12491" y="14282"/>
                </a:lnTo>
                <a:lnTo>
                  <a:pt x="12375" y="14277"/>
                </a:lnTo>
                <a:lnTo>
                  <a:pt x="12267" y="14274"/>
                </a:lnTo>
                <a:lnTo>
                  <a:pt x="12165" y="14270"/>
                </a:lnTo>
                <a:lnTo>
                  <a:pt x="12074" y="14267"/>
                </a:lnTo>
                <a:lnTo>
                  <a:pt x="11991" y="14265"/>
                </a:lnTo>
                <a:lnTo>
                  <a:pt x="11918" y="14263"/>
                </a:lnTo>
                <a:lnTo>
                  <a:pt x="11858" y="14261"/>
                </a:lnTo>
                <a:lnTo>
                  <a:pt x="11810" y="14260"/>
                </a:lnTo>
                <a:lnTo>
                  <a:pt x="11775" y="14259"/>
                </a:lnTo>
                <a:lnTo>
                  <a:pt x="11755" y="14258"/>
                </a:lnTo>
                <a:lnTo>
                  <a:pt x="11622" y="14253"/>
                </a:lnTo>
                <a:lnTo>
                  <a:pt x="11387" y="14094"/>
                </a:lnTo>
                <a:lnTo>
                  <a:pt x="11614" y="13932"/>
                </a:lnTo>
                <a:lnTo>
                  <a:pt x="11743" y="13922"/>
                </a:lnTo>
                <a:lnTo>
                  <a:pt x="11769" y="13920"/>
                </a:lnTo>
                <a:lnTo>
                  <a:pt x="11816" y="13918"/>
                </a:lnTo>
                <a:lnTo>
                  <a:pt x="11881" y="13914"/>
                </a:lnTo>
                <a:lnTo>
                  <a:pt x="11963" y="13909"/>
                </a:lnTo>
                <a:lnTo>
                  <a:pt x="12060" y="13904"/>
                </a:lnTo>
                <a:lnTo>
                  <a:pt x="12172" y="13897"/>
                </a:lnTo>
                <a:lnTo>
                  <a:pt x="12295" y="13890"/>
                </a:lnTo>
                <a:lnTo>
                  <a:pt x="12429" y="13882"/>
                </a:lnTo>
                <a:lnTo>
                  <a:pt x="12572" y="13873"/>
                </a:lnTo>
                <a:lnTo>
                  <a:pt x="12722" y="13863"/>
                </a:lnTo>
                <a:lnTo>
                  <a:pt x="12879" y="13853"/>
                </a:lnTo>
                <a:lnTo>
                  <a:pt x="13038" y="13842"/>
                </a:lnTo>
                <a:lnTo>
                  <a:pt x="13201" y="13831"/>
                </a:lnTo>
                <a:lnTo>
                  <a:pt x="13364" y="13819"/>
                </a:lnTo>
                <a:lnTo>
                  <a:pt x="13527" y="13807"/>
                </a:lnTo>
                <a:lnTo>
                  <a:pt x="13687" y="13794"/>
                </a:lnTo>
                <a:lnTo>
                  <a:pt x="13754" y="13741"/>
                </a:lnTo>
                <a:lnTo>
                  <a:pt x="13818" y="13689"/>
                </a:lnTo>
                <a:lnTo>
                  <a:pt x="13875" y="13636"/>
                </a:lnTo>
                <a:lnTo>
                  <a:pt x="13928" y="13583"/>
                </a:lnTo>
                <a:lnTo>
                  <a:pt x="13975" y="13531"/>
                </a:lnTo>
                <a:lnTo>
                  <a:pt x="14018" y="13479"/>
                </a:lnTo>
                <a:lnTo>
                  <a:pt x="14057" y="13428"/>
                </a:lnTo>
                <a:lnTo>
                  <a:pt x="14091" y="13375"/>
                </a:lnTo>
                <a:lnTo>
                  <a:pt x="14121" y="13325"/>
                </a:lnTo>
                <a:lnTo>
                  <a:pt x="14147" y="13273"/>
                </a:lnTo>
                <a:lnTo>
                  <a:pt x="14169" y="13223"/>
                </a:lnTo>
                <a:lnTo>
                  <a:pt x="14189" y="13173"/>
                </a:lnTo>
                <a:lnTo>
                  <a:pt x="14204" y="13123"/>
                </a:lnTo>
                <a:lnTo>
                  <a:pt x="14216" y="13074"/>
                </a:lnTo>
                <a:lnTo>
                  <a:pt x="14225" y="13024"/>
                </a:lnTo>
                <a:lnTo>
                  <a:pt x="14231" y="12976"/>
                </a:lnTo>
                <a:lnTo>
                  <a:pt x="14234" y="12928"/>
                </a:lnTo>
                <a:lnTo>
                  <a:pt x="14235" y="12880"/>
                </a:lnTo>
                <a:lnTo>
                  <a:pt x="14233" y="12833"/>
                </a:lnTo>
                <a:lnTo>
                  <a:pt x="14229" y="12786"/>
                </a:lnTo>
                <a:lnTo>
                  <a:pt x="14224" y="12740"/>
                </a:lnTo>
                <a:lnTo>
                  <a:pt x="14216" y="12695"/>
                </a:lnTo>
                <a:lnTo>
                  <a:pt x="14207" y="12649"/>
                </a:lnTo>
                <a:lnTo>
                  <a:pt x="14196" y="12606"/>
                </a:lnTo>
                <a:lnTo>
                  <a:pt x="14184" y="12562"/>
                </a:lnTo>
                <a:lnTo>
                  <a:pt x="14170" y="12519"/>
                </a:lnTo>
                <a:lnTo>
                  <a:pt x="14155" y="12477"/>
                </a:lnTo>
                <a:lnTo>
                  <a:pt x="14140" y="12435"/>
                </a:lnTo>
                <a:lnTo>
                  <a:pt x="14125" y="12394"/>
                </a:lnTo>
                <a:lnTo>
                  <a:pt x="14109" y="12354"/>
                </a:lnTo>
                <a:lnTo>
                  <a:pt x="14093" y="12315"/>
                </a:lnTo>
                <a:lnTo>
                  <a:pt x="14076" y="12276"/>
                </a:lnTo>
                <a:lnTo>
                  <a:pt x="13908" y="12267"/>
                </a:lnTo>
                <a:lnTo>
                  <a:pt x="13736" y="12257"/>
                </a:lnTo>
                <a:lnTo>
                  <a:pt x="13560" y="12248"/>
                </a:lnTo>
                <a:lnTo>
                  <a:pt x="13382" y="12239"/>
                </a:lnTo>
                <a:lnTo>
                  <a:pt x="13206" y="12231"/>
                </a:lnTo>
                <a:lnTo>
                  <a:pt x="13033" y="12223"/>
                </a:lnTo>
                <a:lnTo>
                  <a:pt x="12865" y="12215"/>
                </a:lnTo>
                <a:lnTo>
                  <a:pt x="12702" y="12208"/>
                </a:lnTo>
                <a:lnTo>
                  <a:pt x="12550" y="12201"/>
                </a:lnTo>
                <a:lnTo>
                  <a:pt x="12410" y="12195"/>
                </a:lnTo>
                <a:lnTo>
                  <a:pt x="12282" y="12190"/>
                </a:lnTo>
                <a:lnTo>
                  <a:pt x="12170" y="12185"/>
                </a:lnTo>
                <a:lnTo>
                  <a:pt x="12076" y="12181"/>
                </a:lnTo>
                <a:lnTo>
                  <a:pt x="12001" y="12178"/>
                </a:lnTo>
                <a:lnTo>
                  <a:pt x="11948" y="12176"/>
                </a:lnTo>
                <a:lnTo>
                  <a:pt x="11918" y="12175"/>
                </a:lnTo>
                <a:lnTo>
                  <a:pt x="11771" y="12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97E10E-FAC1-459C-9379-7D02A64B6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2" y="3362755"/>
            <a:ext cx="2376264" cy="7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08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a circuit board&#10;&#10;Description automatically generated">
            <a:extLst>
              <a:ext uri="{FF2B5EF4-FFF2-40B4-BE49-F238E27FC236}">
                <a16:creationId xmlns:a16="http://schemas.microsoft.com/office/drawing/2014/main" id="{BD982B4A-B732-4A11-866B-AE1806FDBFE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0" y="1923678"/>
            <a:ext cx="9144000" cy="1584176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179512" y="2211710"/>
            <a:ext cx="8784976" cy="830997"/>
          </a:xfrm>
          <a:prstGeom prst="rect">
            <a:avLst/>
          </a:prstGeom>
          <a:noFill/>
        </p:spPr>
        <p:txBody>
          <a:bodyPr wrap="square" tIns="0" bIns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cap="none" normalizeH="0" baseline="0">
                <a:solidFill>
                  <a:schemeClr val="bg1"/>
                </a:solidFill>
                <a:latin typeface="Caviar Dreams" panose="020B0402020204020504" pitchFamily="34" charset="0"/>
                <a:ea typeface="Gulim" pitchFamily="34" charset="-127"/>
                <a:cs typeface="Arial" pitchFamily="34" charset="0"/>
              </a:defRPr>
            </a:lvl1pPr>
          </a:lstStyle>
          <a:p>
            <a:pPr algn="ctr"/>
            <a:r>
              <a:rPr lang="en-US" sz="5400" dirty="0">
                <a:cs typeface="DilleniaUPC" panose="02020603050405020304" pitchFamily="18" charset="-34"/>
              </a:rPr>
              <a:t>Implicit &amp; Explicit Parallelism</a:t>
            </a:r>
            <a:endParaRPr lang="id-ID" sz="5400" dirty="0"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4953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ircuit board&#10;&#10;Description automatically generated">
            <a:extLst>
              <a:ext uri="{FF2B5EF4-FFF2-40B4-BE49-F238E27FC236}">
                <a16:creationId xmlns:a16="http://schemas.microsoft.com/office/drawing/2014/main" id="{46B4525F-2C00-449D-96E4-51F80DBE8426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13" b="27113"/>
          <a:stretch>
            <a:fillRect/>
          </a:stretch>
        </p:blipFill>
        <p:spPr/>
      </p:pic>
      <p:sp>
        <p:nvSpPr>
          <p:cNvPr id="35" name="Rectangle 34"/>
          <p:cNvSpPr/>
          <p:nvPr/>
        </p:nvSpPr>
        <p:spPr>
          <a:xfrm>
            <a:off x="0" y="1748498"/>
            <a:ext cx="4598906" cy="823252"/>
          </a:xfrm>
          <a:prstGeom prst="rect">
            <a:avLst/>
          </a:prstGeom>
          <a:solidFill>
            <a:schemeClr val="accent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35496" y="1863891"/>
            <a:ext cx="5400601" cy="583574"/>
          </a:xfrm>
        </p:spPr>
        <p:txBody>
          <a:bodyPr/>
          <a:lstStyle/>
          <a:p>
            <a:r>
              <a:rPr lang="en-US" dirty="0"/>
              <a:t>What is the difference?</a:t>
            </a:r>
            <a:endParaRPr lang="id-ID" dirty="0"/>
          </a:p>
        </p:txBody>
      </p:sp>
      <p:sp>
        <p:nvSpPr>
          <p:cNvPr id="16" name="Freeform 15">
            <a:hlinkClick r:id="" action="ppaction://hlinkshowjump?jump=nextslide"/>
          </p:cNvPr>
          <p:cNvSpPr/>
          <p:nvPr userDrawn="1"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16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5047D-7C62-4837-8ED6-A848AF6BB56B}"/>
              </a:ext>
            </a:extLst>
          </p:cNvPr>
          <p:cNvSpPr txBox="1"/>
          <p:nvPr/>
        </p:nvSpPr>
        <p:spPr>
          <a:xfrm>
            <a:off x="295324" y="3075806"/>
            <a:ext cx="4492699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0" u="sng" dirty="0">
                <a:solidFill>
                  <a:schemeClr val="accent1"/>
                </a:solidFill>
                <a:effectLst/>
                <a:latin typeface="-apple-system"/>
              </a:rPr>
              <a:t>Implicit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-apple-system"/>
              </a:rPr>
              <a:t>Programmer does not define how computation is parallelized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1F1F"/>
                </a:solidFill>
                <a:latin typeface="-apple-system"/>
              </a:rPr>
              <a:t>Compiler parallelize the execution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1F1F"/>
                </a:solidFill>
                <a:latin typeface="-apple-system"/>
              </a:rPr>
              <a:t>Language’s constructs are inherently parallel</a:t>
            </a:r>
            <a:endParaRPr lang="en-ID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8A8D0B-DDD7-4854-B304-16164B98165C}"/>
              </a:ext>
            </a:extLst>
          </p:cNvPr>
          <p:cNvSpPr txBox="1"/>
          <p:nvPr/>
        </p:nvSpPr>
        <p:spPr>
          <a:xfrm>
            <a:off x="4932039" y="3075807"/>
            <a:ext cx="3915337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0" u="sng" dirty="0">
                <a:solidFill>
                  <a:schemeClr val="accent1"/>
                </a:solidFill>
                <a:effectLst/>
                <a:latin typeface="-apple-system"/>
              </a:rPr>
              <a:t>Explicit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-apple-system"/>
              </a:rPr>
              <a:t>It is explicitly defined by the programmer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1F1F"/>
                </a:solidFill>
                <a:latin typeface="-apple-system"/>
              </a:rPr>
              <a:t>Can be difficult to program, debugging is 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F1F1F"/>
                </a:solidFill>
                <a:latin typeface="-apple-system"/>
              </a:rPr>
              <a:t>Examples: threads, OpenMP, MPI, etc.</a:t>
            </a:r>
            <a:endParaRPr lang="en-ID" sz="160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9" grpId="0"/>
      <p:bldP spid="16" grpId="0" animBg="1"/>
      <p:bldP spid="17" grpId="0" animBg="1"/>
      <p:bldP spid="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95536" y="339502"/>
            <a:ext cx="7200800" cy="583574"/>
          </a:xfrm>
        </p:spPr>
        <p:txBody>
          <a:bodyPr/>
          <a:lstStyle/>
          <a:p>
            <a:r>
              <a:rPr lang="en-US" sz="3200" dirty="0"/>
              <a:t>Languages Example of Implicit Parallelism</a:t>
            </a:r>
            <a:endParaRPr lang="id-ID" sz="3200" dirty="0"/>
          </a:p>
        </p:txBody>
      </p:sp>
      <p:sp>
        <p:nvSpPr>
          <p:cNvPr id="10" name="Freeform 9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EE7300-7AA9-4D45-A057-85186992912A}"/>
              </a:ext>
            </a:extLst>
          </p:cNvPr>
          <p:cNvSpPr txBox="1">
            <a:spLocks/>
          </p:cNvSpPr>
          <p:nvPr/>
        </p:nvSpPr>
        <p:spPr>
          <a:xfrm>
            <a:off x="467544" y="987574"/>
            <a:ext cx="8208912" cy="352839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HPF (High Performance Fortran)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LabVIEW (Laboratory Virtual Instrumentation Engineering Workbench)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MATLAB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NESL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SISAL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ZPL</a:t>
            </a:r>
            <a:endParaRPr lang="id-ID" sz="2400" dirty="0">
              <a:latin typeface="Caviar Dreams" panose="020B0402020204020504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Explicit Parallelism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A2BF54D-5FF2-4647-921C-EEB05E2BBF49}"/>
              </a:ext>
            </a:extLst>
          </p:cNvPr>
          <p:cNvSpPr txBox="1">
            <a:spLocks/>
          </p:cNvSpPr>
          <p:nvPr/>
        </p:nvSpPr>
        <p:spPr>
          <a:xfrm>
            <a:off x="467544" y="987574"/>
            <a:ext cx="8208912" cy="352839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Thread (Concurrency)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Asynchronous (Concurrency)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Multiprocessing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OpenMP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MPI</a:t>
            </a:r>
            <a:endParaRPr lang="id-ID" sz="2400" dirty="0">
              <a:latin typeface="Caviar Dreams" panose="020B0402020204020504"/>
            </a:endParaRPr>
          </a:p>
        </p:txBody>
      </p:sp>
    </p:spTree>
    <p:extLst>
      <p:ext uri="{BB962C8B-B14F-4D97-AF65-F5344CB8AC3E}">
        <p14:creationId xmlns:p14="http://schemas.microsoft.com/office/powerpoint/2010/main" val="3594109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Parallelism &amp; Concurrency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2EFE1D3-3F06-4B8B-9A95-6792FE79E022}"/>
              </a:ext>
            </a:extLst>
          </p:cNvPr>
          <p:cNvSpPr/>
          <p:nvPr/>
        </p:nvSpPr>
        <p:spPr>
          <a:xfrm>
            <a:off x="2051720" y="1059582"/>
            <a:ext cx="4896544" cy="338437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2DF8B-0FE4-4D2D-A1F4-BA77E1934FF0}"/>
              </a:ext>
            </a:extLst>
          </p:cNvPr>
          <p:cNvSpPr/>
          <p:nvPr/>
        </p:nvSpPr>
        <p:spPr>
          <a:xfrm>
            <a:off x="2811996" y="2211710"/>
            <a:ext cx="3375992" cy="202460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ADCC20-9B11-44A5-9CC0-7D8F94EBFE76}"/>
              </a:ext>
            </a:extLst>
          </p:cNvPr>
          <p:cNvSpPr txBox="1"/>
          <p:nvPr/>
        </p:nvSpPr>
        <p:spPr>
          <a:xfrm>
            <a:off x="3059832" y="1113006"/>
            <a:ext cx="2840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Concurrency</a:t>
            </a:r>
          </a:p>
          <a:p>
            <a:pPr algn="ctr"/>
            <a:r>
              <a:rPr lang="en-US" dirty="0"/>
              <a:t>[Threading, Async IO, etc.]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 processor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FAA094-D6E6-4AE8-BCCF-8559782E42E2}"/>
              </a:ext>
            </a:extLst>
          </p:cNvPr>
          <p:cNvSpPr txBox="1"/>
          <p:nvPr/>
        </p:nvSpPr>
        <p:spPr>
          <a:xfrm>
            <a:off x="3282428" y="2556892"/>
            <a:ext cx="2435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Parallelism</a:t>
            </a:r>
          </a:p>
          <a:p>
            <a:pPr algn="ctr"/>
            <a:r>
              <a:rPr lang="en-US" dirty="0"/>
              <a:t>[Multiprocessing, etc.]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Many processors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80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Parallelism &amp; Concurrency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5C385F-2E36-4E29-901D-B9725314E1CF}"/>
              </a:ext>
            </a:extLst>
          </p:cNvPr>
          <p:cNvCxnSpPr>
            <a:cxnSpLocks/>
          </p:cNvCxnSpPr>
          <p:nvPr/>
        </p:nvCxnSpPr>
        <p:spPr>
          <a:xfrm>
            <a:off x="394513" y="3723425"/>
            <a:ext cx="36724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48D4FBA-CE70-4826-B8F4-EEB81CB5FCC1}"/>
              </a:ext>
            </a:extLst>
          </p:cNvPr>
          <p:cNvSpPr txBox="1"/>
          <p:nvPr/>
        </p:nvSpPr>
        <p:spPr>
          <a:xfrm>
            <a:off x="4084712" y="3538759"/>
            <a:ext cx="26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5EE55-7C36-4BBC-83AB-A5DE0407AAF5}"/>
              </a:ext>
            </a:extLst>
          </p:cNvPr>
          <p:cNvSpPr txBox="1"/>
          <p:nvPr/>
        </p:nvSpPr>
        <p:spPr>
          <a:xfrm>
            <a:off x="394513" y="3111357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Task-1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C0EAD-5E38-4AED-A58B-06A5ACADA54D}"/>
              </a:ext>
            </a:extLst>
          </p:cNvPr>
          <p:cNvSpPr txBox="1"/>
          <p:nvPr/>
        </p:nvSpPr>
        <p:spPr>
          <a:xfrm>
            <a:off x="394513" y="2499289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Task-2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C05F9-06F8-4CA1-9863-94F2421041DB}"/>
              </a:ext>
            </a:extLst>
          </p:cNvPr>
          <p:cNvSpPr txBox="1"/>
          <p:nvPr/>
        </p:nvSpPr>
        <p:spPr>
          <a:xfrm>
            <a:off x="394513" y="1887221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Task-3</a:t>
            </a:r>
            <a:endParaRPr lang="en-ID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2C399F-B238-4F8A-AD45-0DDCA051A853}"/>
              </a:ext>
            </a:extLst>
          </p:cNvPr>
          <p:cNvCxnSpPr>
            <a:cxnSpLocks/>
          </p:cNvCxnSpPr>
          <p:nvPr/>
        </p:nvCxnSpPr>
        <p:spPr>
          <a:xfrm>
            <a:off x="4797547" y="3723425"/>
            <a:ext cx="36724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0DDC15-16F5-48B5-A283-69F554E1B0D5}"/>
              </a:ext>
            </a:extLst>
          </p:cNvPr>
          <p:cNvSpPr txBox="1"/>
          <p:nvPr/>
        </p:nvSpPr>
        <p:spPr>
          <a:xfrm>
            <a:off x="8496408" y="3516563"/>
            <a:ext cx="26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527A6-1A7F-4BB1-BF04-8ED632D27F09}"/>
              </a:ext>
            </a:extLst>
          </p:cNvPr>
          <p:cNvSpPr txBox="1"/>
          <p:nvPr/>
        </p:nvSpPr>
        <p:spPr>
          <a:xfrm>
            <a:off x="4797547" y="3111357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Task-1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C3EA74-4599-471F-B1E1-E0DAAC17A00B}"/>
              </a:ext>
            </a:extLst>
          </p:cNvPr>
          <p:cNvSpPr txBox="1"/>
          <p:nvPr/>
        </p:nvSpPr>
        <p:spPr>
          <a:xfrm>
            <a:off x="4797547" y="2499289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Task-2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533707-1B01-46B6-844D-F75DD3428755}"/>
              </a:ext>
            </a:extLst>
          </p:cNvPr>
          <p:cNvSpPr txBox="1"/>
          <p:nvPr/>
        </p:nvSpPr>
        <p:spPr>
          <a:xfrm>
            <a:off x="4797547" y="1887221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Task-3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D7FDF-7AC9-441E-8F5F-47260D7CAAFF}"/>
              </a:ext>
            </a:extLst>
          </p:cNvPr>
          <p:cNvSpPr/>
          <p:nvPr/>
        </p:nvSpPr>
        <p:spPr>
          <a:xfrm>
            <a:off x="5595834" y="3129359"/>
            <a:ext cx="2664296" cy="333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4091A7-1436-4F0C-BE50-B974C576D608}"/>
              </a:ext>
            </a:extLst>
          </p:cNvPr>
          <p:cNvSpPr/>
          <p:nvPr/>
        </p:nvSpPr>
        <p:spPr>
          <a:xfrm>
            <a:off x="5595834" y="2517291"/>
            <a:ext cx="2664296" cy="333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009BCE-AF75-40FD-99E4-8C998B65728F}"/>
              </a:ext>
            </a:extLst>
          </p:cNvPr>
          <p:cNvSpPr/>
          <p:nvPr/>
        </p:nvSpPr>
        <p:spPr>
          <a:xfrm>
            <a:off x="5602812" y="1905223"/>
            <a:ext cx="2664296" cy="333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7C27D-5E53-4AE3-9F58-804BCAF0EFD1}"/>
              </a:ext>
            </a:extLst>
          </p:cNvPr>
          <p:cNvSpPr/>
          <p:nvPr/>
        </p:nvSpPr>
        <p:spPr>
          <a:xfrm>
            <a:off x="1194458" y="3147362"/>
            <a:ext cx="2664296" cy="333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62693A-7356-42E9-A86D-02EAFD79A9C6}"/>
              </a:ext>
            </a:extLst>
          </p:cNvPr>
          <p:cNvSpPr/>
          <p:nvPr/>
        </p:nvSpPr>
        <p:spPr>
          <a:xfrm>
            <a:off x="1194458" y="2535294"/>
            <a:ext cx="2664296" cy="333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F17B0C-D78E-44AC-B213-7BB7C6B9F79B}"/>
              </a:ext>
            </a:extLst>
          </p:cNvPr>
          <p:cNvSpPr/>
          <p:nvPr/>
        </p:nvSpPr>
        <p:spPr>
          <a:xfrm>
            <a:off x="1202278" y="1923226"/>
            <a:ext cx="2664296" cy="333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8DE50A-E068-4CCA-9766-C619AA4A5DE1}"/>
              </a:ext>
            </a:extLst>
          </p:cNvPr>
          <p:cNvSpPr/>
          <p:nvPr/>
        </p:nvSpPr>
        <p:spPr>
          <a:xfrm>
            <a:off x="1262025" y="3228662"/>
            <a:ext cx="2550514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ACE181-9284-4BEE-AB45-48F9CC57FA03}"/>
              </a:ext>
            </a:extLst>
          </p:cNvPr>
          <p:cNvSpPr/>
          <p:nvPr/>
        </p:nvSpPr>
        <p:spPr>
          <a:xfrm>
            <a:off x="1249335" y="2611494"/>
            <a:ext cx="2550514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6FEC78-4ACF-41FB-A022-818A7DEEBC41}"/>
              </a:ext>
            </a:extLst>
          </p:cNvPr>
          <p:cNvSpPr/>
          <p:nvPr/>
        </p:nvSpPr>
        <p:spPr>
          <a:xfrm>
            <a:off x="1254722" y="1999426"/>
            <a:ext cx="2550514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FA32529-8575-45B0-8CAA-0B17AE8524A0}"/>
              </a:ext>
            </a:extLst>
          </p:cNvPr>
          <p:cNvSpPr/>
          <p:nvPr/>
        </p:nvSpPr>
        <p:spPr>
          <a:xfrm rot="16200000">
            <a:off x="2310884" y="3606361"/>
            <a:ext cx="445399" cy="44540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57F96-4B6A-4B0E-AE2B-98C2F0F75573}"/>
              </a:ext>
            </a:extLst>
          </p:cNvPr>
          <p:cNvSpPr txBox="1"/>
          <p:nvPr/>
        </p:nvSpPr>
        <p:spPr>
          <a:xfrm>
            <a:off x="323272" y="4092298"/>
            <a:ext cx="4406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The complete task (from start to finish).</a:t>
            </a:r>
            <a:endParaRPr lang="en-ID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DA52A00-6564-4AD2-B288-3B71B3CDB4A4}"/>
              </a:ext>
            </a:extLst>
          </p:cNvPr>
          <p:cNvSpPr/>
          <p:nvPr/>
        </p:nvSpPr>
        <p:spPr>
          <a:xfrm rot="5400000">
            <a:off x="2301892" y="1384985"/>
            <a:ext cx="445399" cy="44540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41F720-CC9A-47EE-B97B-E230C8DE9224}"/>
              </a:ext>
            </a:extLst>
          </p:cNvPr>
          <p:cNvSpPr txBox="1"/>
          <p:nvPr/>
        </p:nvSpPr>
        <p:spPr>
          <a:xfrm>
            <a:off x="1192443" y="977556"/>
            <a:ext cx="2664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Orange</a:t>
            </a:r>
            <a:r>
              <a:rPr lang="en-US" dirty="0"/>
              <a:t>: Running program.</a:t>
            </a:r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8E7F8-E35C-4CB3-BAEE-515863EF34B0}"/>
              </a:ext>
            </a:extLst>
          </p:cNvPr>
          <p:cNvSpPr/>
          <p:nvPr/>
        </p:nvSpPr>
        <p:spPr>
          <a:xfrm>
            <a:off x="5653447" y="3205298"/>
            <a:ext cx="358713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7CD216-F39B-4020-AADC-B04C09D7B782}"/>
              </a:ext>
            </a:extLst>
          </p:cNvPr>
          <p:cNvSpPr/>
          <p:nvPr/>
        </p:nvSpPr>
        <p:spPr>
          <a:xfrm>
            <a:off x="6012160" y="2602493"/>
            <a:ext cx="358713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CE76AE-B529-41EA-B4C1-BFF3B5B52206}"/>
              </a:ext>
            </a:extLst>
          </p:cNvPr>
          <p:cNvSpPr/>
          <p:nvPr/>
        </p:nvSpPr>
        <p:spPr>
          <a:xfrm>
            <a:off x="6370873" y="1999426"/>
            <a:ext cx="358713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140306-EA81-4A53-A0D2-C1ED2211D6DB}"/>
              </a:ext>
            </a:extLst>
          </p:cNvPr>
          <p:cNvSpPr/>
          <p:nvPr/>
        </p:nvSpPr>
        <p:spPr>
          <a:xfrm>
            <a:off x="6729586" y="3202264"/>
            <a:ext cx="713984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F1C541-1930-4332-BCB1-60EBD51977EB}"/>
              </a:ext>
            </a:extLst>
          </p:cNvPr>
          <p:cNvSpPr/>
          <p:nvPr/>
        </p:nvSpPr>
        <p:spPr>
          <a:xfrm>
            <a:off x="7443571" y="1993077"/>
            <a:ext cx="152766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C0921B-9E1C-48A9-995E-10A1CE18CA28}"/>
              </a:ext>
            </a:extLst>
          </p:cNvPr>
          <p:cNvSpPr/>
          <p:nvPr/>
        </p:nvSpPr>
        <p:spPr>
          <a:xfrm>
            <a:off x="7596336" y="2602493"/>
            <a:ext cx="358713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4440CE-0540-4B21-863C-5B6E5FEF0139}"/>
              </a:ext>
            </a:extLst>
          </p:cNvPr>
          <p:cNvSpPr/>
          <p:nvPr/>
        </p:nvSpPr>
        <p:spPr>
          <a:xfrm>
            <a:off x="7955049" y="2000761"/>
            <a:ext cx="152766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5B678E0-7A27-49A5-A992-D5F46B1DDC68}"/>
              </a:ext>
            </a:extLst>
          </p:cNvPr>
          <p:cNvSpPr/>
          <p:nvPr/>
        </p:nvSpPr>
        <p:spPr>
          <a:xfrm rot="16200000">
            <a:off x="6697644" y="3606361"/>
            <a:ext cx="445399" cy="44540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B35D2A-7B72-49DD-A9A9-8F8BDCB17488}"/>
              </a:ext>
            </a:extLst>
          </p:cNvPr>
          <p:cNvSpPr txBox="1"/>
          <p:nvPr/>
        </p:nvSpPr>
        <p:spPr>
          <a:xfrm>
            <a:off x="4710032" y="4092298"/>
            <a:ext cx="4406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The complete task (from start to finish).</a:t>
            </a:r>
            <a:endParaRPr lang="en-ID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6CDA26E-D517-4EF4-964B-5B84CD7141B3}"/>
              </a:ext>
            </a:extLst>
          </p:cNvPr>
          <p:cNvSpPr/>
          <p:nvPr/>
        </p:nvSpPr>
        <p:spPr>
          <a:xfrm rot="5400000">
            <a:off x="6677976" y="1384985"/>
            <a:ext cx="445399" cy="44540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A7045C-3383-4460-AB92-ADD94A97531A}"/>
              </a:ext>
            </a:extLst>
          </p:cNvPr>
          <p:cNvSpPr txBox="1"/>
          <p:nvPr/>
        </p:nvSpPr>
        <p:spPr>
          <a:xfrm>
            <a:off x="5568527" y="977556"/>
            <a:ext cx="2664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Orange</a:t>
            </a:r>
            <a:r>
              <a:rPr lang="en-US" dirty="0"/>
              <a:t>: Running program.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49C3B9-D7DD-4E6E-8D40-B8D2C531D70B}"/>
              </a:ext>
            </a:extLst>
          </p:cNvPr>
          <p:cNvSpPr txBox="1"/>
          <p:nvPr/>
        </p:nvSpPr>
        <p:spPr>
          <a:xfrm>
            <a:off x="317686" y="1412545"/>
            <a:ext cx="9409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Parallel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4F7807-FB31-40EC-9F02-8EAD3CD01F07}"/>
              </a:ext>
            </a:extLst>
          </p:cNvPr>
          <p:cNvSpPr txBox="1"/>
          <p:nvPr/>
        </p:nvSpPr>
        <p:spPr>
          <a:xfrm>
            <a:off x="4346454" y="1415991"/>
            <a:ext cx="12794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Concurrent</a:t>
            </a:r>
            <a:endParaRPr lang="en-ID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41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  <p:bldP spid="6" grpId="0"/>
      <p:bldP spid="11" grpId="0"/>
      <p:bldP spid="12" grpId="0"/>
      <p:bldP spid="14" grpId="0"/>
      <p:bldP spid="15" grpId="0"/>
      <p:bldP spid="16" grpId="0"/>
      <p:bldP spid="17" grpId="0"/>
      <p:bldP spid="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8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Parallelism &amp; Concurrency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F7A023-596F-574D-977C-2844FC935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82841"/>
              </p:ext>
            </p:extLst>
          </p:nvPr>
        </p:nvGraphicFramePr>
        <p:xfrm>
          <a:off x="467543" y="1059582"/>
          <a:ext cx="8379830" cy="3377942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56973">
                  <a:extLst>
                    <a:ext uri="{9D8B030D-6E8A-4147-A177-3AD203B41FA5}">
                      <a16:colId xmlns:a16="http://schemas.microsoft.com/office/drawing/2014/main" val="515184784"/>
                    </a:ext>
                  </a:extLst>
                </a:gridCol>
                <a:gridCol w="4212275">
                  <a:extLst>
                    <a:ext uri="{9D8B030D-6E8A-4147-A177-3AD203B41FA5}">
                      <a16:colId xmlns:a16="http://schemas.microsoft.com/office/drawing/2014/main" val="3464224570"/>
                    </a:ext>
                  </a:extLst>
                </a:gridCol>
                <a:gridCol w="3810582">
                  <a:extLst>
                    <a:ext uri="{9D8B030D-6E8A-4147-A177-3AD203B41FA5}">
                      <a16:colId xmlns:a16="http://schemas.microsoft.com/office/drawing/2014/main" val="764133262"/>
                    </a:ext>
                  </a:extLst>
                </a:gridCol>
              </a:tblGrid>
              <a:tr h="238420"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NO</a:t>
                      </a:r>
                    </a:p>
                  </a:txBody>
                  <a:tcPr marL="51101" marR="51101" marT="51101" marB="511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Concurrency</a:t>
                      </a:r>
                    </a:p>
                  </a:txBody>
                  <a:tcPr marL="51101" marR="51101" marT="51101" marB="511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Parallelism</a:t>
                      </a:r>
                    </a:p>
                  </a:txBody>
                  <a:tcPr marL="51101" marR="51101" marT="51101" marB="51101" anchor="ctr"/>
                </a:tc>
                <a:extLst>
                  <a:ext uri="{0D108BD9-81ED-4DB2-BD59-A6C34878D82A}">
                    <a16:rowId xmlns:a16="http://schemas.microsoft.com/office/drawing/2014/main" val="4062425856"/>
                  </a:ext>
                </a:extLst>
              </a:tr>
              <a:tr h="478380"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1.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Concurrency is the task of running and managing the multiple computations at the same time.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While parallelism is the task of running multiple computations simultaneously.</a:t>
                      </a:r>
                    </a:p>
                  </a:txBody>
                  <a:tcPr marL="51101" marR="51101" marT="71542" marB="71542" anchor="ctr"/>
                </a:tc>
                <a:extLst>
                  <a:ext uri="{0D108BD9-81ED-4DB2-BD59-A6C34878D82A}">
                    <a16:rowId xmlns:a16="http://schemas.microsoft.com/office/drawing/2014/main" val="3053885841"/>
                  </a:ext>
                </a:extLst>
              </a:tr>
              <a:tr h="695826"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2.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Concurrency is achieved through the interleaving operation of processes on the central processing unit(CPU) or in other words by the context switching.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While it is achieved by through multiple central processing units(CPUs).</a:t>
                      </a:r>
                    </a:p>
                  </a:txBody>
                  <a:tcPr marL="51101" marR="51101" marT="71542" marB="71542" anchor="ctr"/>
                </a:tc>
                <a:extLst>
                  <a:ext uri="{0D108BD9-81ED-4DB2-BD59-A6C34878D82A}">
                    <a16:rowId xmlns:a16="http://schemas.microsoft.com/office/drawing/2014/main" val="1204454351"/>
                  </a:ext>
                </a:extLst>
              </a:tr>
              <a:tr h="478380"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3.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Concurrency can be done by using a single processing unit.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While this can’t be done by using a single processing unit. it needs multiple processing units.</a:t>
                      </a:r>
                    </a:p>
                  </a:txBody>
                  <a:tcPr marL="51101" marR="51101" marT="71542" marB="71542" anchor="ctr"/>
                </a:tc>
                <a:extLst>
                  <a:ext uri="{0D108BD9-81ED-4DB2-BD59-A6C34878D82A}">
                    <a16:rowId xmlns:a16="http://schemas.microsoft.com/office/drawing/2014/main" val="4227115907"/>
                  </a:ext>
                </a:extLst>
              </a:tr>
              <a:tr h="478380"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4.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Concurrency increases the amount of work finished at a time.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While it improves the throughput and computational speed of the system.</a:t>
                      </a:r>
                    </a:p>
                  </a:txBody>
                  <a:tcPr marL="51101" marR="51101" marT="71542" marB="71542" anchor="ctr"/>
                </a:tc>
                <a:extLst>
                  <a:ext uri="{0D108BD9-81ED-4DB2-BD59-A6C34878D82A}">
                    <a16:rowId xmlns:a16="http://schemas.microsoft.com/office/drawing/2014/main" val="733589811"/>
                  </a:ext>
                </a:extLst>
              </a:tr>
              <a:tr h="369657"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5.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In concurrency debugging is very hard.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While in this debugging is also hard but simple than concurrency.</a:t>
                      </a:r>
                    </a:p>
                  </a:txBody>
                  <a:tcPr marL="51101" marR="51101" marT="71542" marB="71542" anchor="ctr"/>
                </a:tc>
                <a:extLst>
                  <a:ext uri="{0D108BD9-81ED-4DB2-BD59-A6C34878D82A}">
                    <a16:rowId xmlns:a16="http://schemas.microsoft.com/office/drawing/2014/main" val="40040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660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Parallelism &amp; Concurrency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610905-29E4-458A-8607-E255A4059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75863"/>
              </p:ext>
            </p:extLst>
          </p:nvPr>
        </p:nvGraphicFramePr>
        <p:xfrm>
          <a:off x="539552" y="1059582"/>
          <a:ext cx="7956857" cy="2759794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2639020">
                  <a:extLst>
                    <a:ext uri="{9D8B030D-6E8A-4147-A177-3AD203B41FA5}">
                      <a16:colId xmlns:a16="http://schemas.microsoft.com/office/drawing/2014/main" val="2966930579"/>
                    </a:ext>
                  </a:extLst>
                </a:gridCol>
                <a:gridCol w="4057724">
                  <a:extLst>
                    <a:ext uri="{9D8B030D-6E8A-4147-A177-3AD203B41FA5}">
                      <a16:colId xmlns:a16="http://schemas.microsoft.com/office/drawing/2014/main" val="1568448851"/>
                    </a:ext>
                  </a:extLst>
                </a:gridCol>
                <a:gridCol w="1260113">
                  <a:extLst>
                    <a:ext uri="{9D8B030D-6E8A-4147-A177-3AD203B41FA5}">
                      <a16:colId xmlns:a16="http://schemas.microsoft.com/office/drawing/2014/main" val="1074985194"/>
                    </a:ext>
                  </a:extLst>
                </a:gridCol>
              </a:tblGrid>
              <a:tr h="570905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dirty="0">
                          <a:effectLst/>
                        </a:rPr>
                        <a:t>Concurrency Type</a:t>
                      </a:r>
                    </a:p>
                  </a:txBody>
                  <a:tcPr marL="81558" marR="81558" marT="40779" marB="40779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dirty="0">
                          <a:effectLst/>
                        </a:rPr>
                        <a:t>Switching Decision</a:t>
                      </a:r>
                    </a:p>
                  </a:txBody>
                  <a:tcPr marL="81558" marR="81558" marT="40779" marB="40779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dirty="0">
                          <a:effectLst/>
                        </a:rPr>
                        <a:t># Processors</a:t>
                      </a:r>
                    </a:p>
                  </a:txBody>
                  <a:tcPr marL="81558" marR="81558" marT="40779" marB="40779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052365"/>
                  </a:ext>
                </a:extLst>
              </a:tr>
              <a:tr h="725239"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Pre-emptive multitasking (threading)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operating system decides when to switch tasks external to Python.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1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14456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Cooperative multitasking (</a:t>
                      </a:r>
                      <a:r>
                        <a:rPr lang="en-ID" sz="1600" dirty="0" err="1">
                          <a:effectLst/>
                        </a:rPr>
                        <a:t>asyncio</a:t>
                      </a:r>
                      <a:r>
                        <a:rPr lang="en-ID" sz="1600" dirty="0">
                          <a:effectLst/>
                        </a:rPr>
                        <a:t>)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tasks decide when to give up control.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1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638197"/>
                  </a:ext>
                </a:extLst>
              </a:tr>
              <a:tr h="815578"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Multiprocessing (multiprocessing)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processes all run at the same time on different processors.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Many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552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232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B7405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F67310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5066</TotalTime>
  <Words>466</Words>
  <Application>Microsoft Macintosh PowerPoint</Application>
  <PresentationFormat>On-screen Show (16:9)</PresentationFormat>
  <Paragraphs>102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Caviar Dreams</vt:lpstr>
      <vt:lpstr>JetBrainsMono NF</vt:lpstr>
      <vt:lpstr>Lato</vt:lpstr>
      <vt:lpstr>Quicksand</vt:lpstr>
      <vt:lpstr>Office Theme</vt:lpstr>
      <vt:lpstr>PEMROSESAN PARALEL</vt:lpstr>
      <vt:lpstr>PowerPoint Presentation</vt:lpstr>
      <vt:lpstr>What is the difference?</vt:lpstr>
      <vt:lpstr>Languages Example of Implicit Parallelism</vt:lpstr>
      <vt:lpstr>Explicit Parallelism</vt:lpstr>
      <vt:lpstr>Parallelism &amp; Concurrency</vt:lpstr>
      <vt:lpstr>Parallelism &amp; Concurrency</vt:lpstr>
      <vt:lpstr>Parallelism &amp; Concurrency</vt:lpstr>
      <vt:lpstr>Parallelism &amp; Concurrency</vt:lpstr>
      <vt:lpstr>Threading</vt:lpstr>
      <vt:lpstr>Multithreading in Python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cyber</dc:creator>
  <cp:lastModifiedBy>Agung  Setia Budi</cp:lastModifiedBy>
  <cp:revision>1778</cp:revision>
  <dcterms:created xsi:type="dcterms:W3CDTF">2014-04-20T00:43:18Z</dcterms:created>
  <dcterms:modified xsi:type="dcterms:W3CDTF">2022-03-07T03:11:01Z</dcterms:modified>
</cp:coreProperties>
</file>