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63" r:id="rId4"/>
    <p:sldId id="364" r:id="rId5"/>
    <p:sldId id="366" r:id="rId6"/>
    <p:sldId id="365" r:id="rId7"/>
    <p:sldId id="367" r:id="rId8"/>
    <p:sldId id="368" r:id="rId9"/>
    <p:sldId id="369" r:id="rId10"/>
    <p:sldId id="371" r:id="rId11"/>
    <p:sldId id="370" r:id="rId12"/>
    <p:sldId id="372" r:id="rId13"/>
    <p:sldId id="373" r:id="rId14"/>
    <p:sldId id="358" r:id="rId15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F64514"/>
    <a:srgbClr val="FFFFFF"/>
    <a:srgbClr val="F9F9F9"/>
    <a:srgbClr val="F7F7F7"/>
    <a:srgbClr val="00CC99"/>
    <a:srgbClr val="4CFEFE"/>
    <a:srgbClr val="06B1CB"/>
    <a:srgbClr val="201E2E"/>
    <a:srgbClr val="FFF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799" autoAdjust="0"/>
  </p:normalViewPr>
  <p:slideViewPr>
    <p:cSldViewPr>
      <p:cViewPr varScale="1">
        <p:scale>
          <a:sx n="195" d="100"/>
          <a:sy n="195" d="100"/>
        </p:scale>
        <p:origin x="200" y="240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C466-5701-45EB-A5DF-6E2B7254BA96}" type="datetimeFigureOut">
              <a:rPr lang="id-ID" smtClean="0"/>
              <a:t>07/03/22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7F41-6724-45D5-A402-066F18B9E7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27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1549-BF0E-4439-B682-EF7E3FD46C08}" type="datetimeFigureOut">
              <a:rPr lang="id-ID" smtClean="0"/>
              <a:t>07/03/22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0CE0-9374-4FD7-B6CC-8C5DBE926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899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381746" y="-9525"/>
            <a:ext cx="6762254" cy="5143500"/>
          </a:xfrm>
          <a:custGeom>
            <a:avLst/>
            <a:gdLst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0 w 6012160"/>
              <a:gd name="connsiteY3" fmla="*/ 5143500 h 5143500"/>
              <a:gd name="connsiteX4" fmla="*/ 0 w 6012160"/>
              <a:gd name="connsiteY4" fmla="*/ 0 h 5143500"/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1524000 w 6012160"/>
              <a:gd name="connsiteY3" fmla="*/ 5143500 h 5143500"/>
              <a:gd name="connsiteX4" fmla="*/ 0 w 6012160"/>
              <a:gd name="connsiteY4" fmla="*/ 0 h 5143500"/>
              <a:gd name="connsiteX0" fmla="*/ 0 w 6755110"/>
              <a:gd name="connsiteY0" fmla="*/ 19050 h 5143500"/>
              <a:gd name="connsiteX1" fmla="*/ 6755110 w 6755110"/>
              <a:gd name="connsiteY1" fmla="*/ 0 h 5143500"/>
              <a:gd name="connsiteX2" fmla="*/ 6755110 w 6755110"/>
              <a:gd name="connsiteY2" fmla="*/ 5143500 h 5143500"/>
              <a:gd name="connsiteX3" fmla="*/ 2266950 w 6755110"/>
              <a:gd name="connsiteY3" fmla="*/ 5143500 h 5143500"/>
              <a:gd name="connsiteX4" fmla="*/ 0 w 6755110"/>
              <a:gd name="connsiteY4" fmla="*/ 19050 h 5143500"/>
              <a:gd name="connsiteX0" fmla="*/ 0 w 6762254"/>
              <a:gd name="connsiteY0" fmla="*/ 11906 h 5143500"/>
              <a:gd name="connsiteX1" fmla="*/ 6762254 w 6762254"/>
              <a:gd name="connsiteY1" fmla="*/ 0 h 5143500"/>
              <a:gd name="connsiteX2" fmla="*/ 6762254 w 6762254"/>
              <a:gd name="connsiteY2" fmla="*/ 5143500 h 5143500"/>
              <a:gd name="connsiteX3" fmla="*/ 2274094 w 6762254"/>
              <a:gd name="connsiteY3" fmla="*/ 5143500 h 5143500"/>
              <a:gd name="connsiteX4" fmla="*/ 0 w 6762254"/>
              <a:gd name="connsiteY4" fmla="*/ 1190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254" h="5143500">
                <a:moveTo>
                  <a:pt x="0" y="11906"/>
                </a:moveTo>
                <a:lnTo>
                  <a:pt x="6762254" y="0"/>
                </a:lnTo>
                <a:lnTo>
                  <a:pt x="6762254" y="5143500"/>
                </a:lnTo>
                <a:lnTo>
                  <a:pt x="2274094" y="5143500"/>
                </a:lnTo>
                <a:lnTo>
                  <a:pt x="0" y="11906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4" name="Flowchart: Manual Input 3"/>
          <p:cNvSpPr/>
          <p:nvPr userDrawn="1"/>
        </p:nvSpPr>
        <p:spPr>
          <a:xfrm rot="5400000">
            <a:off x="-345840" y="345841"/>
            <a:ext cx="5143729" cy="445204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55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0 w 10019"/>
              <a:gd name="connsiteY4" fmla="*/ 3558 h 11558"/>
              <a:gd name="connsiteX0" fmla="*/ 19 w 10019"/>
              <a:gd name="connsiteY0" fmla="*/ 6525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6525 h 11558"/>
              <a:gd name="connsiteX0" fmla="*/ 19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5932 h 11558"/>
              <a:gd name="connsiteX0" fmla="*/ 10 w 10019"/>
              <a:gd name="connsiteY0" fmla="*/ 593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0 w 10019"/>
              <a:gd name="connsiteY4" fmla="*/ 5938 h 11558"/>
              <a:gd name="connsiteX0" fmla="*/ 1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 w 10019"/>
              <a:gd name="connsiteY4" fmla="*/ 5932 h 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" h="11558">
                <a:moveTo>
                  <a:pt x="1" y="5932"/>
                </a:moveTo>
                <a:lnTo>
                  <a:pt x="10019" y="0"/>
                </a:lnTo>
                <a:cubicBezTo>
                  <a:pt x="10013" y="3853"/>
                  <a:pt x="10006" y="7705"/>
                  <a:pt x="10000" y="11558"/>
                </a:cubicBezTo>
                <a:lnTo>
                  <a:pt x="0" y="11558"/>
                </a:lnTo>
                <a:cubicBezTo>
                  <a:pt x="6" y="9880"/>
                  <a:pt x="-5" y="7610"/>
                  <a:pt x="1" y="5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24"/>
          <p:cNvSpPr/>
          <p:nvPr userDrawn="1"/>
        </p:nvSpPr>
        <p:spPr>
          <a:xfrm>
            <a:off x="1" y="2859782"/>
            <a:ext cx="3985543" cy="1224136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03798"/>
            <a:ext cx="3240360" cy="67710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44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620186"/>
            <a:ext cx="3240360" cy="28379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2FB3C081-3FB2-4D11-90D9-2837173B18D9}"/>
              </a:ext>
            </a:extLst>
          </p:cNvPr>
          <p:cNvSpPr/>
          <p:nvPr userDrawn="1"/>
        </p:nvSpPr>
        <p:spPr>
          <a:xfrm>
            <a:off x="282" y="-253"/>
            <a:ext cx="2508605" cy="771803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5" grpId="0" animBg="1"/>
      <p:bldP spid="8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8402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724622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716016" y="3724623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5576" y="3435846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716016" y="3435847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_Background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2888276"/>
            <a:ext cx="44290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343373" y="3471850"/>
            <a:ext cx="4441601" cy="6120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ckground_Layou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1475656" y="3910877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07183" y="86086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07182" y="339502"/>
            <a:ext cx="7200800" cy="583574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1475656" y="3602306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4067944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4067944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6660232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6660232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494871" y="1990346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494871" y="1681775"/>
            <a:ext cx="3633125" cy="30857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800" b="1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644008" y="1322107"/>
            <a:ext cx="4499992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-13940" y="1322107"/>
            <a:ext cx="4657948" cy="2232248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932040" y="2134734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32040" y="1610139"/>
            <a:ext cx="3633125" cy="52459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1560" y="3772967"/>
            <a:ext cx="8064896" cy="6709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214176" y="1213893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214176" y="1216567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1430200" y="1404603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8"/>
          </p:nvPr>
        </p:nvSpPr>
        <p:spPr>
          <a:xfrm>
            <a:off x="2626522" y="1419710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26523" y="1883227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83569" y="3008281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3483569" y="3010955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3699593" y="3198991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40"/>
          </p:nvPr>
        </p:nvSpPr>
        <p:spPr>
          <a:xfrm>
            <a:off x="4895915" y="3214098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895916" y="3677615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214176" y="2777615"/>
            <a:ext cx="1800000" cy="1800000"/>
          </a:xfrm>
          <a:prstGeom prst="wedgeEllipseCallout">
            <a:avLst>
              <a:gd name="adj1" fmla="val 72653"/>
              <a:gd name="adj2" fmla="val 6056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6364089" y="1132076"/>
            <a:ext cx="1800000" cy="1800000"/>
          </a:xfrm>
          <a:prstGeom prst="wedgeEllipseCallout">
            <a:avLst>
              <a:gd name="adj1" fmla="val -66518"/>
              <a:gd name="adj2" fmla="val 8702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21" grpId="0" animBg="1"/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226190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166619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3106589" y="138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3106190" y="282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4546190" y="138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5"/>
          <p:cNvSpPr>
            <a:spLocks noGrp="1"/>
          </p:cNvSpPr>
          <p:nvPr>
            <p:ph type="pic" sz="quarter" idx="48"/>
          </p:nvPr>
        </p:nvSpPr>
        <p:spPr>
          <a:xfrm>
            <a:off x="5985991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745248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726249" y="1524054"/>
            <a:ext cx="252028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5791" y="1389801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23528" y="2973737"/>
            <a:ext cx="125657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487686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95536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95536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2215878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123728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123728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3944070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851920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851920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50"/>
          </p:nvPr>
        </p:nvSpPr>
        <p:spPr>
          <a:xfrm>
            <a:off x="5672262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580112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580112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7400454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308304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308304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56"/>
          </p:nvPr>
        </p:nvSpPr>
        <p:spPr>
          <a:xfrm>
            <a:off x="487686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340826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340826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59"/>
          </p:nvPr>
        </p:nvSpPr>
        <p:spPr>
          <a:xfrm>
            <a:off x="2215878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2069018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2069018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5"/>
          <p:cNvSpPr>
            <a:spLocks noGrp="1"/>
          </p:cNvSpPr>
          <p:nvPr>
            <p:ph type="pic" sz="quarter" idx="62"/>
          </p:nvPr>
        </p:nvSpPr>
        <p:spPr>
          <a:xfrm>
            <a:off x="3944070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63" hasCustomPrompt="1"/>
          </p:nvPr>
        </p:nvSpPr>
        <p:spPr>
          <a:xfrm>
            <a:off x="3797210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64" hasCustomPrompt="1"/>
          </p:nvPr>
        </p:nvSpPr>
        <p:spPr>
          <a:xfrm>
            <a:off x="3797210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5"/>
          <p:cNvSpPr>
            <a:spLocks noGrp="1"/>
          </p:cNvSpPr>
          <p:nvPr>
            <p:ph type="pic" sz="quarter" idx="65"/>
          </p:nvPr>
        </p:nvSpPr>
        <p:spPr>
          <a:xfrm>
            <a:off x="5672262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66" hasCustomPrompt="1"/>
          </p:nvPr>
        </p:nvSpPr>
        <p:spPr>
          <a:xfrm>
            <a:off x="5525402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67" hasCustomPrompt="1"/>
          </p:nvPr>
        </p:nvSpPr>
        <p:spPr>
          <a:xfrm>
            <a:off x="5525402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5"/>
          <p:cNvSpPr>
            <a:spLocks noGrp="1"/>
          </p:cNvSpPr>
          <p:nvPr>
            <p:ph type="pic" sz="quarter" idx="68"/>
          </p:nvPr>
        </p:nvSpPr>
        <p:spPr>
          <a:xfrm>
            <a:off x="7400454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69" hasCustomPrompt="1"/>
          </p:nvPr>
        </p:nvSpPr>
        <p:spPr>
          <a:xfrm>
            <a:off x="7253594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70" hasCustomPrompt="1"/>
          </p:nvPr>
        </p:nvSpPr>
        <p:spPr>
          <a:xfrm>
            <a:off x="7253594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75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179513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79513" y="2531299"/>
            <a:ext cx="2808311" cy="25647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179513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179513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3131840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131840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51"/>
          </p:nvPr>
        </p:nvSpPr>
        <p:spPr>
          <a:xfrm>
            <a:off x="3131840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131840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6084167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67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55"/>
          </p:nvPr>
        </p:nvSpPr>
        <p:spPr>
          <a:xfrm>
            <a:off x="6084167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084167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581573"/>
            <a:ext cx="4282394" cy="2143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75806"/>
            <a:ext cx="4282394" cy="55399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36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323544" y="1572730"/>
            <a:ext cx="2448000" cy="24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716730"/>
            <a:ext cx="2160000" cy="216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_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404565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04565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23528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94565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564671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4671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483634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654671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7" name="Oval 56"/>
          <p:cNvSpPr/>
          <p:nvPr userDrawn="1"/>
        </p:nvSpPr>
        <p:spPr>
          <a:xfrm>
            <a:off x="4715214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14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4634177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4805214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" name="Oval 60"/>
          <p:cNvSpPr/>
          <p:nvPr userDrawn="1"/>
        </p:nvSpPr>
        <p:spPr>
          <a:xfrm>
            <a:off x="6875320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6875320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794283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965320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0" grpId="0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2499742"/>
            <a:ext cx="2736304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20072" y="1635646"/>
            <a:ext cx="2736304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3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0" y="1334560"/>
            <a:ext cx="3995936" cy="303739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995936" y="2787774"/>
            <a:ext cx="5148064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139952" y="1851670"/>
            <a:ext cx="3528392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139952" y="1322381"/>
            <a:ext cx="3528392" cy="529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763687" y="4011910"/>
            <a:ext cx="2235647" cy="36004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_Text_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7847" y="2661066"/>
            <a:ext cx="565447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7845" y="2139702"/>
            <a:ext cx="565447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562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552700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3568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1583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587598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495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86331" y="2502024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715495" y="2507357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7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7625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7625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806602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4806602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6878760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878760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0749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480749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9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Picture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0" y="1203598"/>
            <a:ext cx="9144000" cy="1944216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6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851670"/>
            <a:ext cx="3240360" cy="18002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5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_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2147" y="0"/>
            <a:ext cx="9146147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picture_and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507854"/>
            <a:ext cx="3600400" cy="9285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2787774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1" y="2224060"/>
            <a:ext cx="525658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19" y="1748498"/>
            <a:ext cx="525658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716016" y="2931791"/>
            <a:ext cx="3600400" cy="15046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755576" y="2935587"/>
            <a:ext cx="3600400" cy="5722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_Text_a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7505" y="987573"/>
            <a:ext cx="2160240" cy="2808313"/>
          </a:xfrm>
          <a:prstGeom prst="rect">
            <a:avLst/>
          </a:prstGeom>
          <a:noFill/>
        </p:spPr>
        <p:txBody>
          <a:bodyPr/>
          <a:lstStyle>
            <a:lvl1pPr algn="l">
              <a:defRPr sz="2800">
                <a:solidFill>
                  <a:srgbClr val="FFFDF7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650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19673" y="302110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2499742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9978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1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9552" y="3407708"/>
            <a:ext cx="8064896" cy="11082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585" y="753269"/>
            <a:ext cx="6546181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78088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6176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0" grpId="0"/>
      <p:bldP spid="12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075806"/>
            <a:ext cx="374441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644008" y="1434642"/>
            <a:ext cx="374441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55576" y="1434642"/>
            <a:ext cx="374441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17848" y="3075806"/>
            <a:ext cx="266429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7848" y="1542654"/>
            <a:ext cx="266429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3203848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868144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3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51520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51520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251520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203848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203848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3203848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156176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6156176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7"/>
          </p:nvPr>
        </p:nvSpPr>
        <p:spPr>
          <a:xfrm>
            <a:off x="6156176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Pictur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779662"/>
            <a:ext cx="504056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29778" y="4745160"/>
            <a:ext cx="644054" cy="307355"/>
            <a:chOff x="129778" y="4745160"/>
            <a:chExt cx="644054" cy="307355"/>
          </a:xfrm>
        </p:grpSpPr>
        <p:sp>
          <p:nvSpPr>
            <p:cNvPr id="19" name="Text Placeholder 2"/>
            <p:cNvSpPr txBox="1">
              <a:spLocks/>
            </p:cNvSpPr>
            <p:nvPr userDrawn="1"/>
          </p:nvSpPr>
          <p:spPr>
            <a:xfrm>
              <a:off x="163773" y="4862163"/>
              <a:ext cx="57606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9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LOGO</a:t>
              </a:r>
              <a:endParaRPr lang="en-US" sz="9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 userDrawn="1"/>
          </p:nvSpPr>
          <p:spPr>
            <a:xfrm>
              <a:off x="129778" y="4745160"/>
              <a:ext cx="64405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8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YOUR</a:t>
              </a:r>
              <a:endParaRPr lang="en-US" sz="8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0" y="4670995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 userDrawn="1"/>
        </p:nvSpPr>
        <p:spPr>
          <a:xfrm>
            <a:off x="0" y="339502"/>
            <a:ext cx="395536" cy="57606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D596DB7-CC77-4483-A782-139B7B97BBF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11" y="4717494"/>
            <a:ext cx="481324" cy="386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6" r:id="rId2"/>
    <p:sldLayoutId id="2147483651" r:id="rId3"/>
    <p:sldLayoutId id="2147483652" r:id="rId4"/>
    <p:sldLayoutId id="2147483656" r:id="rId5"/>
    <p:sldLayoutId id="2147483732" r:id="rId6"/>
    <p:sldLayoutId id="2147483659" r:id="rId7"/>
    <p:sldLayoutId id="2147483658" r:id="rId8"/>
    <p:sldLayoutId id="2147483661" r:id="rId9"/>
    <p:sldLayoutId id="2147483735" r:id="rId10"/>
    <p:sldLayoutId id="2147483734" r:id="rId11"/>
    <p:sldLayoutId id="2147483653" r:id="rId12"/>
    <p:sldLayoutId id="2147483662" r:id="rId13"/>
    <p:sldLayoutId id="2147483728" r:id="rId14"/>
    <p:sldLayoutId id="2147483725" r:id="rId15"/>
    <p:sldLayoutId id="2147483684" r:id="rId16"/>
    <p:sldLayoutId id="2147483687" r:id="rId17"/>
    <p:sldLayoutId id="2147483675" r:id="rId18"/>
    <p:sldLayoutId id="2147483672" r:id="rId19"/>
    <p:sldLayoutId id="2147483665" r:id="rId20"/>
    <p:sldLayoutId id="2147483678" r:id="rId21"/>
    <p:sldLayoutId id="2147483686" r:id="rId22"/>
    <p:sldLayoutId id="2147483677" r:id="rId23"/>
    <p:sldLayoutId id="2147483729" r:id="rId24"/>
    <p:sldLayoutId id="2147483733" r:id="rId25"/>
    <p:sldLayoutId id="2147483688" r:id="rId26"/>
    <p:sldLayoutId id="2147483718" r:id="rId27"/>
    <p:sldLayoutId id="2147483724" r:id="rId28"/>
    <p:sldLayoutId id="2147483668" r:id="rId29"/>
    <p:sldLayoutId id="2147483717" r:id="rId30"/>
    <p:sldLayoutId id="2147483723" r:id="rId3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228365" y="3147814"/>
            <a:ext cx="3240360" cy="369332"/>
          </a:xfrm>
        </p:spPr>
        <p:txBody>
          <a:bodyPr/>
          <a:lstStyle/>
          <a:p>
            <a:r>
              <a:rPr lang="en-US" sz="2400" dirty="0"/>
              <a:t>PEMROSESAN PARALEL</a:t>
            </a:r>
            <a:endParaRPr lang="id-ID" sz="2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242022" y="3498975"/>
            <a:ext cx="3240360" cy="283791"/>
          </a:xfrm>
        </p:spPr>
        <p:txBody>
          <a:bodyPr/>
          <a:lstStyle/>
          <a:p>
            <a:r>
              <a:rPr lang="en-US" dirty="0"/>
              <a:t>CCE60218</a:t>
            </a:r>
            <a:endParaRPr lang="id-ID" dirty="0"/>
          </a:p>
        </p:txBody>
      </p:sp>
      <p:pic>
        <p:nvPicPr>
          <p:cNvPr id="5" name="Picture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E26F005-D99C-4F8B-827B-84DBBBF111F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" r="9360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31FF5-FB8C-4E92-910D-33E7A78D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" y="4227934"/>
            <a:ext cx="1754047" cy="527585"/>
          </a:xfrm>
          <a:prstGeom prst="rect">
            <a:avLst/>
          </a:prstGeom>
        </p:spPr>
      </p:pic>
      <p:pic>
        <p:nvPicPr>
          <p:cNvPr id="2" name="Google Shape;60;p7">
            <a:extLst>
              <a:ext uri="{FF2B5EF4-FFF2-40B4-BE49-F238E27FC236}">
                <a16:creationId xmlns:a16="http://schemas.microsoft.com/office/drawing/2014/main" id="{92FB8CEA-331B-4050-87D7-B014612E3D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48" y="215449"/>
            <a:ext cx="1327877" cy="34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F0A0FB9-537A-44DE-9029-F24F30B3F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772" y="109814"/>
            <a:ext cx="553565" cy="5563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CPU-Bound Process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iming Diagram of an CPU Bound Program">
            <a:extLst>
              <a:ext uri="{FF2B5EF4-FFF2-40B4-BE49-F238E27FC236}">
                <a16:creationId xmlns:a16="http://schemas.microsoft.com/office/drawing/2014/main" id="{CDC6D198-8806-ED4B-9453-B3A3B9D4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7" y="1491630"/>
            <a:ext cx="823357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75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I/O-Bound Process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 descr="Timing Diagram of an I/O Bound Program">
            <a:extLst>
              <a:ext uri="{FF2B5EF4-FFF2-40B4-BE49-F238E27FC236}">
                <a16:creationId xmlns:a16="http://schemas.microsoft.com/office/drawing/2014/main" id="{382D42B3-F6EF-C64B-9175-4CFE58F8D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4" y="1386219"/>
            <a:ext cx="7668344" cy="23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073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Multithreading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4" name="Picture 2" descr="Timing Diagram of a Threading Solution">
            <a:extLst>
              <a:ext uri="{FF2B5EF4-FFF2-40B4-BE49-F238E27FC236}">
                <a16:creationId xmlns:a16="http://schemas.microsoft.com/office/drawing/2014/main" id="{6F0B1B55-3D3C-844D-B5DC-96789F35D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03598"/>
            <a:ext cx="7488832" cy="3359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4685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 err="1"/>
              <a:t>AsyncIO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Timing Diagram of a Asyncio Solution">
            <a:extLst>
              <a:ext uri="{FF2B5EF4-FFF2-40B4-BE49-F238E27FC236}">
                <a16:creationId xmlns:a16="http://schemas.microsoft.com/office/drawing/2014/main" id="{0F6597FD-7FB9-D848-9314-D78981768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09" y="1131590"/>
            <a:ext cx="5980981" cy="3442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289151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8C796146-FA11-4E31-BDE1-929B8ADC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-4747" y="-9526"/>
            <a:ext cx="9160933" cy="5153025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0" y="2859782"/>
            <a:ext cx="9144000" cy="1601484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45469" y="3428336"/>
            <a:ext cx="5654475" cy="583574"/>
          </a:xfrm>
        </p:spPr>
        <p:txBody>
          <a:bodyPr/>
          <a:lstStyle/>
          <a:p>
            <a:r>
              <a:rPr lang="en-US"/>
              <a:t>Terima Kasih</a:t>
            </a:r>
            <a:endParaRPr lang="id-ID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67544" y="3219822"/>
            <a:ext cx="845057" cy="794841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7E10E-FAC1-459C-9379-7D02A64B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2" y="3362755"/>
            <a:ext cx="2376264" cy="7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D982B4A-B732-4A11-866B-AE1806FDBFE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1923678"/>
            <a:ext cx="9144000" cy="1584176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179512" y="2211710"/>
            <a:ext cx="8784976" cy="830997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pPr algn="ctr"/>
            <a:r>
              <a:rPr lang="en-US" sz="5400" dirty="0">
                <a:cs typeface="DilleniaUPC" panose="02020603050405020304" pitchFamily="18" charset="-34"/>
              </a:rPr>
              <a:t>Parallelism &amp; Concurrency</a:t>
            </a:r>
            <a:endParaRPr lang="id-ID" sz="5400" dirty="0"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4953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2EFE1D3-3F06-4B8B-9A95-6792FE79E022}"/>
              </a:ext>
            </a:extLst>
          </p:cNvPr>
          <p:cNvSpPr/>
          <p:nvPr/>
        </p:nvSpPr>
        <p:spPr>
          <a:xfrm>
            <a:off x="2051720" y="1059582"/>
            <a:ext cx="4896544" cy="3384376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CB2DF8B-0FE4-4D2D-A1F4-BA77E1934FF0}"/>
              </a:ext>
            </a:extLst>
          </p:cNvPr>
          <p:cNvSpPr/>
          <p:nvPr/>
        </p:nvSpPr>
        <p:spPr>
          <a:xfrm>
            <a:off x="2811996" y="2211710"/>
            <a:ext cx="3375992" cy="2024608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2ADCC20-9B11-44A5-9CC0-7D8F94EBFE76}"/>
              </a:ext>
            </a:extLst>
          </p:cNvPr>
          <p:cNvSpPr txBox="1"/>
          <p:nvPr/>
        </p:nvSpPr>
        <p:spPr>
          <a:xfrm>
            <a:off x="3059832" y="1113006"/>
            <a:ext cx="28401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Concurrency</a:t>
            </a:r>
          </a:p>
          <a:p>
            <a:pPr algn="ctr"/>
            <a:r>
              <a:rPr lang="en-US" dirty="0"/>
              <a:t>[Threading, Async IO, etc.]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1 processor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FAA094-D6E6-4AE8-BCCF-8559782E42E2}"/>
              </a:ext>
            </a:extLst>
          </p:cNvPr>
          <p:cNvSpPr txBox="1"/>
          <p:nvPr/>
        </p:nvSpPr>
        <p:spPr>
          <a:xfrm>
            <a:off x="3282428" y="2556892"/>
            <a:ext cx="24351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B0F0"/>
                </a:solidFill>
              </a:rPr>
              <a:t>Parallelism</a:t>
            </a:r>
          </a:p>
          <a:p>
            <a:pPr algn="ctr"/>
            <a:r>
              <a:rPr lang="en-US" dirty="0"/>
              <a:t>[Multiprocessing, etc.]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Many processors</a:t>
            </a:r>
            <a:endParaRPr lang="en-ID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580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A5C385F-2E36-4E29-901D-B9725314E1CF}"/>
              </a:ext>
            </a:extLst>
          </p:cNvPr>
          <p:cNvCxnSpPr>
            <a:cxnSpLocks/>
          </p:cNvCxnSpPr>
          <p:nvPr/>
        </p:nvCxnSpPr>
        <p:spPr>
          <a:xfrm>
            <a:off x="394513" y="3723425"/>
            <a:ext cx="36724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48D4FBA-CE70-4826-B8F4-EEB81CB5FCC1}"/>
              </a:ext>
            </a:extLst>
          </p:cNvPr>
          <p:cNvSpPr txBox="1"/>
          <p:nvPr/>
        </p:nvSpPr>
        <p:spPr>
          <a:xfrm>
            <a:off x="4084712" y="3538759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5EE55-7C36-4BBC-83AB-A5DE0407AAF5}"/>
              </a:ext>
            </a:extLst>
          </p:cNvPr>
          <p:cNvSpPr txBox="1"/>
          <p:nvPr/>
        </p:nvSpPr>
        <p:spPr>
          <a:xfrm>
            <a:off x="394513" y="3111357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Task-1</a:t>
            </a:r>
            <a:endParaRPr lang="en-ID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C0EAD-5E38-4AED-A58B-06A5ACADA54D}"/>
              </a:ext>
            </a:extLst>
          </p:cNvPr>
          <p:cNvSpPr txBox="1"/>
          <p:nvPr/>
        </p:nvSpPr>
        <p:spPr>
          <a:xfrm>
            <a:off x="394513" y="2499289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Task-2</a:t>
            </a:r>
            <a:endParaRPr lang="en-ID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6C05F9-06F8-4CA1-9863-94F2421041DB}"/>
              </a:ext>
            </a:extLst>
          </p:cNvPr>
          <p:cNvSpPr txBox="1"/>
          <p:nvPr/>
        </p:nvSpPr>
        <p:spPr>
          <a:xfrm>
            <a:off x="394513" y="1887221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Task-3</a:t>
            </a:r>
            <a:endParaRPr lang="en-ID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2C399F-B238-4F8A-AD45-0DDCA051A853}"/>
              </a:ext>
            </a:extLst>
          </p:cNvPr>
          <p:cNvCxnSpPr>
            <a:cxnSpLocks/>
          </p:cNvCxnSpPr>
          <p:nvPr/>
        </p:nvCxnSpPr>
        <p:spPr>
          <a:xfrm>
            <a:off x="4797547" y="3723425"/>
            <a:ext cx="36724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0DDC15-16F5-48B5-A283-69F554E1B0D5}"/>
              </a:ext>
            </a:extLst>
          </p:cNvPr>
          <p:cNvSpPr txBox="1"/>
          <p:nvPr/>
        </p:nvSpPr>
        <p:spPr>
          <a:xfrm>
            <a:off x="8496408" y="3516563"/>
            <a:ext cx="261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D527A6-1A7F-4BB1-BF04-8ED632D27F09}"/>
              </a:ext>
            </a:extLst>
          </p:cNvPr>
          <p:cNvSpPr txBox="1"/>
          <p:nvPr/>
        </p:nvSpPr>
        <p:spPr>
          <a:xfrm>
            <a:off x="4797547" y="3111357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Task-1</a:t>
            </a:r>
            <a:endParaRPr lang="en-ID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C3EA74-4599-471F-B1E1-E0DAAC17A00B}"/>
              </a:ext>
            </a:extLst>
          </p:cNvPr>
          <p:cNvSpPr txBox="1"/>
          <p:nvPr/>
        </p:nvSpPr>
        <p:spPr>
          <a:xfrm>
            <a:off x="4797547" y="2499289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Task-2</a:t>
            </a:r>
            <a:endParaRPr lang="en-ID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533707-1B01-46B6-844D-F75DD3428755}"/>
              </a:ext>
            </a:extLst>
          </p:cNvPr>
          <p:cNvSpPr txBox="1"/>
          <p:nvPr/>
        </p:nvSpPr>
        <p:spPr>
          <a:xfrm>
            <a:off x="4797547" y="1887221"/>
            <a:ext cx="7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Task-3</a:t>
            </a:r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6D7FDF-7AC9-441E-8F5F-47260D7CAAFF}"/>
              </a:ext>
            </a:extLst>
          </p:cNvPr>
          <p:cNvSpPr/>
          <p:nvPr/>
        </p:nvSpPr>
        <p:spPr>
          <a:xfrm>
            <a:off x="5595834" y="3129359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4091A7-1436-4F0C-BE50-B974C576D608}"/>
              </a:ext>
            </a:extLst>
          </p:cNvPr>
          <p:cNvSpPr/>
          <p:nvPr/>
        </p:nvSpPr>
        <p:spPr>
          <a:xfrm>
            <a:off x="5595834" y="2517291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009BCE-AF75-40FD-99E4-8C998B65728F}"/>
              </a:ext>
            </a:extLst>
          </p:cNvPr>
          <p:cNvSpPr/>
          <p:nvPr/>
        </p:nvSpPr>
        <p:spPr>
          <a:xfrm>
            <a:off x="5602812" y="1905223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E7C27D-5E53-4AE3-9F58-804BCAF0EFD1}"/>
              </a:ext>
            </a:extLst>
          </p:cNvPr>
          <p:cNvSpPr/>
          <p:nvPr/>
        </p:nvSpPr>
        <p:spPr>
          <a:xfrm>
            <a:off x="1194458" y="3147362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162693A-7356-42E9-A86D-02EAFD79A9C6}"/>
              </a:ext>
            </a:extLst>
          </p:cNvPr>
          <p:cNvSpPr/>
          <p:nvPr/>
        </p:nvSpPr>
        <p:spPr>
          <a:xfrm>
            <a:off x="1194458" y="2535294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F17B0C-D78E-44AC-B213-7BB7C6B9F79B}"/>
              </a:ext>
            </a:extLst>
          </p:cNvPr>
          <p:cNvSpPr/>
          <p:nvPr/>
        </p:nvSpPr>
        <p:spPr>
          <a:xfrm>
            <a:off x="1202278" y="1923226"/>
            <a:ext cx="2664296" cy="333327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8DE50A-E068-4CCA-9766-C619AA4A5DE1}"/>
              </a:ext>
            </a:extLst>
          </p:cNvPr>
          <p:cNvSpPr/>
          <p:nvPr/>
        </p:nvSpPr>
        <p:spPr>
          <a:xfrm>
            <a:off x="1262025" y="3228662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ACE181-9284-4BEE-AB45-48F9CC57FA03}"/>
              </a:ext>
            </a:extLst>
          </p:cNvPr>
          <p:cNvSpPr/>
          <p:nvPr/>
        </p:nvSpPr>
        <p:spPr>
          <a:xfrm>
            <a:off x="1249335" y="2611494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6FEC78-4ACF-41FB-A022-818A7DEEBC41}"/>
              </a:ext>
            </a:extLst>
          </p:cNvPr>
          <p:cNvSpPr/>
          <p:nvPr/>
        </p:nvSpPr>
        <p:spPr>
          <a:xfrm>
            <a:off x="1254722" y="1999426"/>
            <a:ext cx="255051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FA32529-8575-45B0-8CAA-0B17AE8524A0}"/>
              </a:ext>
            </a:extLst>
          </p:cNvPr>
          <p:cNvSpPr/>
          <p:nvPr/>
        </p:nvSpPr>
        <p:spPr>
          <a:xfrm rot="16200000">
            <a:off x="2310884" y="3606361"/>
            <a:ext cx="445399" cy="4454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D57F96-4B6A-4B0E-AE2B-98C2F0F75573}"/>
              </a:ext>
            </a:extLst>
          </p:cNvPr>
          <p:cNvSpPr txBox="1"/>
          <p:nvPr/>
        </p:nvSpPr>
        <p:spPr>
          <a:xfrm>
            <a:off x="323272" y="4092298"/>
            <a:ext cx="4406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The complete task (from start to finish).</a:t>
            </a:r>
            <a:endParaRPr lang="en-ID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DA52A00-6564-4AD2-B288-3B71B3CDB4A4}"/>
              </a:ext>
            </a:extLst>
          </p:cNvPr>
          <p:cNvSpPr/>
          <p:nvPr/>
        </p:nvSpPr>
        <p:spPr>
          <a:xfrm rot="5400000">
            <a:off x="2301892" y="1384985"/>
            <a:ext cx="445399" cy="44540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41F720-CC9A-47EE-B97B-E230C8DE9224}"/>
              </a:ext>
            </a:extLst>
          </p:cNvPr>
          <p:cNvSpPr txBox="1"/>
          <p:nvPr/>
        </p:nvSpPr>
        <p:spPr>
          <a:xfrm>
            <a:off x="1192443" y="977556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Orange</a:t>
            </a:r>
            <a:r>
              <a:rPr lang="en-US" dirty="0"/>
              <a:t>: Running program.</a:t>
            </a:r>
            <a:endParaRPr lang="en-ID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D8E7F8-E35C-4CB3-BAEE-515863EF34B0}"/>
              </a:ext>
            </a:extLst>
          </p:cNvPr>
          <p:cNvSpPr/>
          <p:nvPr/>
        </p:nvSpPr>
        <p:spPr>
          <a:xfrm>
            <a:off x="5653447" y="3205298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77CD216-F39B-4020-AADC-B04C09D7B782}"/>
              </a:ext>
            </a:extLst>
          </p:cNvPr>
          <p:cNvSpPr/>
          <p:nvPr/>
        </p:nvSpPr>
        <p:spPr>
          <a:xfrm>
            <a:off x="6012160" y="2602493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CE76AE-B529-41EA-B4C1-BFF3B5B52206}"/>
              </a:ext>
            </a:extLst>
          </p:cNvPr>
          <p:cNvSpPr/>
          <p:nvPr/>
        </p:nvSpPr>
        <p:spPr>
          <a:xfrm>
            <a:off x="6370873" y="1999426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140306-EA81-4A53-A0D2-C1ED2211D6DB}"/>
              </a:ext>
            </a:extLst>
          </p:cNvPr>
          <p:cNvSpPr/>
          <p:nvPr/>
        </p:nvSpPr>
        <p:spPr>
          <a:xfrm>
            <a:off x="6729586" y="3202264"/>
            <a:ext cx="713984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F1C541-1930-4332-BCB1-60EBD51977EB}"/>
              </a:ext>
            </a:extLst>
          </p:cNvPr>
          <p:cNvSpPr/>
          <p:nvPr/>
        </p:nvSpPr>
        <p:spPr>
          <a:xfrm>
            <a:off x="7443571" y="1993077"/>
            <a:ext cx="152766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BC0921B-9E1C-48A9-995E-10A1CE18CA28}"/>
              </a:ext>
            </a:extLst>
          </p:cNvPr>
          <p:cNvSpPr/>
          <p:nvPr/>
        </p:nvSpPr>
        <p:spPr>
          <a:xfrm>
            <a:off x="7596336" y="2602493"/>
            <a:ext cx="358713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64440CE-0540-4B21-863C-5B6E5FEF0139}"/>
              </a:ext>
            </a:extLst>
          </p:cNvPr>
          <p:cNvSpPr/>
          <p:nvPr/>
        </p:nvSpPr>
        <p:spPr>
          <a:xfrm>
            <a:off x="7955049" y="2000761"/>
            <a:ext cx="152766" cy="18092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45B678E0-7A27-49A5-A992-D5F46B1DDC68}"/>
              </a:ext>
            </a:extLst>
          </p:cNvPr>
          <p:cNvSpPr/>
          <p:nvPr/>
        </p:nvSpPr>
        <p:spPr>
          <a:xfrm rot="16200000">
            <a:off x="6697644" y="3606361"/>
            <a:ext cx="445399" cy="445405"/>
          </a:xfrm>
          <a:prstGeom prst="righ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B35D2A-7B72-49DD-A9A9-8F8BDCB17488}"/>
              </a:ext>
            </a:extLst>
          </p:cNvPr>
          <p:cNvSpPr txBox="1"/>
          <p:nvPr/>
        </p:nvSpPr>
        <p:spPr>
          <a:xfrm>
            <a:off x="4710032" y="4092298"/>
            <a:ext cx="440666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Blue</a:t>
            </a:r>
            <a:r>
              <a:rPr lang="en-US" dirty="0"/>
              <a:t>: The complete task (from start to finish).</a:t>
            </a:r>
            <a:endParaRPr lang="en-ID" dirty="0"/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B6CDA26E-D517-4EF4-964B-5B84CD7141B3}"/>
              </a:ext>
            </a:extLst>
          </p:cNvPr>
          <p:cNvSpPr/>
          <p:nvPr/>
        </p:nvSpPr>
        <p:spPr>
          <a:xfrm rot="5400000">
            <a:off x="6677976" y="1384985"/>
            <a:ext cx="445399" cy="445405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5A7045C-3383-4460-AB92-ADD94A97531A}"/>
              </a:ext>
            </a:extLst>
          </p:cNvPr>
          <p:cNvSpPr txBox="1"/>
          <p:nvPr/>
        </p:nvSpPr>
        <p:spPr>
          <a:xfrm>
            <a:off x="5568527" y="977556"/>
            <a:ext cx="26642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Orange</a:t>
            </a:r>
            <a:r>
              <a:rPr lang="en-US" dirty="0"/>
              <a:t>: Running program.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749C3B9-D7DD-4E6E-8D40-B8D2C531D70B}"/>
              </a:ext>
            </a:extLst>
          </p:cNvPr>
          <p:cNvSpPr txBox="1"/>
          <p:nvPr/>
        </p:nvSpPr>
        <p:spPr>
          <a:xfrm>
            <a:off x="317686" y="1412545"/>
            <a:ext cx="9409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Parallel</a:t>
            </a:r>
            <a:endParaRPr lang="en-ID" u="sng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4F7807-FB31-40EC-9F02-8EAD3CD01F07}"/>
              </a:ext>
            </a:extLst>
          </p:cNvPr>
          <p:cNvSpPr txBox="1"/>
          <p:nvPr/>
        </p:nvSpPr>
        <p:spPr>
          <a:xfrm>
            <a:off x="4346454" y="1415991"/>
            <a:ext cx="12794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FF0000"/>
                </a:solidFill>
              </a:rPr>
              <a:t>Concurrent</a:t>
            </a:r>
            <a:endParaRPr lang="en-ID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8419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4" grpId="0"/>
      <p:bldP spid="6" grpId="0"/>
      <p:bldP spid="11" grpId="0"/>
      <p:bldP spid="12" grpId="0"/>
      <p:bldP spid="14" grpId="0"/>
      <p:bldP spid="15" grpId="0"/>
      <p:bldP spid="16" grpId="0"/>
      <p:bldP spid="17" grpId="0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18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F7A023-596F-574D-977C-2844FC935588}"/>
              </a:ext>
            </a:extLst>
          </p:cNvPr>
          <p:cNvGraphicFramePr>
            <a:graphicFrameLocks noGrp="1"/>
          </p:cNvGraphicFramePr>
          <p:nvPr/>
        </p:nvGraphicFramePr>
        <p:xfrm>
          <a:off x="467543" y="1059582"/>
          <a:ext cx="8379830" cy="3377942"/>
        </p:xfrm>
        <a:graphic>
          <a:graphicData uri="http://schemas.openxmlformats.org/drawingml/2006/table">
            <a:tbl>
              <a:tblPr>
                <a:tableStyleId>{10A1B5D5-9B99-4C35-A422-299274C87663}</a:tableStyleId>
              </a:tblPr>
              <a:tblGrid>
                <a:gridCol w="356973">
                  <a:extLst>
                    <a:ext uri="{9D8B030D-6E8A-4147-A177-3AD203B41FA5}">
                      <a16:colId xmlns:a16="http://schemas.microsoft.com/office/drawing/2014/main" val="515184784"/>
                    </a:ext>
                  </a:extLst>
                </a:gridCol>
                <a:gridCol w="4212275">
                  <a:extLst>
                    <a:ext uri="{9D8B030D-6E8A-4147-A177-3AD203B41FA5}">
                      <a16:colId xmlns:a16="http://schemas.microsoft.com/office/drawing/2014/main" val="3464224570"/>
                    </a:ext>
                  </a:extLst>
                </a:gridCol>
                <a:gridCol w="3810582">
                  <a:extLst>
                    <a:ext uri="{9D8B030D-6E8A-4147-A177-3AD203B41FA5}">
                      <a16:colId xmlns:a16="http://schemas.microsoft.com/office/drawing/2014/main" val="764133262"/>
                    </a:ext>
                  </a:extLst>
                </a:gridCol>
              </a:tblGrid>
              <a:tr h="23842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NO</a:t>
                      </a:r>
                    </a:p>
                  </a:txBody>
                  <a:tcPr marL="51101" marR="51101" marT="51101" marB="511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</a:t>
                      </a:r>
                    </a:p>
                  </a:txBody>
                  <a:tcPr marL="51101" marR="51101" marT="51101" marB="51101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Parallelism</a:t>
                      </a:r>
                    </a:p>
                  </a:txBody>
                  <a:tcPr marL="51101" marR="51101" marT="51101" marB="51101" anchor="ctr"/>
                </a:tc>
                <a:extLst>
                  <a:ext uri="{0D108BD9-81ED-4DB2-BD59-A6C34878D82A}">
                    <a16:rowId xmlns:a16="http://schemas.microsoft.com/office/drawing/2014/main" val="4062425856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1.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is the task of running and managing the multiple computations at the same time.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parallelism is the task of running multiple computations simultaneously.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3053885841"/>
                  </a:ext>
                </a:extLst>
              </a:tr>
              <a:tr h="695826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2.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is achieved through the interleaving operation of processes on the central processing unit(CPU) or in other words by the context switching.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it is achieved by through multiple central processing units(CPUs).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1204454351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3.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can be done by using a single processing unit.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this can’t be done by using a single processing unit. it needs multiple processing units.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4227115907"/>
                  </a:ext>
                </a:extLst>
              </a:tr>
              <a:tr h="478380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4.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Concurrency increases the amount of work finished at a time.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While it improves the throughput and computational speed of the system.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733589811"/>
                  </a:ext>
                </a:extLst>
              </a:tr>
              <a:tr h="369657"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5.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>
                          <a:effectLst/>
                        </a:rPr>
                        <a:t>In concurrency debugging is very hard.</a:t>
                      </a:r>
                    </a:p>
                  </a:txBody>
                  <a:tcPr marL="51101" marR="51101" marT="71542" marB="71542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D" sz="1400" b="0" dirty="0">
                          <a:effectLst/>
                        </a:rPr>
                        <a:t>While in this debugging is also hard but simple than concurrency.</a:t>
                      </a:r>
                    </a:p>
                  </a:txBody>
                  <a:tcPr marL="51101" marR="51101" marT="71542" marB="71542" anchor="ctr"/>
                </a:tc>
                <a:extLst>
                  <a:ext uri="{0D108BD9-81ED-4DB2-BD59-A6C34878D82A}">
                    <a16:rowId xmlns:a16="http://schemas.microsoft.com/office/drawing/2014/main" val="4004070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660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Parallelism &amp; Concurrency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610905-29E4-458A-8607-E255A4059A34}"/>
              </a:ext>
            </a:extLst>
          </p:cNvPr>
          <p:cNvGraphicFramePr>
            <a:graphicFrameLocks noGrp="1"/>
          </p:cNvGraphicFramePr>
          <p:nvPr/>
        </p:nvGraphicFramePr>
        <p:xfrm>
          <a:off x="539552" y="1059582"/>
          <a:ext cx="7956857" cy="2759794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2639020">
                  <a:extLst>
                    <a:ext uri="{9D8B030D-6E8A-4147-A177-3AD203B41FA5}">
                      <a16:colId xmlns:a16="http://schemas.microsoft.com/office/drawing/2014/main" val="2966930579"/>
                    </a:ext>
                  </a:extLst>
                </a:gridCol>
                <a:gridCol w="4057724">
                  <a:extLst>
                    <a:ext uri="{9D8B030D-6E8A-4147-A177-3AD203B41FA5}">
                      <a16:colId xmlns:a16="http://schemas.microsoft.com/office/drawing/2014/main" val="1568448851"/>
                    </a:ext>
                  </a:extLst>
                </a:gridCol>
                <a:gridCol w="1260113">
                  <a:extLst>
                    <a:ext uri="{9D8B030D-6E8A-4147-A177-3AD203B41FA5}">
                      <a16:colId xmlns:a16="http://schemas.microsoft.com/office/drawing/2014/main" val="1074985194"/>
                    </a:ext>
                  </a:extLst>
                </a:gridCol>
              </a:tblGrid>
              <a:tr h="570905"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Concurrency Type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Switching Decision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dirty="0">
                          <a:effectLst/>
                        </a:rPr>
                        <a:t># Processors</a:t>
                      </a:r>
                    </a:p>
                  </a:txBody>
                  <a:tcPr marL="81558" marR="81558" marT="40779" marB="40779" anchor="b"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4052365"/>
                  </a:ext>
                </a:extLst>
              </a:tr>
              <a:tr h="725239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Pre-emptive multitasking (threading)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operating system decides when to switch tasks external to Python.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1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6144560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Cooperative multitasking (</a:t>
                      </a:r>
                      <a:r>
                        <a:rPr lang="en-ID" sz="1600" dirty="0" err="1">
                          <a:effectLst/>
                        </a:rPr>
                        <a:t>asyncio</a:t>
                      </a:r>
                      <a:r>
                        <a:rPr lang="en-ID" sz="1600" dirty="0">
                          <a:effectLst/>
                        </a:rPr>
                        <a:t>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tasks decide when to give up control.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1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638197"/>
                  </a:ext>
                </a:extLst>
              </a:tr>
              <a:tr h="815578"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Multiprocessing (multiprocessing)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The processes all run at the same time on different processors.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D" sz="1600" dirty="0">
                          <a:effectLst/>
                        </a:rPr>
                        <a:t>Many</a:t>
                      </a:r>
                    </a:p>
                  </a:txBody>
                  <a:tcPr marL="81558" marR="81558" marT="40779" marB="40779"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85522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2325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Threading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1624611"/>
          </a:xfrm>
          <a:prstGeom prst="rect">
            <a:avLst/>
          </a:prstGeom>
          <a:noFill/>
        </p:spPr>
        <p:txBody>
          <a:bodyPr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Process: A process can be thought of as a program in execution.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Thread: A thread is the unit of execution within a process. A process can have anywhere from just one thread to many threads.</a:t>
            </a:r>
            <a:endParaRPr lang="id-ID" sz="2400" dirty="0">
              <a:latin typeface="Caviar Dreams" panose="020B040202020402050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45229-92AF-42A1-A606-6399F9E7E9B8}"/>
              </a:ext>
            </a:extLst>
          </p:cNvPr>
          <p:cNvSpPr/>
          <p:nvPr/>
        </p:nvSpPr>
        <p:spPr>
          <a:xfrm>
            <a:off x="323528" y="2523876"/>
            <a:ext cx="7983817" cy="1800198"/>
          </a:xfrm>
          <a:prstGeom prst="roundRect">
            <a:avLst>
              <a:gd name="adj" fmla="val 46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D4BC7-5192-4A50-8140-42EECCD8E9CA}"/>
              </a:ext>
            </a:extLst>
          </p:cNvPr>
          <p:cNvSpPr/>
          <p:nvPr/>
        </p:nvSpPr>
        <p:spPr>
          <a:xfrm>
            <a:off x="486034" y="2875605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C56D5-2BBF-4890-B347-50CEFEBEB684}"/>
              </a:ext>
            </a:extLst>
          </p:cNvPr>
          <p:cNvSpPr txBox="1"/>
          <p:nvPr/>
        </p:nvSpPr>
        <p:spPr>
          <a:xfrm>
            <a:off x="395536" y="249974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E794E4D-9754-4050-B1B8-AD3350927692}"/>
              </a:ext>
            </a:extLst>
          </p:cNvPr>
          <p:cNvSpPr/>
          <p:nvPr/>
        </p:nvSpPr>
        <p:spPr>
          <a:xfrm>
            <a:off x="472360" y="3355418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3D6F03-C4D8-40B9-9885-E82D52FFFB32}"/>
              </a:ext>
            </a:extLst>
          </p:cNvPr>
          <p:cNvSpPr/>
          <p:nvPr/>
        </p:nvSpPr>
        <p:spPr>
          <a:xfrm>
            <a:off x="472360" y="3832471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EF99-BB70-4639-9B15-2A50DE21D3FE}"/>
              </a:ext>
            </a:extLst>
          </p:cNvPr>
          <p:cNvSpPr txBox="1"/>
          <p:nvPr/>
        </p:nvSpPr>
        <p:spPr>
          <a:xfrm>
            <a:off x="472360" y="2875605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03B7D58-2C3D-44BB-A27A-7B758A10F589}"/>
              </a:ext>
            </a:extLst>
          </p:cNvPr>
          <p:cNvSpPr txBox="1"/>
          <p:nvPr/>
        </p:nvSpPr>
        <p:spPr>
          <a:xfrm>
            <a:off x="472360" y="3357307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5E2E70-CC3E-47E2-93F3-C5F14BC0A73A}"/>
              </a:ext>
            </a:extLst>
          </p:cNvPr>
          <p:cNvSpPr txBox="1"/>
          <p:nvPr/>
        </p:nvSpPr>
        <p:spPr>
          <a:xfrm>
            <a:off x="472359" y="3831302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D4D1B-9971-430E-8281-76278DB4B630}"/>
              </a:ext>
            </a:extLst>
          </p:cNvPr>
          <p:cNvSpPr/>
          <p:nvPr/>
        </p:nvSpPr>
        <p:spPr>
          <a:xfrm>
            <a:off x="1647583" y="2936302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2916-C731-43AF-B7F2-C917D4314617}"/>
              </a:ext>
            </a:extLst>
          </p:cNvPr>
          <p:cNvSpPr/>
          <p:nvPr/>
        </p:nvSpPr>
        <p:spPr>
          <a:xfrm>
            <a:off x="2483768" y="3430802"/>
            <a:ext cx="216024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9B1F7-B801-44C0-8867-6AF6D0AC45A1}"/>
              </a:ext>
            </a:extLst>
          </p:cNvPr>
          <p:cNvSpPr/>
          <p:nvPr/>
        </p:nvSpPr>
        <p:spPr>
          <a:xfrm>
            <a:off x="2771800" y="2936302"/>
            <a:ext cx="43204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78044-29E8-4B54-80A1-11A59E8D9F40}"/>
              </a:ext>
            </a:extLst>
          </p:cNvPr>
          <p:cNvSpPr/>
          <p:nvPr/>
        </p:nvSpPr>
        <p:spPr>
          <a:xfrm>
            <a:off x="3275856" y="3891642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74E7D-E584-4ABC-8D66-64C9522E1F0A}"/>
              </a:ext>
            </a:extLst>
          </p:cNvPr>
          <p:cNvSpPr/>
          <p:nvPr/>
        </p:nvSpPr>
        <p:spPr>
          <a:xfrm>
            <a:off x="3530292" y="3430802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E65FC-B88B-4C81-BC5E-190428BF7B3F}"/>
              </a:ext>
            </a:extLst>
          </p:cNvPr>
          <p:cNvSpPr/>
          <p:nvPr/>
        </p:nvSpPr>
        <p:spPr>
          <a:xfrm>
            <a:off x="4433141" y="3891642"/>
            <a:ext cx="354883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8BFC13-0AFE-4D61-97AC-92C5A79FF076}"/>
              </a:ext>
            </a:extLst>
          </p:cNvPr>
          <p:cNvSpPr/>
          <p:nvPr/>
        </p:nvSpPr>
        <p:spPr>
          <a:xfrm>
            <a:off x="4872071" y="2933502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E85ADE-FC1D-4A88-AC28-26CA760AAE27}"/>
              </a:ext>
            </a:extLst>
          </p:cNvPr>
          <p:cNvSpPr/>
          <p:nvPr/>
        </p:nvSpPr>
        <p:spPr>
          <a:xfrm>
            <a:off x="5098874" y="3423975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681C5C-DF25-476A-ABF0-852C2464A8C4}"/>
              </a:ext>
            </a:extLst>
          </p:cNvPr>
          <p:cNvSpPr/>
          <p:nvPr/>
        </p:nvSpPr>
        <p:spPr>
          <a:xfrm>
            <a:off x="5324413" y="3897735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B695C-EE1F-4A84-A913-001735817AF0}"/>
              </a:ext>
            </a:extLst>
          </p:cNvPr>
          <p:cNvSpPr/>
          <p:nvPr/>
        </p:nvSpPr>
        <p:spPr>
          <a:xfrm>
            <a:off x="6200273" y="3427345"/>
            <a:ext cx="216024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E55F9-6E12-4F9E-B6C4-64BC5F31EF2B}"/>
              </a:ext>
            </a:extLst>
          </p:cNvPr>
          <p:cNvSpPr/>
          <p:nvPr/>
        </p:nvSpPr>
        <p:spPr>
          <a:xfrm>
            <a:off x="6488305" y="2932845"/>
            <a:ext cx="43204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9C4DDC-E5D8-4DDD-B5C4-43C37C8D315A}"/>
              </a:ext>
            </a:extLst>
          </p:cNvPr>
          <p:cNvSpPr/>
          <p:nvPr/>
        </p:nvSpPr>
        <p:spPr>
          <a:xfrm>
            <a:off x="6992361" y="3888185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B2E3A-70E3-4B60-92D0-87D115BBE86A}"/>
              </a:ext>
            </a:extLst>
          </p:cNvPr>
          <p:cNvSpPr/>
          <p:nvPr/>
        </p:nvSpPr>
        <p:spPr>
          <a:xfrm>
            <a:off x="7193623" y="2932845"/>
            <a:ext cx="354883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74A73A-0C63-451A-BD68-5A860EC108D0}"/>
              </a:ext>
            </a:extLst>
          </p:cNvPr>
          <p:cNvSpPr/>
          <p:nvPr/>
        </p:nvSpPr>
        <p:spPr>
          <a:xfrm>
            <a:off x="7605967" y="3430802"/>
            <a:ext cx="524949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E1D7D-44E1-CE4F-B03F-F20A8AE656E3}"/>
              </a:ext>
            </a:extLst>
          </p:cNvPr>
          <p:cNvCxnSpPr/>
          <p:nvPr/>
        </p:nvCxnSpPr>
        <p:spPr>
          <a:xfrm>
            <a:off x="323528" y="4515966"/>
            <a:ext cx="8064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E5A897-506A-804F-A44C-36ED6E992A81}"/>
              </a:ext>
            </a:extLst>
          </p:cNvPr>
          <p:cNvSpPr txBox="1"/>
          <p:nvPr/>
        </p:nvSpPr>
        <p:spPr>
          <a:xfrm>
            <a:off x="8414241" y="432407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8956541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11" grpId="0" animBg="1"/>
      <p:bldP spid="3" grpId="0"/>
      <p:bldP spid="15" grpId="0" animBg="1"/>
      <p:bldP spid="16" grpId="0" animBg="1"/>
      <p:bldP spid="7" grpId="0"/>
      <p:bldP spid="17" grpId="0"/>
      <p:bldP spid="18" grpId="0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Asynchronous IO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467544" y="987574"/>
            <a:ext cx="8208912" cy="162461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en-US" sz="2400" dirty="0">
                <a:latin typeface="Caviar Dreams" panose="020B0402020204020504"/>
              </a:rPr>
              <a:t>Async IO: A form of input/output processing that permits other processing to continue before the transmission has finished. Input and output (I/O) operations on a computer can be extremely slow compared to the processing of data.</a:t>
            </a:r>
            <a:endParaRPr lang="id-ID" sz="2400" dirty="0">
              <a:latin typeface="Caviar Dreams" panose="020B0402020204020504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4745229-92AF-42A1-A606-6399F9E7E9B8}"/>
              </a:ext>
            </a:extLst>
          </p:cNvPr>
          <p:cNvSpPr/>
          <p:nvPr/>
        </p:nvSpPr>
        <p:spPr>
          <a:xfrm>
            <a:off x="323528" y="2643758"/>
            <a:ext cx="7983817" cy="1536299"/>
          </a:xfrm>
          <a:prstGeom prst="roundRect">
            <a:avLst>
              <a:gd name="adj" fmla="val 46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7D4BC7-5192-4A50-8140-42EECCD8E9CA}"/>
              </a:ext>
            </a:extLst>
          </p:cNvPr>
          <p:cNvSpPr/>
          <p:nvPr/>
        </p:nvSpPr>
        <p:spPr>
          <a:xfrm>
            <a:off x="524129" y="3282538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C56D5-2BBF-4890-B347-50CEFEBEB684}"/>
              </a:ext>
            </a:extLst>
          </p:cNvPr>
          <p:cNvSpPr txBox="1"/>
          <p:nvPr/>
        </p:nvSpPr>
        <p:spPr>
          <a:xfrm>
            <a:off x="395536" y="277848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EF99-BB70-4639-9B15-2A50DE21D3FE}"/>
              </a:ext>
            </a:extLst>
          </p:cNvPr>
          <p:cNvSpPr txBox="1"/>
          <p:nvPr/>
        </p:nvSpPr>
        <p:spPr>
          <a:xfrm>
            <a:off x="510455" y="3282538"/>
            <a:ext cx="1013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Thread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AD4D1B-9971-430E-8281-76278DB4B630}"/>
              </a:ext>
            </a:extLst>
          </p:cNvPr>
          <p:cNvSpPr/>
          <p:nvPr/>
        </p:nvSpPr>
        <p:spPr>
          <a:xfrm>
            <a:off x="1685678" y="3343235"/>
            <a:ext cx="79208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4E2916-C731-43AF-B7F2-C917D4314617}"/>
              </a:ext>
            </a:extLst>
          </p:cNvPr>
          <p:cNvSpPr/>
          <p:nvPr/>
        </p:nvSpPr>
        <p:spPr>
          <a:xfrm>
            <a:off x="2535818" y="3339778"/>
            <a:ext cx="216024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919B1F7-B801-44C0-8867-6AF6D0AC45A1}"/>
              </a:ext>
            </a:extLst>
          </p:cNvPr>
          <p:cNvSpPr/>
          <p:nvPr/>
        </p:nvSpPr>
        <p:spPr>
          <a:xfrm>
            <a:off x="2809895" y="3343235"/>
            <a:ext cx="432048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78044-29E8-4B54-80A1-11A59E8D9F40}"/>
              </a:ext>
            </a:extLst>
          </p:cNvPr>
          <p:cNvSpPr/>
          <p:nvPr/>
        </p:nvSpPr>
        <p:spPr>
          <a:xfrm>
            <a:off x="3293932" y="3339778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74E7D-E584-4ABC-8D66-64C9522E1F0A}"/>
              </a:ext>
            </a:extLst>
          </p:cNvPr>
          <p:cNvSpPr/>
          <p:nvPr/>
        </p:nvSpPr>
        <p:spPr>
          <a:xfrm>
            <a:off x="3464947" y="3342291"/>
            <a:ext cx="792088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6E65FC-B88B-4C81-BC5E-190428BF7B3F}"/>
              </a:ext>
            </a:extLst>
          </p:cNvPr>
          <p:cNvSpPr/>
          <p:nvPr/>
        </p:nvSpPr>
        <p:spPr>
          <a:xfrm>
            <a:off x="4327671" y="3339778"/>
            <a:ext cx="354883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8BFC13-0AFE-4D61-97AC-92C5A79FF076}"/>
              </a:ext>
            </a:extLst>
          </p:cNvPr>
          <p:cNvSpPr/>
          <p:nvPr/>
        </p:nvSpPr>
        <p:spPr>
          <a:xfrm>
            <a:off x="4759097" y="3340347"/>
            <a:ext cx="108012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E85ADE-FC1D-4A88-AC28-26CA760AAE27}"/>
              </a:ext>
            </a:extLst>
          </p:cNvPr>
          <p:cNvSpPr/>
          <p:nvPr/>
        </p:nvSpPr>
        <p:spPr>
          <a:xfrm>
            <a:off x="4943652" y="3342291"/>
            <a:ext cx="108012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681C5C-DF25-476A-ABF0-852C2464A8C4}"/>
              </a:ext>
            </a:extLst>
          </p:cNvPr>
          <p:cNvSpPr/>
          <p:nvPr/>
        </p:nvSpPr>
        <p:spPr>
          <a:xfrm>
            <a:off x="5116155" y="3339719"/>
            <a:ext cx="792088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9B695C-EE1F-4A84-A913-001735817AF0}"/>
              </a:ext>
            </a:extLst>
          </p:cNvPr>
          <p:cNvSpPr/>
          <p:nvPr/>
        </p:nvSpPr>
        <p:spPr>
          <a:xfrm>
            <a:off x="5978249" y="3339719"/>
            <a:ext cx="216024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E55F9-6E12-4F9E-B6C4-64BC5F31EF2B}"/>
              </a:ext>
            </a:extLst>
          </p:cNvPr>
          <p:cNvSpPr/>
          <p:nvPr/>
        </p:nvSpPr>
        <p:spPr>
          <a:xfrm>
            <a:off x="6277353" y="3344409"/>
            <a:ext cx="432048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C9C4DDC-E5D8-4DDD-B5C4-43C37C8D315A}"/>
              </a:ext>
            </a:extLst>
          </p:cNvPr>
          <p:cNvSpPr/>
          <p:nvPr/>
        </p:nvSpPr>
        <p:spPr>
          <a:xfrm>
            <a:off x="6761214" y="3339719"/>
            <a:ext cx="108012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06B2E3A-70E3-4B60-92D0-87D115BBE86A}"/>
              </a:ext>
            </a:extLst>
          </p:cNvPr>
          <p:cNvSpPr/>
          <p:nvPr/>
        </p:nvSpPr>
        <p:spPr>
          <a:xfrm>
            <a:off x="6944413" y="3338389"/>
            <a:ext cx="590099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674A73A-0C63-451A-BD68-5A860EC108D0}"/>
              </a:ext>
            </a:extLst>
          </p:cNvPr>
          <p:cNvSpPr/>
          <p:nvPr/>
        </p:nvSpPr>
        <p:spPr>
          <a:xfrm>
            <a:off x="7599557" y="3338389"/>
            <a:ext cx="524949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3E1D7D-44E1-CE4F-B03F-F20A8AE656E3}"/>
              </a:ext>
            </a:extLst>
          </p:cNvPr>
          <p:cNvCxnSpPr/>
          <p:nvPr/>
        </p:nvCxnSpPr>
        <p:spPr>
          <a:xfrm>
            <a:off x="323528" y="4443958"/>
            <a:ext cx="8064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4E5A897-506A-804F-A44C-36ED6E992A81}"/>
              </a:ext>
            </a:extLst>
          </p:cNvPr>
          <p:cNvSpPr txBox="1"/>
          <p:nvPr/>
        </p:nvSpPr>
        <p:spPr>
          <a:xfrm>
            <a:off x="8414241" y="4227934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526113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2" grpId="0" animBg="1"/>
      <p:bldP spid="11" grpId="0" animBg="1"/>
      <p:bldP spid="3" grpId="0"/>
      <p:bldP spid="7" grpId="0"/>
      <p:bldP spid="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Multiprocessing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467544" y="987575"/>
            <a:ext cx="8208912" cy="126272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id-ID" sz="2400" dirty="0" err="1">
                <a:latin typeface="Caviar Dreams" panose="020B0402020204020504"/>
              </a:rPr>
              <a:t>Multiprocessing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refers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ability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of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system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support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more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than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one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processor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same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time</a:t>
            </a:r>
            <a:r>
              <a:rPr lang="id-ID" sz="2400" dirty="0">
                <a:latin typeface="Caviar Dreams" panose="020B0402020204020504"/>
              </a:rPr>
              <a:t>. </a:t>
            </a:r>
            <a:r>
              <a:rPr lang="id-ID" sz="2400" dirty="0" err="1">
                <a:latin typeface="Caviar Dreams" panose="020B0402020204020504"/>
              </a:rPr>
              <a:t>Applications</a:t>
            </a:r>
            <a:r>
              <a:rPr lang="id-ID" sz="2400" dirty="0">
                <a:latin typeface="Caviar Dreams" panose="020B0402020204020504"/>
              </a:rPr>
              <a:t> in </a:t>
            </a:r>
            <a:r>
              <a:rPr lang="id-ID" sz="2400" dirty="0" err="1">
                <a:latin typeface="Caviar Dreams" panose="020B0402020204020504"/>
              </a:rPr>
              <a:t>a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multiprocessing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system</a:t>
            </a:r>
            <a:r>
              <a:rPr lang="id-ID" sz="2400" dirty="0">
                <a:latin typeface="Caviar Dreams" panose="020B0402020204020504"/>
              </a:rPr>
              <a:t> are </a:t>
            </a:r>
            <a:r>
              <a:rPr lang="id-ID" sz="2400" dirty="0" err="1">
                <a:latin typeface="Caviar Dreams" panose="020B0402020204020504"/>
              </a:rPr>
              <a:t>broken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smaller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routines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that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run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independently</a:t>
            </a:r>
            <a:r>
              <a:rPr lang="id-ID" sz="2400" dirty="0">
                <a:latin typeface="Caviar Dreams" panose="020B0402020204020504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5A897-506A-804F-A44C-36ED6E992A81}"/>
              </a:ext>
            </a:extLst>
          </p:cNvPr>
          <p:cNvSpPr txBox="1"/>
          <p:nvPr/>
        </p:nvSpPr>
        <p:spPr>
          <a:xfrm>
            <a:off x="8414241" y="42906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57" name="Rectangle: Rounded Corners 1">
            <a:extLst>
              <a:ext uri="{FF2B5EF4-FFF2-40B4-BE49-F238E27FC236}">
                <a16:creationId xmlns:a16="http://schemas.microsoft.com/office/drawing/2014/main" id="{AC2A8629-7C3E-E549-821D-D0A48B17BB2E}"/>
              </a:ext>
            </a:extLst>
          </p:cNvPr>
          <p:cNvSpPr/>
          <p:nvPr/>
        </p:nvSpPr>
        <p:spPr>
          <a:xfrm>
            <a:off x="323528" y="2523876"/>
            <a:ext cx="7983817" cy="1800198"/>
          </a:xfrm>
          <a:prstGeom prst="roundRect">
            <a:avLst>
              <a:gd name="adj" fmla="val 46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10">
            <a:extLst>
              <a:ext uri="{FF2B5EF4-FFF2-40B4-BE49-F238E27FC236}">
                <a16:creationId xmlns:a16="http://schemas.microsoft.com/office/drawing/2014/main" id="{B6C47381-83F4-3046-90F9-A9BCAB549412}"/>
              </a:ext>
            </a:extLst>
          </p:cNvPr>
          <p:cNvSpPr/>
          <p:nvPr/>
        </p:nvSpPr>
        <p:spPr>
          <a:xfrm>
            <a:off x="486034" y="2875605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4CC269-C8BA-ED46-9AA7-A34629E882ED}"/>
              </a:ext>
            </a:extLst>
          </p:cNvPr>
          <p:cNvSpPr txBox="1"/>
          <p:nvPr/>
        </p:nvSpPr>
        <p:spPr>
          <a:xfrm>
            <a:off x="395536" y="249974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60" name="Rectangle: Rounded Corners 14">
            <a:extLst>
              <a:ext uri="{FF2B5EF4-FFF2-40B4-BE49-F238E27FC236}">
                <a16:creationId xmlns:a16="http://schemas.microsoft.com/office/drawing/2014/main" id="{DDBCB750-B163-4A44-B616-EB39A33F0ACD}"/>
              </a:ext>
            </a:extLst>
          </p:cNvPr>
          <p:cNvSpPr/>
          <p:nvPr/>
        </p:nvSpPr>
        <p:spPr>
          <a:xfrm>
            <a:off x="472360" y="3355418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15">
            <a:extLst>
              <a:ext uri="{FF2B5EF4-FFF2-40B4-BE49-F238E27FC236}">
                <a16:creationId xmlns:a16="http://schemas.microsoft.com/office/drawing/2014/main" id="{7CEC7659-CC70-054B-BDC3-7207FB0D7B5F}"/>
              </a:ext>
            </a:extLst>
          </p:cNvPr>
          <p:cNvSpPr/>
          <p:nvPr/>
        </p:nvSpPr>
        <p:spPr>
          <a:xfrm>
            <a:off x="472360" y="3832471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6F6EC-2B97-7C41-B196-E67F9615A744}"/>
              </a:ext>
            </a:extLst>
          </p:cNvPr>
          <p:cNvSpPr txBox="1"/>
          <p:nvPr/>
        </p:nvSpPr>
        <p:spPr>
          <a:xfrm>
            <a:off x="472360" y="2875605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D4E77-0D76-1E4F-AB77-993C4B0292DA}"/>
              </a:ext>
            </a:extLst>
          </p:cNvPr>
          <p:cNvSpPr txBox="1"/>
          <p:nvPr/>
        </p:nvSpPr>
        <p:spPr>
          <a:xfrm>
            <a:off x="472360" y="3357307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E6C8F6-186C-4B49-9556-73F27DB3E5F0}"/>
              </a:ext>
            </a:extLst>
          </p:cNvPr>
          <p:cNvSpPr txBox="1"/>
          <p:nvPr/>
        </p:nvSpPr>
        <p:spPr>
          <a:xfrm>
            <a:off x="472359" y="383130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60D78-25D6-CA42-BF2B-4436D0FA12B1}"/>
              </a:ext>
            </a:extLst>
          </p:cNvPr>
          <p:cNvSpPr/>
          <p:nvPr/>
        </p:nvSpPr>
        <p:spPr>
          <a:xfrm>
            <a:off x="1959755" y="2936302"/>
            <a:ext cx="6140636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E9307F-A20E-5C43-A927-B2419F50BC76}"/>
              </a:ext>
            </a:extLst>
          </p:cNvPr>
          <p:cNvSpPr/>
          <p:nvPr/>
        </p:nvSpPr>
        <p:spPr>
          <a:xfrm>
            <a:off x="1959755" y="3430802"/>
            <a:ext cx="6140636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C345FD-A963-5942-9F89-684CF8AB3EC8}"/>
              </a:ext>
            </a:extLst>
          </p:cNvPr>
          <p:cNvSpPr/>
          <p:nvPr/>
        </p:nvSpPr>
        <p:spPr>
          <a:xfrm>
            <a:off x="1959755" y="3891642"/>
            <a:ext cx="6140636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9516EA-D216-F047-8832-AAE39AC558A4}"/>
              </a:ext>
            </a:extLst>
          </p:cNvPr>
          <p:cNvCxnSpPr/>
          <p:nvPr/>
        </p:nvCxnSpPr>
        <p:spPr>
          <a:xfrm>
            <a:off x="323528" y="4515966"/>
            <a:ext cx="8064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04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/>
      <p:bldP spid="64" grpId="0"/>
      <p:bldP spid="65" grpId="0" animBg="1"/>
      <p:bldP spid="66" grpId="0" animBg="1"/>
      <p:bldP spid="6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B7405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F67310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5060</TotalTime>
  <Words>437</Words>
  <Application>Microsoft Macintosh PowerPoint</Application>
  <PresentationFormat>On-screen Show (16:9)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Caviar Dreams</vt:lpstr>
      <vt:lpstr>Lato</vt:lpstr>
      <vt:lpstr>Quicksand</vt:lpstr>
      <vt:lpstr>Office Theme</vt:lpstr>
      <vt:lpstr>PEMROSESAN PARALEL</vt:lpstr>
      <vt:lpstr>PowerPoint Presentation</vt:lpstr>
      <vt:lpstr>Parallelism &amp; Concurrency</vt:lpstr>
      <vt:lpstr>Parallelism &amp; Concurrency</vt:lpstr>
      <vt:lpstr>Parallelism &amp; Concurrency</vt:lpstr>
      <vt:lpstr>Parallelism &amp; Concurrency</vt:lpstr>
      <vt:lpstr>Threading</vt:lpstr>
      <vt:lpstr>Asynchronous IO</vt:lpstr>
      <vt:lpstr>Multiprocessing</vt:lpstr>
      <vt:lpstr>CPU-Bound Process</vt:lpstr>
      <vt:lpstr>I/O-Bound Process</vt:lpstr>
      <vt:lpstr>Multithreading</vt:lpstr>
      <vt:lpstr>AsyncIO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</dc:creator>
  <cp:lastModifiedBy>Agung  Setia Budi</cp:lastModifiedBy>
  <cp:revision>1776</cp:revision>
  <dcterms:created xsi:type="dcterms:W3CDTF">2014-04-20T00:43:18Z</dcterms:created>
  <dcterms:modified xsi:type="dcterms:W3CDTF">2022-03-07T05:57:20Z</dcterms:modified>
</cp:coreProperties>
</file>