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256" r:id="rId5"/>
  </p:sldIdLst>
  <p:sldSz cx="21964650" cy="30851475"/>
  <p:notesSz cx="6858000" cy="9144000"/>
  <p:defaultTextStyle>
    <a:defPPr>
      <a:defRPr lang="de-DE"/>
    </a:defPPr>
    <a:lvl1pPr marL="0" algn="l" defTabSz="1498839" rtl="0" eaLnBrk="1" latinLnBrk="0" hangingPunct="1">
      <a:defRPr sz="5900" kern="1200">
        <a:solidFill>
          <a:schemeClr val="tx1"/>
        </a:solidFill>
        <a:latin typeface="+mn-lt"/>
        <a:ea typeface="+mn-ea"/>
        <a:cs typeface="+mn-cs"/>
      </a:defRPr>
    </a:lvl1pPr>
    <a:lvl2pPr marL="1498839" algn="l" defTabSz="1498839" rtl="0" eaLnBrk="1" latinLnBrk="0" hangingPunct="1">
      <a:defRPr sz="5900" kern="1200">
        <a:solidFill>
          <a:schemeClr val="tx1"/>
        </a:solidFill>
        <a:latin typeface="+mn-lt"/>
        <a:ea typeface="+mn-ea"/>
        <a:cs typeface="+mn-cs"/>
      </a:defRPr>
    </a:lvl2pPr>
    <a:lvl3pPr marL="2997678" algn="l" defTabSz="1498839" rtl="0" eaLnBrk="1" latinLnBrk="0" hangingPunct="1">
      <a:defRPr sz="5900" kern="1200">
        <a:solidFill>
          <a:schemeClr val="tx1"/>
        </a:solidFill>
        <a:latin typeface="+mn-lt"/>
        <a:ea typeface="+mn-ea"/>
        <a:cs typeface="+mn-cs"/>
      </a:defRPr>
    </a:lvl3pPr>
    <a:lvl4pPr marL="4496516" algn="l" defTabSz="1498839" rtl="0" eaLnBrk="1" latinLnBrk="0" hangingPunct="1">
      <a:defRPr sz="5900" kern="1200">
        <a:solidFill>
          <a:schemeClr val="tx1"/>
        </a:solidFill>
        <a:latin typeface="+mn-lt"/>
        <a:ea typeface="+mn-ea"/>
        <a:cs typeface="+mn-cs"/>
      </a:defRPr>
    </a:lvl4pPr>
    <a:lvl5pPr marL="5995355" algn="l" defTabSz="1498839" rtl="0" eaLnBrk="1" latinLnBrk="0" hangingPunct="1">
      <a:defRPr sz="5900" kern="1200">
        <a:solidFill>
          <a:schemeClr val="tx1"/>
        </a:solidFill>
        <a:latin typeface="+mn-lt"/>
        <a:ea typeface="+mn-ea"/>
        <a:cs typeface="+mn-cs"/>
      </a:defRPr>
    </a:lvl5pPr>
    <a:lvl6pPr marL="7494194" algn="l" defTabSz="1498839" rtl="0" eaLnBrk="1" latinLnBrk="0" hangingPunct="1">
      <a:defRPr sz="5900" kern="1200">
        <a:solidFill>
          <a:schemeClr val="tx1"/>
        </a:solidFill>
        <a:latin typeface="+mn-lt"/>
        <a:ea typeface="+mn-ea"/>
        <a:cs typeface="+mn-cs"/>
      </a:defRPr>
    </a:lvl6pPr>
    <a:lvl7pPr marL="8993033" algn="l" defTabSz="1498839" rtl="0" eaLnBrk="1" latinLnBrk="0" hangingPunct="1">
      <a:defRPr sz="5900" kern="1200">
        <a:solidFill>
          <a:schemeClr val="tx1"/>
        </a:solidFill>
        <a:latin typeface="+mn-lt"/>
        <a:ea typeface="+mn-ea"/>
        <a:cs typeface="+mn-cs"/>
      </a:defRPr>
    </a:lvl7pPr>
    <a:lvl8pPr marL="10491871" algn="l" defTabSz="1498839" rtl="0" eaLnBrk="1" latinLnBrk="0" hangingPunct="1">
      <a:defRPr sz="5900" kern="1200">
        <a:solidFill>
          <a:schemeClr val="tx1"/>
        </a:solidFill>
        <a:latin typeface="+mn-lt"/>
        <a:ea typeface="+mn-ea"/>
        <a:cs typeface="+mn-cs"/>
      </a:defRPr>
    </a:lvl8pPr>
    <a:lvl9pPr marL="11990710" algn="l" defTabSz="1498839" rtl="0" eaLnBrk="1" latinLnBrk="0" hangingPunct="1">
      <a:defRPr sz="5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717">
          <p15:clr>
            <a:srgbClr val="A4A3A4"/>
          </p15:clr>
        </p15:guide>
        <p15:guide id="2" pos="69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F701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7"/>
  </p:normalViewPr>
  <p:slideViewPr>
    <p:cSldViewPr snapToGrid="0" snapToObjects="1">
      <p:cViewPr>
        <p:scale>
          <a:sx n="107" d="100"/>
          <a:sy n="107" d="100"/>
        </p:scale>
        <p:origin x="-5168" y="-14000"/>
      </p:cViewPr>
      <p:guideLst>
        <p:guide orient="horz" pos="9717"/>
        <p:guide pos="69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4A873-0FC3-4DFC-B48E-97ACF1B5AC04}" type="datetimeFigureOut">
              <a:rPr lang="en-US" smtClean="0"/>
              <a:t>1/22/23</a:t>
            </a:fld>
            <a:endParaRPr lang="en-US"/>
          </a:p>
        </p:txBody>
      </p:sp>
      <p:sp>
        <p:nvSpPr>
          <p:cNvPr id="4" name="Slide Image Placeholder 3"/>
          <p:cNvSpPr>
            <a:spLocks noGrp="1" noRot="1" noChangeAspect="1"/>
          </p:cNvSpPr>
          <p:nvPr>
            <p:ph type="sldImg" idx="2"/>
          </p:nvPr>
        </p:nvSpPr>
        <p:spPr>
          <a:xfrm>
            <a:off x="2330450" y="1143000"/>
            <a:ext cx="2197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B02917-BC58-40CF-9C52-361DBF3D121B}" type="slidenum">
              <a:rPr lang="en-US" smtClean="0"/>
              <a:t>‹#›</a:t>
            </a:fld>
            <a:endParaRPr lang="en-US"/>
          </a:p>
        </p:txBody>
      </p:sp>
    </p:spTree>
    <p:extLst>
      <p:ext uri="{BB962C8B-B14F-4D97-AF65-F5344CB8AC3E}">
        <p14:creationId xmlns:p14="http://schemas.microsoft.com/office/powerpoint/2010/main" val="1497034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t>Mastertitelformat bearbeiten</a:t>
            </a:r>
            <a:endParaRPr lang="de-DE"/>
          </a:p>
        </p:txBody>
      </p:sp>
      <p:sp>
        <p:nvSpPr>
          <p:cNvPr id="3" name="Inhaltsplatzhalter 2"/>
          <p:cNvSpPr>
            <a:spLocks noGrp="1"/>
          </p:cNvSpPr>
          <p:nvPr>
            <p:ph idx="1"/>
          </p:nvPr>
        </p:nvSpPr>
        <p:spPr/>
        <p:txBody>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Tree>
    <p:extLst>
      <p:ext uri="{BB962C8B-B14F-4D97-AF65-F5344CB8AC3E}">
        <p14:creationId xmlns:p14="http://schemas.microsoft.com/office/powerpoint/2010/main" val="3202741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t>Mastertitelformat bearbeiten</a:t>
            </a:r>
            <a:endParaRPr lang="de-DE"/>
          </a:p>
        </p:txBody>
      </p:sp>
      <p:sp>
        <p:nvSpPr>
          <p:cNvPr id="10" name="Inhaltsplatzhalter 9"/>
          <p:cNvSpPr>
            <a:spLocks noGrp="1"/>
          </p:cNvSpPr>
          <p:nvPr>
            <p:ph sz="quarter" idx="11"/>
          </p:nvPr>
        </p:nvSpPr>
        <p:spPr>
          <a:xfrm>
            <a:off x="1838325" y="6023340"/>
            <a:ext cx="8820000" cy="22064201"/>
          </a:xfrm>
        </p:spPr>
        <p:txBody>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11" name="Inhaltsplatzhalter 9"/>
          <p:cNvSpPr>
            <a:spLocks noGrp="1"/>
          </p:cNvSpPr>
          <p:nvPr>
            <p:ph sz="quarter" idx="12"/>
          </p:nvPr>
        </p:nvSpPr>
        <p:spPr>
          <a:xfrm>
            <a:off x="11380805" y="6023340"/>
            <a:ext cx="8820000" cy="22064201"/>
          </a:xfrm>
        </p:spPr>
        <p:txBody>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Tree>
    <p:extLst>
      <p:ext uri="{BB962C8B-B14F-4D97-AF65-F5344CB8AC3E}">
        <p14:creationId xmlns:p14="http://schemas.microsoft.com/office/powerpoint/2010/main" val="34547814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hyperlink" Target="http://www.ife.tugraz.at/" TargetMode="Externa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hteck 27"/>
          <p:cNvSpPr/>
          <p:nvPr userDrawn="1"/>
        </p:nvSpPr>
        <p:spPr>
          <a:xfrm>
            <a:off x="327087" y="305369"/>
            <a:ext cx="21384000" cy="30276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838109" y="1183010"/>
            <a:ext cx="19028310" cy="2275454"/>
          </a:xfrm>
          <a:prstGeom prst="rect">
            <a:avLst/>
          </a:prstGeom>
        </p:spPr>
        <p:txBody>
          <a:bodyPr vert="horz" lIns="0" tIns="0" rIns="0" bIns="0" rtlCol="0" anchor="b" anchorCtr="0">
            <a:normAutofit/>
          </a:bodyPr>
          <a:lstStyle/>
          <a:p>
            <a:r>
              <a:rPr lang="de-AT" dirty="0"/>
              <a:t>Mastertitelformat bearbeiten</a:t>
            </a:r>
            <a:endParaRPr lang="de-DE" dirty="0"/>
          </a:p>
        </p:txBody>
      </p:sp>
      <p:sp>
        <p:nvSpPr>
          <p:cNvPr id="3" name="Textplatzhalter 2"/>
          <p:cNvSpPr>
            <a:spLocks noGrp="1"/>
          </p:cNvSpPr>
          <p:nvPr>
            <p:ph type="body" idx="1"/>
          </p:nvPr>
        </p:nvSpPr>
        <p:spPr>
          <a:xfrm>
            <a:off x="1814041" y="6023340"/>
            <a:ext cx="18371147" cy="21535887"/>
          </a:xfrm>
          <a:prstGeom prst="rect">
            <a:avLst/>
          </a:prstGeom>
        </p:spPr>
        <p:txBody>
          <a:bodyPr vert="horz" lIns="0" tIns="0" rIns="0" bIns="0" rtlCol="0" anchor="t" anchorCtr="0">
            <a:normAutofit/>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18" name="Rechteck 17"/>
          <p:cNvSpPr/>
          <p:nvPr userDrawn="1"/>
        </p:nvSpPr>
        <p:spPr>
          <a:xfrm>
            <a:off x="10003" y="28938024"/>
            <a:ext cx="21954647" cy="19134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431" tIns="45716" rIns="91431" bIns="45716" anchor="ctr"/>
          <a:lstStyle/>
          <a:p>
            <a:pPr algn="ctr" fontAlgn="auto">
              <a:spcBef>
                <a:spcPts val="0"/>
              </a:spcBef>
              <a:spcAft>
                <a:spcPts val="0"/>
              </a:spcAft>
              <a:defRPr/>
            </a:pPr>
            <a:endParaRPr lang="de-DE">
              <a:solidFill>
                <a:srgbClr val="FFFFFF"/>
              </a:solidFill>
              <a:ea typeface="ＭＳ Ｐゴシック" pitchFamily="-105" charset="-128"/>
              <a:cs typeface="ＭＳ Ｐゴシック" pitchFamily="-105" charset="-128"/>
            </a:endParaRPr>
          </a:p>
        </p:txBody>
      </p:sp>
      <p:pic>
        <p:nvPicPr>
          <p:cNvPr id="19" name="Bild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17975127" y="759602"/>
            <a:ext cx="2891292" cy="10766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 name="Textfeld 23"/>
          <p:cNvSpPr txBox="1"/>
          <p:nvPr userDrawn="1"/>
        </p:nvSpPr>
        <p:spPr>
          <a:xfrm>
            <a:off x="12137807" y="29393171"/>
            <a:ext cx="8788443" cy="904855"/>
          </a:xfrm>
          <a:prstGeom prst="rect">
            <a:avLst/>
          </a:prstGeom>
          <a:noFill/>
        </p:spPr>
        <p:txBody>
          <a:bodyPr wrap="square" lIns="91431" tIns="45716" rIns="0" bIns="45716" rtlCol="0">
            <a:spAutoFit/>
          </a:bodyPr>
          <a:lstStyle/>
          <a:p>
            <a:pPr algn="r">
              <a:lnSpc>
                <a:spcPct val="130000"/>
              </a:lnSpc>
            </a:pPr>
            <a:r>
              <a:rPr lang="de-DE" sz="1600" b="1" dirty="0">
                <a:latin typeface="Arial" charset="0"/>
                <a:cs typeface="Arial" charset="0"/>
              </a:rPr>
              <a:t>TU Graz – Abteilung/Institut für xxx | </a:t>
            </a:r>
            <a:r>
              <a:rPr lang="de-DE" sz="1600" b="1" i="1" dirty="0">
                <a:latin typeface="Arial" charset="0"/>
                <a:cs typeface="Arial" charset="0"/>
              </a:rPr>
              <a:t>Institute </a:t>
            </a:r>
            <a:r>
              <a:rPr lang="de-DE" sz="1600" b="1" i="1" dirty="0" err="1">
                <a:latin typeface="Arial" charset="0"/>
                <a:cs typeface="Arial" charset="0"/>
              </a:rPr>
              <a:t>of</a:t>
            </a:r>
            <a:r>
              <a:rPr lang="de-DE" sz="1600" b="1" i="1" dirty="0">
                <a:latin typeface="Arial" charset="0"/>
                <a:cs typeface="Arial" charset="0"/>
              </a:rPr>
              <a:t> xxx</a:t>
            </a:r>
          </a:p>
          <a:p>
            <a:pPr algn="r"/>
            <a:r>
              <a:rPr lang="de-DE" sz="1600" dirty="0"/>
              <a:t>8010 Graz, </a:t>
            </a:r>
            <a:r>
              <a:rPr lang="de-DE" sz="1600" dirty="0" err="1"/>
              <a:t>Inffeldgasse</a:t>
            </a:r>
            <a:r>
              <a:rPr lang="de-DE" sz="1600" dirty="0"/>
              <a:t> 12/I, Austria,</a:t>
            </a:r>
            <a:r>
              <a:rPr lang="de-DE" sz="1600" baseline="0" dirty="0"/>
              <a:t> </a:t>
            </a:r>
            <a:r>
              <a:rPr lang="de-DE" sz="1600" dirty="0"/>
              <a:t>Tel.: +43 316 873-0000</a:t>
            </a:r>
            <a:endParaRPr lang="de-DE" sz="1600" baseline="0" dirty="0"/>
          </a:p>
          <a:p>
            <a:pPr algn="r"/>
            <a:r>
              <a:rPr lang="de-DE" sz="1600" dirty="0"/>
              <a:t>E-Mail,</a:t>
            </a:r>
            <a:r>
              <a:rPr lang="de-DE" sz="1600" baseline="0" dirty="0"/>
              <a:t> </a:t>
            </a:r>
            <a:r>
              <a:rPr lang="de-DE" sz="1600" dirty="0"/>
              <a:t>Webadresse</a:t>
            </a:r>
            <a:endParaRPr lang="de-DE" sz="1600" dirty="0">
              <a:solidFill>
                <a:srgbClr val="000000"/>
              </a:solidFill>
              <a:hlinkClick r:id="rId5"/>
            </a:endParaRPr>
          </a:p>
        </p:txBody>
      </p:sp>
      <p:sp>
        <p:nvSpPr>
          <p:cNvPr id="25" name="Titel 1"/>
          <p:cNvSpPr txBox="1">
            <a:spLocks/>
          </p:cNvSpPr>
          <p:nvPr userDrawn="1"/>
        </p:nvSpPr>
        <p:spPr bwMode="auto">
          <a:xfrm>
            <a:off x="1814041" y="4094592"/>
            <a:ext cx="13471932" cy="924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b" anchorCtr="0"/>
          <a:lstStyle>
            <a:lvl1pPr>
              <a:defRPr sz="4200">
                <a:solidFill>
                  <a:schemeClr val="tx1"/>
                </a:solidFill>
                <a:latin typeface="Calibri" charset="0"/>
                <a:ea typeface="ＭＳ Ｐゴシック" charset="0"/>
                <a:cs typeface="ＭＳ Ｐゴシック" charset="0"/>
              </a:defRPr>
            </a:lvl1pPr>
            <a:lvl2pPr marL="37931725" indent="-37474525">
              <a:defRPr sz="4200">
                <a:solidFill>
                  <a:schemeClr val="tx1"/>
                </a:solidFill>
                <a:latin typeface="Calibri" charset="0"/>
                <a:ea typeface="ＭＳ Ｐゴシック" charset="0"/>
              </a:defRPr>
            </a:lvl2pPr>
            <a:lvl3pPr>
              <a:defRPr sz="4200">
                <a:solidFill>
                  <a:schemeClr val="tx1"/>
                </a:solidFill>
                <a:latin typeface="Calibri" charset="0"/>
                <a:ea typeface="ＭＳ Ｐゴシック" charset="0"/>
              </a:defRPr>
            </a:lvl3pPr>
            <a:lvl4pPr>
              <a:defRPr sz="4200">
                <a:solidFill>
                  <a:schemeClr val="tx1"/>
                </a:solidFill>
                <a:latin typeface="Calibri" charset="0"/>
                <a:ea typeface="ＭＳ Ｐゴシック" charset="0"/>
              </a:defRPr>
            </a:lvl4pPr>
            <a:lvl5pPr>
              <a:defRPr sz="4200">
                <a:solidFill>
                  <a:schemeClr val="tx1"/>
                </a:solidFill>
                <a:latin typeface="Calibri" charset="0"/>
                <a:ea typeface="ＭＳ Ｐゴシック" charset="0"/>
              </a:defRPr>
            </a:lvl5pPr>
            <a:lvl6pPr marL="457200" fontAlgn="base">
              <a:spcBef>
                <a:spcPct val="0"/>
              </a:spcBef>
              <a:spcAft>
                <a:spcPct val="0"/>
              </a:spcAft>
              <a:defRPr sz="4200">
                <a:solidFill>
                  <a:schemeClr val="tx1"/>
                </a:solidFill>
                <a:latin typeface="Calibri" charset="0"/>
                <a:ea typeface="ＭＳ Ｐゴシック" charset="0"/>
              </a:defRPr>
            </a:lvl6pPr>
            <a:lvl7pPr marL="914400" fontAlgn="base">
              <a:spcBef>
                <a:spcPct val="0"/>
              </a:spcBef>
              <a:spcAft>
                <a:spcPct val="0"/>
              </a:spcAft>
              <a:defRPr sz="4200">
                <a:solidFill>
                  <a:schemeClr val="tx1"/>
                </a:solidFill>
                <a:latin typeface="Calibri" charset="0"/>
                <a:ea typeface="ＭＳ Ｐゴシック" charset="0"/>
              </a:defRPr>
            </a:lvl7pPr>
            <a:lvl8pPr marL="1371600" fontAlgn="base">
              <a:spcBef>
                <a:spcPct val="0"/>
              </a:spcBef>
              <a:spcAft>
                <a:spcPct val="0"/>
              </a:spcAft>
              <a:defRPr sz="4200">
                <a:solidFill>
                  <a:schemeClr val="tx1"/>
                </a:solidFill>
                <a:latin typeface="Calibri" charset="0"/>
                <a:ea typeface="ＭＳ Ｐゴシック" charset="0"/>
              </a:defRPr>
            </a:lvl8pPr>
            <a:lvl9pPr marL="1828800" fontAlgn="base">
              <a:spcBef>
                <a:spcPct val="0"/>
              </a:spcBef>
              <a:spcAft>
                <a:spcPct val="0"/>
              </a:spcAft>
              <a:defRPr sz="4200">
                <a:solidFill>
                  <a:schemeClr val="tx1"/>
                </a:solidFill>
                <a:latin typeface="Calibri" charset="0"/>
                <a:ea typeface="ＭＳ Ｐゴシック" charset="0"/>
              </a:defRPr>
            </a:lvl9pPr>
          </a:lstStyle>
          <a:p>
            <a:pPr>
              <a:lnSpc>
                <a:spcPct val="130000"/>
              </a:lnSpc>
            </a:pPr>
            <a:r>
              <a:rPr lang="de-DE" sz="2200" dirty="0">
                <a:latin typeface="Arial" charset="0"/>
                <a:cs typeface="Arial" charset="0"/>
              </a:rPr>
              <a:t>Optional: Autoren / Verfasser: Titel Vorname Nachname, weitere</a:t>
            </a:r>
          </a:p>
          <a:p>
            <a:pPr>
              <a:lnSpc>
                <a:spcPct val="130000"/>
              </a:lnSpc>
            </a:pPr>
            <a:r>
              <a:rPr lang="de-DE" sz="2200" dirty="0">
                <a:latin typeface="Arial" charset="0"/>
                <a:cs typeface="Arial" charset="0"/>
              </a:rPr>
              <a:t>Abteilung/Institut für xxx | </a:t>
            </a:r>
            <a:r>
              <a:rPr lang="de-DE" sz="2200" i="1" dirty="0">
                <a:latin typeface="Arial" charset="0"/>
                <a:cs typeface="Arial" charset="0"/>
              </a:rPr>
              <a:t>Institute </a:t>
            </a:r>
            <a:r>
              <a:rPr lang="de-DE" sz="2200" i="1" dirty="0" err="1">
                <a:latin typeface="Arial" charset="0"/>
                <a:cs typeface="Arial" charset="0"/>
              </a:rPr>
              <a:t>of</a:t>
            </a:r>
            <a:r>
              <a:rPr lang="de-DE" sz="2200" i="1" dirty="0">
                <a:latin typeface="Arial" charset="0"/>
                <a:cs typeface="Arial" charset="0"/>
              </a:rPr>
              <a:t> xxx</a:t>
            </a:r>
          </a:p>
        </p:txBody>
      </p:sp>
      <p:cxnSp>
        <p:nvCxnSpPr>
          <p:cNvPr id="30" name="Gerade Verbindung 29"/>
          <p:cNvCxnSpPr/>
          <p:nvPr userDrawn="1"/>
        </p:nvCxnSpPr>
        <p:spPr>
          <a:xfrm>
            <a:off x="1838109" y="3848353"/>
            <a:ext cx="19088141"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4" name="Gruppierung 33"/>
          <p:cNvGrpSpPr/>
          <p:nvPr userDrawn="1"/>
        </p:nvGrpSpPr>
        <p:grpSpPr>
          <a:xfrm>
            <a:off x="0" y="-1"/>
            <a:ext cx="327087" cy="305369"/>
            <a:chOff x="0" y="0"/>
            <a:chExt cx="180975" cy="179388"/>
          </a:xfrm>
        </p:grpSpPr>
        <p:cxnSp>
          <p:nvCxnSpPr>
            <p:cNvPr id="32" name="Gerade Verbindung 31"/>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Gerade Verbindung 32"/>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38" name="Gruppierung 37"/>
          <p:cNvGrpSpPr/>
          <p:nvPr userDrawn="1"/>
        </p:nvGrpSpPr>
        <p:grpSpPr>
          <a:xfrm rot="5400000">
            <a:off x="21669925" y="19426"/>
            <a:ext cx="327087" cy="265943"/>
            <a:chOff x="0" y="0"/>
            <a:chExt cx="180975" cy="179388"/>
          </a:xfrm>
        </p:grpSpPr>
        <p:cxnSp>
          <p:nvCxnSpPr>
            <p:cNvPr id="39" name="Gerade Verbindung 38"/>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Gerade Verbindung 39"/>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1" name="Gruppierung 40"/>
          <p:cNvGrpSpPr/>
          <p:nvPr userDrawn="1"/>
        </p:nvGrpSpPr>
        <p:grpSpPr>
          <a:xfrm rot="16200000">
            <a:off x="-13194" y="30556967"/>
            <a:ext cx="327087" cy="305369"/>
            <a:chOff x="0" y="0"/>
            <a:chExt cx="180975" cy="179388"/>
          </a:xfrm>
        </p:grpSpPr>
        <p:cxnSp>
          <p:nvCxnSpPr>
            <p:cNvPr id="42" name="Gerade Verbindung 41"/>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Gerade Verbindung 42"/>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4" name="Gruppierung 43"/>
          <p:cNvGrpSpPr/>
          <p:nvPr userDrawn="1"/>
        </p:nvGrpSpPr>
        <p:grpSpPr>
          <a:xfrm rot="10800000">
            <a:off x="21700497" y="30546107"/>
            <a:ext cx="327087" cy="305369"/>
            <a:chOff x="0" y="0"/>
            <a:chExt cx="180975" cy="179388"/>
          </a:xfrm>
        </p:grpSpPr>
        <p:cxnSp>
          <p:nvCxnSpPr>
            <p:cNvPr id="45" name="Gerade Verbindung 44"/>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 name="Gerade Verbindung 45"/>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3" name="Rechteck 22"/>
          <p:cNvSpPr/>
          <p:nvPr userDrawn="1"/>
        </p:nvSpPr>
        <p:spPr>
          <a:xfrm>
            <a:off x="-2335" y="3845557"/>
            <a:ext cx="1391917" cy="1152837"/>
          </a:xfrm>
          <a:prstGeom prst="rect">
            <a:avLst/>
          </a:prstGeom>
          <a:solidFill>
            <a:srgbClr val="F7014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65782989"/>
      </p:ext>
    </p:extLst>
  </p:cSld>
  <p:clrMap bg1="lt1" tx1="dk1" bg2="lt2" tx2="dk2" accent1="accent1" accent2="accent2" accent3="accent3" accent4="accent4" accent5="accent5" accent6="accent6" hlink="hlink" folHlink="folHlink"/>
  <p:sldLayoutIdLst>
    <p:sldLayoutId id="2147483650" r:id="rId1"/>
    <p:sldLayoutId id="2147483652" r:id="rId2"/>
  </p:sldLayoutIdLst>
  <p:txStyles>
    <p:titleStyle>
      <a:lvl1pPr algn="l" defTabSz="1498839" rtl="0" eaLnBrk="1" latinLnBrk="0" hangingPunct="1">
        <a:spcBef>
          <a:spcPct val="0"/>
        </a:spcBef>
        <a:buNone/>
        <a:defRPr sz="5000" kern="1200">
          <a:solidFill>
            <a:schemeClr val="tx1"/>
          </a:solidFill>
          <a:latin typeface="+mj-lt"/>
          <a:ea typeface="+mj-ea"/>
          <a:cs typeface="+mj-cs"/>
        </a:defRPr>
      </a:lvl1pPr>
    </p:titleStyle>
    <p:body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p:bodyStyle>
    <p:otherStyle>
      <a:defPPr>
        <a:defRPr lang="de-DE"/>
      </a:defPPr>
      <a:lvl1pPr marL="0" algn="l" defTabSz="1498839" rtl="0" eaLnBrk="1" latinLnBrk="0" hangingPunct="1">
        <a:defRPr sz="5900" kern="1200">
          <a:solidFill>
            <a:schemeClr val="tx1"/>
          </a:solidFill>
          <a:latin typeface="+mn-lt"/>
          <a:ea typeface="+mn-ea"/>
          <a:cs typeface="+mn-cs"/>
        </a:defRPr>
      </a:lvl1pPr>
      <a:lvl2pPr marL="1498839" algn="l" defTabSz="1498839" rtl="0" eaLnBrk="1" latinLnBrk="0" hangingPunct="1">
        <a:defRPr sz="5900" kern="1200">
          <a:solidFill>
            <a:schemeClr val="tx1"/>
          </a:solidFill>
          <a:latin typeface="+mn-lt"/>
          <a:ea typeface="+mn-ea"/>
          <a:cs typeface="+mn-cs"/>
        </a:defRPr>
      </a:lvl2pPr>
      <a:lvl3pPr marL="2997678" algn="l" defTabSz="1498839" rtl="0" eaLnBrk="1" latinLnBrk="0" hangingPunct="1">
        <a:defRPr sz="5900" kern="1200">
          <a:solidFill>
            <a:schemeClr val="tx1"/>
          </a:solidFill>
          <a:latin typeface="+mn-lt"/>
          <a:ea typeface="+mn-ea"/>
          <a:cs typeface="+mn-cs"/>
        </a:defRPr>
      </a:lvl3pPr>
      <a:lvl4pPr marL="4496516" algn="l" defTabSz="1498839" rtl="0" eaLnBrk="1" latinLnBrk="0" hangingPunct="1">
        <a:defRPr sz="5900" kern="1200">
          <a:solidFill>
            <a:schemeClr val="tx1"/>
          </a:solidFill>
          <a:latin typeface="+mn-lt"/>
          <a:ea typeface="+mn-ea"/>
          <a:cs typeface="+mn-cs"/>
        </a:defRPr>
      </a:lvl4pPr>
      <a:lvl5pPr marL="5995355" algn="l" defTabSz="1498839" rtl="0" eaLnBrk="1" latinLnBrk="0" hangingPunct="1">
        <a:defRPr sz="5900" kern="1200">
          <a:solidFill>
            <a:schemeClr val="tx1"/>
          </a:solidFill>
          <a:latin typeface="+mn-lt"/>
          <a:ea typeface="+mn-ea"/>
          <a:cs typeface="+mn-cs"/>
        </a:defRPr>
      </a:lvl5pPr>
      <a:lvl6pPr marL="7494194" algn="l" defTabSz="1498839" rtl="0" eaLnBrk="1" latinLnBrk="0" hangingPunct="1">
        <a:defRPr sz="5900" kern="1200">
          <a:solidFill>
            <a:schemeClr val="tx1"/>
          </a:solidFill>
          <a:latin typeface="+mn-lt"/>
          <a:ea typeface="+mn-ea"/>
          <a:cs typeface="+mn-cs"/>
        </a:defRPr>
      </a:lvl6pPr>
      <a:lvl7pPr marL="8993033" algn="l" defTabSz="1498839" rtl="0" eaLnBrk="1" latinLnBrk="0" hangingPunct="1">
        <a:defRPr sz="5900" kern="1200">
          <a:solidFill>
            <a:schemeClr val="tx1"/>
          </a:solidFill>
          <a:latin typeface="+mn-lt"/>
          <a:ea typeface="+mn-ea"/>
          <a:cs typeface="+mn-cs"/>
        </a:defRPr>
      </a:lvl7pPr>
      <a:lvl8pPr marL="10491871" algn="l" defTabSz="1498839" rtl="0" eaLnBrk="1" latinLnBrk="0" hangingPunct="1">
        <a:defRPr sz="5900" kern="1200">
          <a:solidFill>
            <a:schemeClr val="tx1"/>
          </a:solidFill>
          <a:latin typeface="+mn-lt"/>
          <a:ea typeface="+mn-ea"/>
          <a:cs typeface="+mn-cs"/>
        </a:defRPr>
      </a:lvl8pPr>
      <a:lvl9pPr marL="11990710" algn="l" defTabSz="1498839" rtl="0" eaLnBrk="1" latinLnBrk="0" hangingPunct="1">
        <a:defRPr sz="5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s://github.com/as-cal8/KDDM2-2022"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1849879" y="2516778"/>
            <a:ext cx="19028310" cy="795514"/>
          </a:xfrm>
        </p:spPr>
        <p:txBody>
          <a:bodyPr/>
          <a:lstStyle/>
          <a:p>
            <a:r>
              <a:rPr lang="de-DE" dirty="0"/>
              <a:t>Time Series </a:t>
            </a:r>
            <a:r>
              <a:rPr lang="de-DE" dirty="0" err="1"/>
              <a:t>Forecasting</a:t>
            </a:r>
            <a:r>
              <a:rPr lang="de-DE" dirty="0"/>
              <a:t> </a:t>
            </a:r>
            <a:r>
              <a:rPr lang="de-DE" dirty="0" err="1"/>
              <a:t>of</a:t>
            </a:r>
            <a:r>
              <a:rPr lang="de-DE" dirty="0"/>
              <a:t> Power Supply Stream</a:t>
            </a:r>
          </a:p>
        </p:txBody>
      </p:sp>
      <p:sp>
        <p:nvSpPr>
          <p:cNvPr id="8" name="Inhaltsplatzhalter 7"/>
          <p:cNvSpPr>
            <a:spLocks noGrp="1"/>
          </p:cNvSpPr>
          <p:nvPr>
            <p:ph sz="quarter" idx="12"/>
          </p:nvPr>
        </p:nvSpPr>
        <p:spPr>
          <a:xfrm>
            <a:off x="11827735" y="3958852"/>
            <a:ext cx="9481571" cy="5815781"/>
          </a:xfrm>
        </p:spPr>
        <p:txBody>
          <a:bodyPr>
            <a:noAutofit/>
          </a:bodyPr>
          <a:lstStyle/>
          <a:p>
            <a:r>
              <a:rPr lang="de-DE" dirty="0" err="1"/>
              <a:t>Forecasting</a:t>
            </a:r>
            <a:endParaRPr lang="de-DE" dirty="0"/>
          </a:p>
          <a:p>
            <a:pPr lvl="2"/>
            <a:r>
              <a:rPr lang="de-DE" dirty="0"/>
              <a:t>Models </a:t>
            </a:r>
            <a:r>
              <a:rPr lang="de-DE" dirty="0" err="1"/>
              <a:t>that</a:t>
            </a:r>
            <a:r>
              <a:rPr lang="de-DE" dirty="0"/>
              <a:t> </a:t>
            </a:r>
            <a:r>
              <a:rPr lang="de-DE" dirty="0" err="1"/>
              <a:t>were</a:t>
            </a:r>
            <a:r>
              <a:rPr lang="de-DE" dirty="0"/>
              <a:t> </a:t>
            </a:r>
            <a:r>
              <a:rPr lang="de-DE" dirty="0" err="1"/>
              <a:t>tested</a:t>
            </a:r>
            <a:r>
              <a:rPr lang="de-DE" dirty="0"/>
              <a:t> </a:t>
            </a:r>
            <a:r>
              <a:rPr lang="de-DE" dirty="0" err="1"/>
              <a:t>XGBoost</a:t>
            </a:r>
            <a:r>
              <a:rPr lang="de-DE" dirty="0"/>
              <a:t>, </a:t>
            </a:r>
            <a:r>
              <a:rPr lang="de-DE" dirty="0" err="1"/>
              <a:t>LightGBM</a:t>
            </a:r>
            <a:r>
              <a:rPr lang="de-DE" dirty="0"/>
              <a:t>, Additive Model , SARIMAX, LSTM</a:t>
            </a:r>
          </a:p>
          <a:p>
            <a:pPr lvl="2"/>
            <a:r>
              <a:rPr lang="en-US" sz="2000" b="0" dirty="0"/>
              <a:t>Different LSTM Models architecture with different window sizes were tested for forecasting the noise data from the additive model. However, most of the LSTM models did not showed good performance and the best model was with a window size of 5.</a:t>
            </a:r>
          </a:p>
          <a:p>
            <a:pPr lvl="2"/>
            <a:r>
              <a:rPr lang="en-US" sz="2000" b="0" dirty="0"/>
              <a:t> We also try to enhance the LSTM models using Hypernetworks, but they do not perform well long term.</a:t>
            </a:r>
          </a:p>
          <a:p>
            <a:pPr lvl="2"/>
            <a:r>
              <a:rPr lang="en-US" sz="2000" b="0" dirty="0"/>
              <a:t>ARIMA  and SARIMA  were</a:t>
            </a:r>
            <a:r>
              <a:rPr lang="en-US" dirty="0"/>
              <a:t> </a:t>
            </a:r>
            <a:r>
              <a:rPr lang="en-US" sz="2000" b="0" dirty="0"/>
              <a:t>used to predict randomness after removing seasonality and they showed showed slightly better results than LSTM results.</a:t>
            </a:r>
          </a:p>
          <a:p>
            <a:pPr lvl="2"/>
            <a:r>
              <a:rPr lang="de-DE" dirty="0" err="1"/>
              <a:t>XGBoost</a:t>
            </a:r>
            <a:r>
              <a:rPr lang="de-DE" dirty="0"/>
              <a:t> and </a:t>
            </a:r>
            <a:r>
              <a:rPr lang="de-DE" dirty="0" err="1"/>
              <a:t>LightGBM</a:t>
            </a:r>
            <a:r>
              <a:rPr lang="de-DE" dirty="0"/>
              <a:t> </a:t>
            </a:r>
            <a:r>
              <a:rPr lang="de-DE" dirty="0" err="1"/>
              <a:t>are</a:t>
            </a:r>
            <a:r>
              <a:rPr lang="de-DE" dirty="0"/>
              <a:t> </a:t>
            </a:r>
            <a:r>
              <a:rPr lang="de-DE" dirty="0" err="1"/>
              <a:t>gradient</a:t>
            </a:r>
            <a:r>
              <a:rPr lang="de-DE" dirty="0"/>
              <a:t> </a:t>
            </a:r>
            <a:r>
              <a:rPr lang="de-DE" dirty="0" err="1"/>
              <a:t>boosting</a:t>
            </a:r>
            <a:r>
              <a:rPr lang="de-DE" dirty="0"/>
              <a:t> </a:t>
            </a:r>
            <a:r>
              <a:rPr lang="de-DE" dirty="0" err="1"/>
              <a:t>methods</a:t>
            </a:r>
            <a:r>
              <a:rPr lang="de-DE" dirty="0"/>
              <a:t> </a:t>
            </a:r>
            <a:r>
              <a:rPr lang="de-DE" dirty="0" err="1"/>
              <a:t>that</a:t>
            </a:r>
            <a:r>
              <a:rPr lang="de-DE" dirty="0"/>
              <a:t> </a:t>
            </a:r>
            <a:r>
              <a:rPr lang="de-DE" dirty="0" err="1"/>
              <a:t>use</a:t>
            </a:r>
            <a:r>
              <a:rPr lang="de-DE" dirty="0"/>
              <a:t> </a:t>
            </a:r>
            <a:r>
              <a:rPr lang="de-DE" dirty="0" err="1"/>
              <a:t>tree</a:t>
            </a:r>
            <a:r>
              <a:rPr lang="de-DE" dirty="0"/>
              <a:t> </a:t>
            </a:r>
            <a:r>
              <a:rPr lang="de-DE" dirty="0" err="1"/>
              <a:t>structures</a:t>
            </a:r>
            <a:r>
              <a:rPr lang="de-DE" dirty="0"/>
              <a:t>. </a:t>
            </a:r>
            <a:r>
              <a:rPr lang="de-DE" dirty="0" err="1"/>
              <a:t>They</a:t>
            </a:r>
            <a:r>
              <a:rPr lang="de-DE" dirty="0"/>
              <a:t> </a:t>
            </a:r>
            <a:r>
              <a:rPr lang="de-DE" dirty="0" err="1"/>
              <a:t>are</a:t>
            </a:r>
            <a:r>
              <a:rPr lang="de-DE" dirty="0"/>
              <a:t> </a:t>
            </a:r>
            <a:r>
              <a:rPr lang="de-DE" dirty="0" err="1"/>
              <a:t>the</a:t>
            </a:r>
            <a:r>
              <a:rPr lang="de-DE" dirty="0"/>
              <a:t> </a:t>
            </a:r>
            <a:r>
              <a:rPr lang="de-DE" dirty="0" err="1"/>
              <a:t>best</a:t>
            </a:r>
            <a:r>
              <a:rPr lang="de-DE" dirty="0"/>
              <a:t> </a:t>
            </a:r>
            <a:r>
              <a:rPr lang="de-DE" dirty="0" err="1"/>
              <a:t>performing</a:t>
            </a:r>
            <a:r>
              <a:rPr lang="de-DE" dirty="0"/>
              <a:t> </a:t>
            </a:r>
            <a:r>
              <a:rPr lang="de-DE" dirty="0" err="1"/>
              <a:t>models</a:t>
            </a:r>
            <a:r>
              <a:rPr lang="de-DE" dirty="0"/>
              <a:t>.</a:t>
            </a:r>
          </a:p>
        </p:txBody>
      </p:sp>
      <p:sp>
        <p:nvSpPr>
          <p:cNvPr id="19" name="Rechteck 18"/>
          <p:cNvSpPr/>
          <p:nvPr/>
        </p:nvSpPr>
        <p:spPr>
          <a:xfrm>
            <a:off x="1838109" y="29251273"/>
            <a:ext cx="1686141" cy="956743"/>
          </a:xfrm>
          <a:prstGeom prst="rect">
            <a:avLst/>
          </a:prstGeom>
          <a:noFill/>
          <a:ln>
            <a:solidFill>
              <a:schemeClr val="accent5"/>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graphicFrame>
        <p:nvGraphicFramePr>
          <p:cNvPr id="6" name="Tabelle 5"/>
          <p:cNvGraphicFramePr>
            <a:graphicFrameLocks noGrp="1"/>
          </p:cNvGraphicFramePr>
          <p:nvPr>
            <p:extLst>
              <p:ext uri="{D42A27DB-BD31-4B8C-83A1-F6EECF244321}">
                <p14:modId xmlns:p14="http://schemas.microsoft.com/office/powerpoint/2010/main" val="1981769729"/>
              </p:ext>
            </p:extLst>
          </p:nvPr>
        </p:nvGraphicFramePr>
        <p:xfrm>
          <a:off x="11827735" y="28064384"/>
          <a:ext cx="8820216" cy="678752"/>
        </p:xfrm>
        <a:graphic>
          <a:graphicData uri="http://schemas.openxmlformats.org/drawingml/2006/table">
            <a:tbl>
              <a:tblPr firstRow="1" bandRow="1">
                <a:tableStyleId>{5940675A-B579-460E-94D1-54222C63F5DA}</a:tableStyleId>
              </a:tblPr>
              <a:tblGrid>
                <a:gridCol w="8820216">
                  <a:extLst>
                    <a:ext uri="{9D8B030D-6E8A-4147-A177-3AD203B41FA5}">
                      <a16:colId xmlns:a16="http://schemas.microsoft.com/office/drawing/2014/main" val="20000"/>
                    </a:ext>
                  </a:extLst>
                </a:gridCol>
              </a:tblGrid>
              <a:tr h="0">
                <a:tc>
                  <a:txBody>
                    <a:bodyPr/>
                    <a:lstStyle/>
                    <a:p>
                      <a:pPr>
                        <a:lnSpc>
                          <a:spcPct val="110000"/>
                        </a:lnSpc>
                      </a:pPr>
                      <a:r>
                        <a:rPr lang="de-DE" sz="1400" dirty="0"/>
                        <a:t>Sources &amp; Additional Information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285750" lvl="1" indent="-285750">
                        <a:lnSpc>
                          <a:spcPct val="110000"/>
                        </a:lnSpc>
                        <a:buFont typeface="Arial" panose="020B0604020202020204" pitchFamily="34" charset="0"/>
                        <a:buChar char="•"/>
                        <a:tabLst/>
                      </a:pPr>
                      <a:r>
                        <a:rPr lang="en-US" sz="1400" kern="1200" dirty="0">
                          <a:solidFill>
                            <a:schemeClr val="tx1"/>
                          </a:solidFill>
                          <a:latin typeface="+mn-lt"/>
                          <a:ea typeface="+mn-ea"/>
                          <a:cs typeface="+mn-cs"/>
                          <a:hlinkClick r:id="rId2" tooltip="https://github.com/as-cal8/KDDM2-2022">
                            <a:extLst>
                              <a:ext uri="{A12FA001-AC4F-418D-AE19-62706E023703}">
                                <ahyp:hlinkClr xmlns:ahyp="http://schemas.microsoft.com/office/drawing/2018/hyperlinkcolor" val="tx"/>
                              </a:ext>
                            </a:extLst>
                          </a:hlinkClick>
                        </a:rPr>
                        <a:t>https://github.com/as-cal8/KDDM2-2022</a:t>
                      </a:r>
                      <a:r>
                        <a:rPr lang="de-DE" sz="1400" kern="1200" dirty="0">
                          <a:solidFill>
                            <a:schemeClr val="tx1"/>
                          </a:solidFill>
                          <a:latin typeface="+mn-lt"/>
                          <a:ea typeface="+mn-ea"/>
                          <a:cs typeface="+mn-cs"/>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Inhaltsplatzhalter 6">
            <a:extLst>
              <a:ext uri="{FF2B5EF4-FFF2-40B4-BE49-F238E27FC236}">
                <a16:creationId xmlns:a16="http://schemas.microsoft.com/office/drawing/2014/main" id="{2DAFE29B-6CAD-CA20-68E4-C16878862595}"/>
              </a:ext>
            </a:extLst>
          </p:cNvPr>
          <p:cNvSpPr txBox="1">
            <a:spLocks/>
          </p:cNvSpPr>
          <p:nvPr/>
        </p:nvSpPr>
        <p:spPr>
          <a:xfrm>
            <a:off x="1837245" y="16200938"/>
            <a:ext cx="8820000" cy="3005447"/>
          </a:xfrm>
          <a:prstGeom prst="rect">
            <a:avLst/>
          </a:prstGeom>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r>
              <a:rPr lang="de-DE" dirty="0"/>
              <a:t>Baseline</a:t>
            </a:r>
          </a:p>
          <a:p>
            <a:pPr marL="342900" lvl="1" indent="-342900">
              <a:buClr>
                <a:schemeClr val="accent1"/>
              </a:buClr>
              <a:buFont typeface="Wingdings" pitchFamily="2" charset="2"/>
              <a:buChar char="§"/>
            </a:pPr>
            <a:r>
              <a:rPr lang="de-DE" dirty="0" err="1"/>
              <a:t>Two</a:t>
            </a:r>
            <a:r>
              <a:rPr lang="de-DE" dirty="0"/>
              <a:t> </a:t>
            </a:r>
            <a:r>
              <a:rPr lang="de-DE" dirty="0" err="1"/>
              <a:t>simpe</a:t>
            </a:r>
            <a:r>
              <a:rPr lang="de-DE" dirty="0"/>
              <a:t> </a:t>
            </a:r>
            <a:r>
              <a:rPr lang="de-DE" dirty="0" err="1"/>
              <a:t>baseline</a:t>
            </a:r>
            <a:r>
              <a:rPr lang="de-DE" dirty="0"/>
              <a:t> </a:t>
            </a:r>
            <a:r>
              <a:rPr lang="de-DE" dirty="0" err="1"/>
              <a:t>models</a:t>
            </a:r>
            <a:r>
              <a:rPr lang="de-DE" dirty="0"/>
              <a:t> </a:t>
            </a:r>
            <a:r>
              <a:rPr lang="de-DE" dirty="0" err="1"/>
              <a:t>were</a:t>
            </a:r>
            <a:r>
              <a:rPr lang="de-DE" dirty="0"/>
              <a:t> </a:t>
            </a:r>
            <a:r>
              <a:rPr lang="de-DE" dirty="0" err="1"/>
              <a:t>created</a:t>
            </a:r>
            <a:r>
              <a:rPr lang="de-DE" dirty="0"/>
              <a:t> </a:t>
            </a:r>
            <a:r>
              <a:rPr lang="de-DE" dirty="0" err="1"/>
              <a:t>for</a:t>
            </a:r>
            <a:r>
              <a:rPr lang="de-DE" dirty="0"/>
              <a:t> </a:t>
            </a:r>
            <a:r>
              <a:rPr lang="de-DE" dirty="0" err="1"/>
              <a:t>refernce</a:t>
            </a:r>
            <a:r>
              <a:rPr lang="de-DE" dirty="0"/>
              <a:t>:</a:t>
            </a:r>
          </a:p>
          <a:p>
            <a:pPr marL="342900" lvl="1" indent="-342900">
              <a:buClr>
                <a:schemeClr val="accent1"/>
              </a:buClr>
              <a:buFont typeface="Wingdings" pitchFamily="2" charset="2"/>
              <a:buChar char="§"/>
            </a:pPr>
            <a:r>
              <a:rPr lang="de-DE" dirty="0"/>
              <a:t>Mean </a:t>
            </a:r>
            <a:r>
              <a:rPr lang="de-DE" dirty="0" err="1"/>
              <a:t>baseline</a:t>
            </a:r>
            <a:r>
              <a:rPr lang="de-DE" dirty="0"/>
              <a:t> </a:t>
            </a:r>
            <a:r>
              <a:rPr lang="de-DE" dirty="0" err="1"/>
              <a:t>model</a:t>
            </a:r>
            <a:r>
              <a:rPr lang="de-DE" dirty="0"/>
              <a:t> [MBM]:</a:t>
            </a:r>
          </a:p>
          <a:p>
            <a:pPr marL="342900" lvl="1" indent="-342900">
              <a:buClr>
                <a:schemeClr val="accent1"/>
              </a:buClr>
              <a:buFont typeface="Wingdings" pitchFamily="2" charset="2"/>
              <a:buChar char="§"/>
            </a:pPr>
            <a:r>
              <a:rPr lang="de-DE" dirty="0" err="1"/>
              <a:t>Predicted</a:t>
            </a:r>
            <a:r>
              <a:rPr lang="de-DE" dirty="0"/>
              <a:t> </a:t>
            </a:r>
            <a:r>
              <a:rPr lang="de-DE" dirty="0" err="1"/>
              <a:t>values</a:t>
            </a:r>
            <a:r>
              <a:rPr lang="de-DE" dirty="0"/>
              <a:t> </a:t>
            </a:r>
            <a:r>
              <a:rPr lang="de-DE" dirty="0" err="1"/>
              <a:t>are</a:t>
            </a:r>
            <a:r>
              <a:rPr lang="de-DE" dirty="0"/>
              <a:t> </a:t>
            </a:r>
            <a:r>
              <a:rPr lang="de-DE" dirty="0" err="1"/>
              <a:t>equal</a:t>
            </a:r>
            <a:r>
              <a:rPr lang="de-DE" dirty="0"/>
              <a:t> </a:t>
            </a:r>
            <a:r>
              <a:rPr lang="de-DE" dirty="0" err="1"/>
              <a:t>to</a:t>
            </a:r>
            <a:r>
              <a:rPr lang="de-DE" dirty="0"/>
              <a:t> </a:t>
            </a:r>
            <a:r>
              <a:rPr lang="de-DE" dirty="0" err="1"/>
              <a:t>the</a:t>
            </a:r>
            <a:r>
              <a:rPr lang="de-DE" dirty="0"/>
              <a:t> </a:t>
            </a:r>
            <a:r>
              <a:rPr lang="de-DE" dirty="0" err="1"/>
              <a:t>mean</a:t>
            </a:r>
            <a:r>
              <a:rPr lang="de-DE" dirty="0"/>
              <a:t> </a:t>
            </a:r>
            <a:r>
              <a:rPr lang="de-DE" dirty="0" err="1"/>
              <a:t>of</a:t>
            </a:r>
            <a:r>
              <a:rPr lang="de-DE" dirty="0"/>
              <a:t> </a:t>
            </a:r>
            <a:r>
              <a:rPr lang="de-DE" dirty="0" err="1"/>
              <a:t>the</a:t>
            </a:r>
            <a:r>
              <a:rPr lang="de-DE" dirty="0"/>
              <a:t> </a:t>
            </a:r>
            <a:r>
              <a:rPr lang="de-DE" dirty="0" err="1"/>
              <a:t>training</a:t>
            </a:r>
            <a:r>
              <a:rPr lang="de-DE" dirty="0"/>
              <a:t> </a:t>
            </a:r>
            <a:r>
              <a:rPr lang="de-DE" dirty="0" err="1"/>
              <a:t>data</a:t>
            </a:r>
            <a:endParaRPr lang="de-DE" dirty="0"/>
          </a:p>
          <a:p>
            <a:pPr marL="342900" lvl="1" indent="-342900" algn="l">
              <a:buClr>
                <a:schemeClr val="accent1"/>
              </a:buClr>
              <a:buFont typeface="Wingdings" pitchFamily="2" charset="2"/>
              <a:buChar char="§"/>
            </a:pPr>
            <a:r>
              <a:rPr lang="de-DE" dirty="0"/>
              <a:t>Random </a:t>
            </a:r>
            <a:r>
              <a:rPr lang="de-DE" dirty="0" err="1"/>
              <a:t>basline</a:t>
            </a:r>
            <a:r>
              <a:rPr lang="de-DE" dirty="0"/>
              <a:t> </a:t>
            </a:r>
            <a:r>
              <a:rPr lang="de-DE" dirty="0" err="1"/>
              <a:t>model</a:t>
            </a:r>
            <a:r>
              <a:rPr lang="de-DE" dirty="0"/>
              <a:t> [RBM]:</a:t>
            </a:r>
            <a:br>
              <a:rPr lang="de-DE" dirty="0"/>
            </a:br>
            <a:r>
              <a:rPr lang="de-DE" dirty="0" err="1"/>
              <a:t>Predicted</a:t>
            </a:r>
            <a:r>
              <a:rPr lang="de-DE" dirty="0"/>
              <a:t> </a:t>
            </a:r>
            <a:r>
              <a:rPr lang="de-DE" dirty="0" err="1"/>
              <a:t>values</a:t>
            </a:r>
            <a:r>
              <a:rPr lang="de-DE" dirty="0"/>
              <a:t> </a:t>
            </a:r>
            <a:r>
              <a:rPr lang="de-DE" dirty="0" err="1"/>
              <a:t>are</a:t>
            </a:r>
            <a:r>
              <a:rPr lang="de-DE" dirty="0"/>
              <a:t> </a:t>
            </a:r>
            <a:r>
              <a:rPr lang="de-DE" dirty="0" err="1"/>
              <a:t>uniformly</a:t>
            </a:r>
            <a:r>
              <a:rPr lang="de-DE" dirty="0"/>
              <a:t> </a:t>
            </a:r>
            <a:r>
              <a:rPr lang="de-DE" dirty="0" err="1"/>
              <a:t>sampled</a:t>
            </a:r>
            <a:r>
              <a:rPr lang="de-DE" dirty="0"/>
              <a:t> </a:t>
            </a:r>
            <a:r>
              <a:rPr lang="de-DE" dirty="0" err="1"/>
              <a:t>from</a:t>
            </a:r>
            <a:r>
              <a:rPr lang="de-DE" dirty="0"/>
              <a:t> </a:t>
            </a:r>
            <a:r>
              <a:rPr lang="de-DE" dirty="0" err="1"/>
              <a:t>range</a:t>
            </a:r>
            <a:r>
              <a:rPr lang="de-DE" dirty="0"/>
              <a:t> </a:t>
            </a:r>
            <a:r>
              <a:rPr lang="de-DE" dirty="0" err="1"/>
              <a:t>of</a:t>
            </a:r>
            <a:r>
              <a:rPr lang="de-DE" dirty="0"/>
              <a:t> </a:t>
            </a:r>
            <a:r>
              <a:rPr lang="de-DE" dirty="0" err="1"/>
              <a:t>training</a:t>
            </a:r>
            <a:r>
              <a:rPr lang="de-DE" dirty="0"/>
              <a:t> </a:t>
            </a:r>
            <a:r>
              <a:rPr lang="de-DE" dirty="0" err="1"/>
              <a:t>data</a:t>
            </a:r>
            <a:endParaRPr lang="de-DE" dirty="0"/>
          </a:p>
        </p:txBody>
      </p:sp>
      <p:sp>
        <p:nvSpPr>
          <p:cNvPr id="12" name="Inhaltsplatzhalter 6">
            <a:extLst>
              <a:ext uri="{FF2B5EF4-FFF2-40B4-BE49-F238E27FC236}">
                <a16:creationId xmlns:a16="http://schemas.microsoft.com/office/drawing/2014/main" id="{E0A7F9B7-971A-6032-E7A4-BAFB070B1F8D}"/>
              </a:ext>
            </a:extLst>
          </p:cNvPr>
          <p:cNvSpPr txBox="1">
            <a:spLocks/>
          </p:cNvSpPr>
          <p:nvPr/>
        </p:nvSpPr>
        <p:spPr>
          <a:xfrm>
            <a:off x="1837245" y="19123160"/>
            <a:ext cx="8820000" cy="3005447"/>
          </a:xfrm>
          <a:prstGeom prst="rect">
            <a:avLst/>
          </a:prstGeom>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r>
              <a:rPr lang="de-DE" dirty="0"/>
              <a:t>Additive Model [AM]</a:t>
            </a:r>
          </a:p>
          <a:p>
            <a:pPr marL="457200" indent="-457200">
              <a:buClr>
                <a:schemeClr val="accent1"/>
              </a:buClr>
              <a:buFont typeface="Wingdings" pitchFamily="2" charset="2"/>
              <a:buChar char="§"/>
            </a:pPr>
            <a:r>
              <a:rPr lang="de-DE" sz="2000" b="0" dirty="0"/>
              <a:t>FFT </a:t>
            </a:r>
            <a:r>
              <a:rPr lang="de-DE" sz="2000" b="0" dirty="0" err="1"/>
              <a:t>analysis</a:t>
            </a:r>
            <a:r>
              <a:rPr lang="de-DE" sz="2000" b="0" dirty="0"/>
              <a:t>, </a:t>
            </a:r>
            <a:r>
              <a:rPr lang="de-DE" sz="2000" b="0" dirty="0" err="1"/>
              <a:t>to</a:t>
            </a:r>
            <a:r>
              <a:rPr lang="de-DE" sz="2000" b="0" dirty="0"/>
              <a:t> </a:t>
            </a:r>
            <a:r>
              <a:rPr lang="de-DE" sz="2000" b="0" dirty="0" err="1"/>
              <a:t>extract</a:t>
            </a:r>
            <a:r>
              <a:rPr lang="de-DE" sz="2000" b="0" dirty="0"/>
              <a:t> </a:t>
            </a:r>
            <a:r>
              <a:rPr lang="de-DE" sz="2000" b="0" dirty="0" err="1"/>
              <a:t>most</a:t>
            </a:r>
            <a:r>
              <a:rPr lang="de-DE" sz="2000" b="0" dirty="0"/>
              <a:t> </a:t>
            </a:r>
            <a:r>
              <a:rPr lang="de-DE" sz="2000" b="0" dirty="0" err="1"/>
              <a:t>present</a:t>
            </a:r>
            <a:r>
              <a:rPr lang="de-DE" sz="2000" b="0" dirty="0"/>
              <a:t> </a:t>
            </a:r>
            <a:r>
              <a:rPr lang="de-DE" sz="2000" b="0" dirty="0" err="1"/>
              <a:t>frequencies</a:t>
            </a:r>
            <a:r>
              <a:rPr lang="de-DE" sz="2000" b="0" dirty="0"/>
              <a:t> in </a:t>
            </a:r>
            <a:r>
              <a:rPr lang="de-DE" sz="2000" b="0" dirty="0" err="1"/>
              <a:t>the</a:t>
            </a:r>
            <a:r>
              <a:rPr lang="de-DE" sz="2000" b="0" dirty="0"/>
              <a:t> </a:t>
            </a:r>
            <a:r>
              <a:rPr lang="de-DE" sz="2000" b="0" dirty="0" err="1"/>
              <a:t>signal</a:t>
            </a:r>
            <a:endParaRPr lang="de-DE" sz="2000" b="0" dirty="0"/>
          </a:p>
          <a:p>
            <a:pPr marL="457200" indent="-457200">
              <a:buClr>
                <a:schemeClr val="accent1"/>
              </a:buClr>
              <a:buFont typeface="Wingdings" pitchFamily="2" charset="2"/>
              <a:buChar char="§"/>
            </a:pPr>
            <a:r>
              <a:rPr lang="de-DE" sz="2000" b="0" dirty="0"/>
              <a:t>Extract </a:t>
            </a:r>
            <a:r>
              <a:rPr lang="de-DE" sz="2000" b="0" dirty="0" err="1"/>
              <a:t>found</a:t>
            </a:r>
            <a:r>
              <a:rPr lang="de-DE" sz="2000" b="0" dirty="0"/>
              <a:t> </a:t>
            </a:r>
            <a:r>
              <a:rPr lang="de-DE" sz="2000" b="0" dirty="0" err="1"/>
              <a:t>frequencies</a:t>
            </a:r>
            <a:r>
              <a:rPr lang="de-DE" sz="2000" b="0" dirty="0"/>
              <a:t> </a:t>
            </a:r>
            <a:r>
              <a:rPr lang="de-DE" sz="2000" b="0" dirty="0" err="1"/>
              <a:t>of</a:t>
            </a:r>
            <a:r>
              <a:rPr lang="de-DE" sz="2000" b="0" dirty="0"/>
              <a:t> </a:t>
            </a:r>
            <a:r>
              <a:rPr lang="de-DE" sz="2000" b="0" dirty="0" err="1"/>
              <a:t>the</a:t>
            </a:r>
            <a:r>
              <a:rPr lang="de-DE" sz="2000" b="0" dirty="0"/>
              <a:t> </a:t>
            </a:r>
            <a:r>
              <a:rPr lang="de-DE" sz="2000" b="0" dirty="0" err="1"/>
              <a:t>signal</a:t>
            </a:r>
            <a:r>
              <a:rPr lang="de-DE" sz="2000" b="0" dirty="0"/>
              <a:t> </a:t>
            </a:r>
            <a:r>
              <a:rPr lang="de-DE" sz="2000" b="0" dirty="0" err="1"/>
              <a:t>using</a:t>
            </a:r>
            <a:r>
              <a:rPr lang="de-DE" sz="2000" b="0" dirty="0"/>
              <a:t> </a:t>
            </a:r>
            <a:r>
              <a:rPr lang="de-DE" sz="2000" b="0" i="1" dirty="0"/>
              <a:t>„</a:t>
            </a:r>
            <a:r>
              <a:rPr lang="de-DE" sz="2000" b="0" i="1" dirty="0" err="1"/>
              <a:t>signal_decompose</a:t>
            </a:r>
            <a:r>
              <a:rPr lang="de-DE" sz="2000" b="0" i="1" dirty="0"/>
              <a:t>“, </a:t>
            </a:r>
            <a:r>
              <a:rPr lang="de-DE" sz="2000" b="0" dirty="0" err="1"/>
              <a:t>using</a:t>
            </a:r>
            <a:r>
              <a:rPr lang="de-DE" sz="2000" b="0" dirty="0"/>
              <a:t> top 4 </a:t>
            </a:r>
            <a:r>
              <a:rPr lang="de-DE" sz="2000" b="0" dirty="0" err="1"/>
              <a:t>frequencies</a:t>
            </a:r>
            <a:r>
              <a:rPr lang="de-DE" sz="2000" b="0" dirty="0"/>
              <a:t>.</a:t>
            </a:r>
          </a:p>
          <a:p>
            <a:pPr marL="457200" indent="-457200">
              <a:buClr>
                <a:schemeClr val="accent1"/>
              </a:buClr>
              <a:buFont typeface="Wingdings" pitchFamily="2" charset="2"/>
              <a:buChar char="§"/>
            </a:pPr>
            <a:r>
              <a:rPr lang="de-DE" sz="2000" b="0" dirty="0"/>
              <a:t>Model </a:t>
            </a:r>
            <a:r>
              <a:rPr lang="de-DE" sz="2000" b="0" dirty="0" err="1"/>
              <a:t>each</a:t>
            </a:r>
            <a:r>
              <a:rPr lang="de-DE" sz="2000" b="0" dirty="0"/>
              <a:t> </a:t>
            </a:r>
            <a:r>
              <a:rPr lang="de-DE" sz="2000" b="0" dirty="0" err="1"/>
              <a:t>component</a:t>
            </a:r>
            <a:r>
              <a:rPr lang="de-DE" sz="2000" b="0" dirty="0"/>
              <a:t>, 4 different Seasons [0.5, 1.0, 7.0, 245.0] </a:t>
            </a:r>
            <a:r>
              <a:rPr lang="de-DE" sz="2000" b="0" dirty="0" err="1"/>
              <a:t>days</a:t>
            </a:r>
            <a:r>
              <a:rPr lang="de-DE" sz="2000" b="0" dirty="0"/>
              <a:t> and Trend.</a:t>
            </a:r>
          </a:p>
          <a:p>
            <a:pPr marL="457200" indent="-457200">
              <a:buClr>
                <a:schemeClr val="accent1"/>
              </a:buClr>
              <a:buFont typeface="Wingdings" pitchFamily="2" charset="2"/>
              <a:buChar char="§"/>
            </a:pPr>
            <a:r>
              <a:rPr lang="de-DE" sz="2000" b="0" dirty="0" err="1"/>
              <a:t>Combining</a:t>
            </a:r>
            <a:r>
              <a:rPr lang="de-DE" sz="2000" b="0" dirty="0"/>
              <a:t> </a:t>
            </a:r>
            <a:r>
              <a:rPr lang="de-DE" sz="2000" b="0" dirty="0" err="1"/>
              <a:t>models</a:t>
            </a:r>
            <a:r>
              <a:rPr lang="de-DE" sz="2000" b="0" dirty="0"/>
              <a:t> in additive </a:t>
            </a:r>
            <a:r>
              <a:rPr lang="de-DE" sz="2000" b="0" dirty="0" err="1"/>
              <a:t>fashion</a:t>
            </a:r>
            <a:endParaRPr lang="de-DE" sz="2000" b="0" dirty="0"/>
          </a:p>
          <a:p>
            <a:pPr marL="457200" indent="-457200">
              <a:buFont typeface="Arial" panose="020B0604020202020204" pitchFamily="34" charset="0"/>
              <a:buChar char="•"/>
            </a:pPr>
            <a:endParaRPr lang="de-DE" sz="2000" b="0" dirty="0"/>
          </a:p>
          <a:p>
            <a:pPr marL="457200" indent="-457200">
              <a:buFont typeface="Arial" panose="020B0604020202020204" pitchFamily="34" charset="0"/>
              <a:buChar char="•"/>
            </a:pPr>
            <a:endParaRPr lang="de-DE" sz="2000" b="0" dirty="0"/>
          </a:p>
        </p:txBody>
      </p:sp>
      <p:sp>
        <p:nvSpPr>
          <p:cNvPr id="17" name="Inhaltsplatzhalter 7">
            <a:extLst>
              <a:ext uri="{FF2B5EF4-FFF2-40B4-BE49-F238E27FC236}">
                <a16:creationId xmlns:a16="http://schemas.microsoft.com/office/drawing/2014/main" id="{55BCBB0C-4F8E-B573-E916-A96E6B5B47FA}"/>
              </a:ext>
            </a:extLst>
          </p:cNvPr>
          <p:cNvSpPr txBox="1">
            <a:spLocks/>
          </p:cNvSpPr>
          <p:nvPr/>
        </p:nvSpPr>
        <p:spPr>
          <a:xfrm>
            <a:off x="11827951" y="24100229"/>
            <a:ext cx="8820000" cy="5584787"/>
          </a:xfrm>
          <a:prstGeom prst="rect">
            <a:avLst/>
          </a:prstGeom>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r>
              <a:rPr lang="de-DE" dirty="0" err="1"/>
              <a:t>Conclusion</a:t>
            </a:r>
            <a:endParaRPr lang="de-DE" dirty="0"/>
          </a:p>
          <a:p>
            <a:pPr lvl="2"/>
            <a:r>
              <a:rPr lang="en-US" sz="2000" b="0" dirty="0"/>
              <a:t>Predicting multiple </a:t>
            </a:r>
            <a:r>
              <a:rPr lang="en-US" sz="2000" b="0" dirty="0" err="1"/>
              <a:t>seasonalities</a:t>
            </a:r>
            <a:r>
              <a:rPr lang="en-US" sz="2000" b="0" dirty="0"/>
              <a:t>, </a:t>
            </a:r>
            <a:r>
              <a:rPr lang="en-US" sz="2000" b="0" dirty="0" err="1"/>
              <a:t>whithout</a:t>
            </a:r>
            <a:r>
              <a:rPr lang="en-US" sz="2000" b="0" dirty="0"/>
              <a:t> the noise, was the main challenge with this dataset. Therefore the goal was to create models, which perform well in these settings.</a:t>
            </a:r>
            <a:endParaRPr lang="de-DE" dirty="0"/>
          </a:p>
          <a:p>
            <a:pPr lvl="2"/>
            <a:r>
              <a:rPr lang="de-DE" dirty="0"/>
              <a:t> LSTM </a:t>
            </a:r>
            <a:r>
              <a:rPr lang="de-DE" dirty="0" err="1"/>
              <a:t>with</a:t>
            </a:r>
            <a:r>
              <a:rPr lang="de-DE" dirty="0"/>
              <a:t> </a:t>
            </a:r>
            <a:r>
              <a:rPr lang="de-DE" dirty="0" err="1"/>
              <a:t>windows</a:t>
            </a:r>
            <a:r>
              <a:rPr lang="de-DE" dirty="0"/>
              <a:t> </a:t>
            </a:r>
            <a:r>
              <a:rPr lang="de-DE" dirty="0" err="1"/>
              <a:t>did</a:t>
            </a:r>
            <a:r>
              <a:rPr lang="de-DE" dirty="0"/>
              <a:t> not perform </a:t>
            </a:r>
            <a:r>
              <a:rPr lang="de-DE" dirty="0" err="1"/>
              <a:t>well</a:t>
            </a:r>
            <a:r>
              <a:rPr lang="de-DE" dirty="0"/>
              <a:t> in </a:t>
            </a:r>
            <a:r>
              <a:rPr lang="de-DE" dirty="0" err="1"/>
              <a:t>forecasting</a:t>
            </a:r>
            <a:r>
              <a:rPr lang="de-DE" dirty="0"/>
              <a:t>. ARIMA and SARIMAX </a:t>
            </a:r>
            <a:r>
              <a:rPr lang="de-DE" dirty="0" err="1"/>
              <a:t>models</a:t>
            </a:r>
            <a:r>
              <a:rPr lang="de-DE" dirty="0"/>
              <a:t> </a:t>
            </a:r>
            <a:r>
              <a:rPr lang="de-DE" dirty="0" err="1"/>
              <a:t>performed</a:t>
            </a:r>
            <a:r>
              <a:rPr lang="de-DE" dirty="0"/>
              <a:t> </a:t>
            </a:r>
            <a:r>
              <a:rPr lang="de-DE" dirty="0" err="1"/>
              <a:t>better</a:t>
            </a:r>
            <a:r>
              <a:rPr lang="de-DE" dirty="0"/>
              <a:t> </a:t>
            </a:r>
            <a:r>
              <a:rPr lang="de-DE" dirty="0" err="1"/>
              <a:t>than</a:t>
            </a:r>
            <a:r>
              <a:rPr lang="de-DE" dirty="0"/>
              <a:t> LSTM in </a:t>
            </a:r>
            <a:r>
              <a:rPr lang="de-DE" dirty="0" err="1"/>
              <a:t>predicting</a:t>
            </a:r>
            <a:r>
              <a:rPr lang="de-DE" dirty="0"/>
              <a:t> </a:t>
            </a:r>
            <a:r>
              <a:rPr lang="de-DE" dirty="0" err="1"/>
              <a:t>randomness</a:t>
            </a:r>
            <a:r>
              <a:rPr lang="de-DE" dirty="0"/>
              <a:t> but </a:t>
            </a:r>
            <a:r>
              <a:rPr lang="de-DE" dirty="0" err="1"/>
              <a:t>did</a:t>
            </a:r>
            <a:r>
              <a:rPr lang="de-DE" dirty="0"/>
              <a:t> not </a:t>
            </a:r>
            <a:r>
              <a:rPr lang="de-DE" dirty="0" err="1"/>
              <a:t>show</a:t>
            </a:r>
            <a:r>
              <a:rPr lang="de-DE" dirty="0"/>
              <a:t> </a:t>
            </a:r>
            <a:r>
              <a:rPr lang="de-DE" dirty="0" err="1"/>
              <a:t>significant</a:t>
            </a:r>
            <a:r>
              <a:rPr lang="de-DE" dirty="0"/>
              <a:t> </a:t>
            </a:r>
            <a:r>
              <a:rPr lang="de-DE" dirty="0" err="1"/>
              <a:t>enhancement</a:t>
            </a:r>
            <a:r>
              <a:rPr lang="de-DE" dirty="0"/>
              <a:t>.</a:t>
            </a:r>
          </a:p>
          <a:p>
            <a:pPr lvl="2"/>
            <a:r>
              <a:rPr lang="de-DE" dirty="0"/>
              <a:t>SARIMAX </a:t>
            </a:r>
            <a:r>
              <a:rPr lang="de-DE" dirty="0" err="1"/>
              <a:t>performed</a:t>
            </a:r>
            <a:r>
              <a:rPr lang="de-DE" dirty="0"/>
              <a:t> </a:t>
            </a:r>
            <a:r>
              <a:rPr lang="de-DE" dirty="0" err="1"/>
              <a:t>better</a:t>
            </a:r>
            <a:r>
              <a:rPr lang="de-DE" dirty="0"/>
              <a:t> </a:t>
            </a:r>
            <a:r>
              <a:rPr lang="de-DE" dirty="0" err="1"/>
              <a:t>than</a:t>
            </a:r>
            <a:r>
              <a:rPr lang="de-DE" dirty="0"/>
              <a:t> ARIMA </a:t>
            </a:r>
            <a:r>
              <a:rPr lang="de-DE" dirty="0" err="1"/>
              <a:t>because</a:t>
            </a:r>
            <a:r>
              <a:rPr lang="de-DE" dirty="0"/>
              <a:t> not all </a:t>
            </a:r>
            <a:r>
              <a:rPr lang="de-DE" dirty="0" err="1"/>
              <a:t>seasonailties</a:t>
            </a:r>
            <a:r>
              <a:rPr lang="de-DE" dirty="0"/>
              <a:t> in </a:t>
            </a:r>
            <a:r>
              <a:rPr lang="de-DE" dirty="0" err="1"/>
              <a:t>the</a:t>
            </a:r>
            <a:r>
              <a:rPr lang="de-DE" dirty="0"/>
              <a:t> </a:t>
            </a:r>
            <a:r>
              <a:rPr lang="de-DE"/>
              <a:t>data </a:t>
            </a:r>
            <a:r>
              <a:rPr lang="de-DE" dirty="0" err="1"/>
              <a:t>were</a:t>
            </a:r>
            <a:r>
              <a:rPr lang="de-DE" dirty="0"/>
              <a:t> </a:t>
            </a:r>
            <a:r>
              <a:rPr lang="de-DE" dirty="0" err="1"/>
              <a:t>reomved</a:t>
            </a:r>
            <a:r>
              <a:rPr lang="de-DE" dirty="0"/>
              <a:t>.</a:t>
            </a:r>
          </a:p>
          <a:p>
            <a:pPr lvl="2"/>
            <a:r>
              <a:rPr lang="de-DE" dirty="0"/>
              <a:t>Additive Model </a:t>
            </a:r>
            <a:r>
              <a:rPr lang="de-DE" dirty="0" err="1"/>
              <a:t>using</a:t>
            </a:r>
            <a:r>
              <a:rPr lang="de-DE" dirty="0"/>
              <a:t> </a:t>
            </a:r>
            <a:r>
              <a:rPr lang="de-DE" dirty="0" err="1"/>
              <a:t>the</a:t>
            </a:r>
            <a:r>
              <a:rPr lang="de-DE" dirty="0"/>
              <a:t> 4 </a:t>
            </a:r>
            <a:r>
              <a:rPr lang="de-DE" dirty="0" err="1"/>
              <a:t>most</a:t>
            </a:r>
            <a:r>
              <a:rPr lang="de-DE" dirty="0"/>
              <a:t> </a:t>
            </a:r>
            <a:r>
              <a:rPr lang="de-DE" dirty="0" err="1"/>
              <a:t>occuring</a:t>
            </a:r>
            <a:r>
              <a:rPr lang="de-DE" dirty="0"/>
              <a:t> </a:t>
            </a:r>
            <a:r>
              <a:rPr lang="de-DE" dirty="0" err="1"/>
              <a:t>frequencies</a:t>
            </a:r>
            <a:r>
              <a:rPr lang="de-DE" dirty="0"/>
              <a:t> </a:t>
            </a:r>
            <a:r>
              <a:rPr lang="de-DE" dirty="0" err="1"/>
              <a:t>performed</a:t>
            </a:r>
            <a:r>
              <a:rPr lang="de-DE" dirty="0"/>
              <a:t> best.</a:t>
            </a:r>
          </a:p>
          <a:p>
            <a:pPr lvl="2"/>
            <a:endParaRPr lang="de-DE" dirty="0"/>
          </a:p>
          <a:p>
            <a:pPr lvl="2"/>
            <a:endParaRPr lang="de-DE" dirty="0"/>
          </a:p>
          <a:p>
            <a:pPr lvl="2"/>
            <a:endParaRPr lang="de-DE" dirty="0"/>
          </a:p>
          <a:p>
            <a:pPr marL="0" lvl="2" indent="0">
              <a:buNone/>
            </a:pPr>
            <a:endParaRPr lang="de-DE" dirty="0"/>
          </a:p>
        </p:txBody>
      </p:sp>
      <p:pic>
        <p:nvPicPr>
          <p:cNvPr id="22" name="Picture 21">
            <a:extLst>
              <a:ext uri="{FF2B5EF4-FFF2-40B4-BE49-F238E27FC236}">
                <a16:creationId xmlns:a16="http://schemas.microsoft.com/office/drawing/2014/main" id="{00EF9AB9-CDBE-F5E9-6FBF-B1215B2A64D3}"/>
              </a:ext>
            </a:extLst>
          </p:cNvPr>
          <p:cNvPicPr>
            <a:picLocks noChangeAspect="1"/>
          </p:cNvPicPr>
          <p:nvPr/>
        </p:nvPicPr>
        <p:blipFill>
          <a:blip r:embed="rId3"/>
          <a:stretch>
            <a:fillRect/>
          </a:stretch>
        </p:blipFill>
        <p:spPr>
          <a:xfrm>
            <a:off x="1935803" y="29361433"/>
            <a:ext cx="1430960" cy="693212"/>
          </a:xfrm>
          <a:prstGeom prst="rect">
            <a:avLst/>
          </a:prstGeom>
        </p:spPr>
      </p:pic>
      <p:sp>
        <p:nvSpPr>
          <p:cNvPr id="23" name="TextBox 22">
            <a:extLst>
              <a:ext uri="{FF2B5EF4-FFF2-40B4-BE49-F238E27FC236}">
                <a16:creationId xmlns:a16="http://schemas.microsoft.com/office/drawing/2014/main" id="{D222F6F3-5E4F-1E71-C27E-AFC96708ABB0}"/>
              </a:ext>
            </a:extLst>
          </p:cNvPr>
          <p:cNvSpPr txBox="1"/>
          <p:nvPr/>
        </p:nvSpPr>
        <p:spPr>
          <a:xfrm>
            <a:off x="11728314" y="29251273"/>
            <a:ext cx="9321936" cy="1569660"/>
          </a:xfrm>
          <a:prstGeom prst="rect">
            <a:avLst/>
          </a:prstGeom>
          <a:solidFill>
            <a:schemeClr val="bg1">
              <a:lumMod val="85000"/>
            </a:schemeClr>
          </a:solidFill>
        </p:spPr>
        <p:txBody>
          <a:bodyPr wrap="square" rtlCol="0">
            <a:spAutoFit/>
          </a:bodyPr>
          <a:lstStyle/>
          <a:p>
            <a:pPr algn="r"/>
            <a:r>
              <a:rPr lang="en-US" sz="2400" dirty="0"/>
              <a:t>Authors: Alexander </a:t>
            </a:r>
            <a:r>
              <a:rPr lang="en-US" sz="2400" dirty="0" err="1"/>
              <a:t>Seyr</a:t>
            </a:r>
            <a:r>
              <a:rPr lang="en-US" sz="2400" dirty="0"/>
              <a:t>, Adam Mourad, </a:t>
            </a:r>
            <a:r>
              <a:rPr lang="en-US" sz="2400" dirty="0" err="1"/>
              <a:t>Muhamed</a:t>
            </a:r>
            <a:r>
              <a:rPr lang="en-US" sz="2400" dirty="0"/>
              <a:t> </a:t>
            </a:r>
            <a:r>
              <a:rPr lang="en-US" sz="2400" dirty="0" err="1"/>
              <a:t>Ramić</a:t>
            </a:r>
            <a:endParaRPr lang="en-US" sz="2400" dirty="0"/>
          </a:p>
          <a:p>
            <a:pPr algn="r"/>
            <a:r>
              <a:rPr lang="en-US" sz="2400" dirty="0"/>
              <a:t>TU Graz – Institute of ISDS</a:t>
            </a:r>
          </a:p>
          <a:p>
            <a:pPr algn="r"/>
            <a:r>
              <a:rPr lang="en-US" sz="2400" dirty="0"/>
              <a:t>8010 Graz, </a:t>
            </a:r>
            <a:r>
              <a:rPr lang="en-US" sz="2400" dirty="0" err="1"/>
              <a:t>Inffeldgasse</a:t>
            </a:r>
            <a:r>
              <a:rPr lang="en-US" sz="2400" dirty="0"/>
              <a:t> 12/I, Austria</a:t>
            </a:r>
          </a:p>
          <a:p>
            <a:pPr algn="r"/>
            <a:endParaRPr lang="en-US" sz="2400" dirty="0"/>
          </a:p>
        </p:txBody>
      </p:sp>
      <p:sp>
        <p:nvSpPr>
          <p:cNvPr id="25" name="TextBox 24">
            <a:extLst>
              <a:ext uri="{FF2B5EF4-FFF2-40B4-BE49-F238E27FC236}">
                <a16:creationId xmlns:a16="http://schemas.microsoft.com/office/drawing/2014/main" id="{7026E04F-778E-7918-193E-7FD648783EEA}"/>
              </a:ext>
            </a:extLst>
          </p:cNvPr>
          <p:cNvSpPr txBox="1"/>
          <p:nvPr/>
        </p:nvSpPr>
        <p:spPr>
          <a:xfrm>
            <a:off x="1677462" y="4162326"/>
            <a:ext cx="8264266" cy="1000274"/>
          </a:xfrm>
          <a:prstGeom prst="rect">
            <a:avLst/>
          </a:prstGeom>
          <a:solidFill>
            <a:schemeClr val="bg1"/>
          </a:solidFill>
        </p:spPr>
        <p:txBody>
          <a:bodyPr wrap="square" rtlCol="0">
            <a:spAutoFit/>
          </a:bodyPr>
          <a:lstStyle/>
          <a:p>
            <a:endParaRPr lang="en-US" dirty="0"/>
          </a:p>
        </p:txBody>
      </p:sp>
      <p:pic>
        <p:nvPicPr>
          <p:cNvPr id="5" name="Picture 4" descr="Diagram&#10;&#10;Description automatically generated with medium confidence">
            <a:extLst>
              <a:ext uri="{FF2B5EF4-FFF2-40B4-BE49-F238E27FC236}">
                <a16:creationId xmlns:a16="http://schemas.microsoft.com/office/drawing/2014/main" id="{230F4192-C7FA-D598-021A-8D1D976D6A58}"/>
              </a:ext>
            </a:extLst>
          </p:cNvPr>
          <p:cNvPicPr>
            <a:picLocks noChangeAspect="1"/>
          </p:cNvPicPr>
          <p:nvPr/>
        </p:nvPicPr>
        <p:blipFill rotWithShape="1">
          <a:blip r:embed="rId4"/>
          <a:srcRect l="10919" t="5149" r="9191" b="8341"/>
          <a:stretch/>
        </p:blipFill>
        <p:spPr>
          <a:xfrm>
            <a:off x="1677462" y="21997278"/>
            <a:ext cx="9447739" cy="6175566"/>
          </a:xfrm>
          <a:prstGeom prst="rect">
            <a:avLst/>
          </a:prstGeom>
        </p:spPr>
      </p:pic>
      <p:graphicFrame>
        <p:nvGraphicFramePr>
          <p:cNvPr id="9" name="Table 9">
            <a:extLst>
              <a:ext uri="{FF2B5EF4-FFF2-40B4-BE49-F238E27FC236}">
                <a16:creationId xmlns:a16="http://schemas.microsoft.com/office/drawing/2014/main" id="{C1EB1167-26B1-1F33-2E21-4F66C68CD3D2}"/>
              </a:ext>
            </a:extLst>
          </p:cNvPr>
          <p:cNvGraphicFramePr>
            <a:graphicFrameLocks noGrp="1"/>
          </p:cNvGraphicFramePr>
          <p:nvPr>
            <p:extLst>
              <p:ext uri="{D42A27DB-BD31-4B8C-83A1-F6EECF244321}">
                <p14:modId xmlns:p14="http://schemas.microsoft.com/office/powerpoint/2010/main" val="697067994"/>
              </p:ext>
            </p:extLst>
          </p:nvPr>
        </p:nvGraphicFramePr>
        <p:xfrm>
          <a:off x="12101513" y="20266523"/>
          <a:ext cx="8776676" cy="3566528"/>
        </p:xfrm>
        <a:graphic>
          <a:graphicData uri="http://schemas.openxmlformats.org/drawingml/2006/table">
            <a:tbl>
              <a:tblPr firstRow="1" bandRow="1">
                <a:tableStyleId>{3C2FFA5D-87B4-456A-9821-1D502468CF0F}</a:tableStyleId>
              </a:tblPr>
              <a:tblGrid>
                <a:gridCol w="1507316">
                  <a:extLst>
                    <a:ext uri="{9D8B030D-6E8A-4147-A177-3AD203B41FA5}">
                      <a16:colId xmlns:a16="http://schemas.microsoft.com/office/drawing/2014/main" val="464465941"/>
                    </a:ext>
                  </a:extLst>
                </a:gridCol>
                <a:gridCol w="1817340">
                  <a:extLst>
                    <a:ext uri="{9D8B030D-6E8A-4147-A177-3AD203B41FA5}">
                      <a16:colId xmlns:a16="http://schemas.microsoft.com/office/drawing/2014/main" val="4112224327"/>
                    </a:ext>
                  </a:extLst>
                </a:gridCol>
                <a:gridCol w="1817340">
                  <a:extLst>
                    <a:ext uri="{9D8B030D-6E8A-4147-A177-3AD203B41FA5}">
                      <a16:colId xmlns:a16="http://schemas.microsoft.com/office/drawing/2014/main" val="3437293291"/>
                    </a:ext>
                  </a:extLst>
                </a:gridCol>
                <a:gridCol w="1817340">
                  <a:extLst>
                    <a:ext uri="{9D8B030D-6E8A-4147-A177-3AD203B41FA5}">
                      <a16:colId xmlns:a16="http://schemas.microsoft.com/office/drawing/2014/main" val="2014822585"/>
                    </a:ext>
                  </a:extLst>
                </a:gridCol>
                <a:gridCol w="1817340">
                  <a:extLst>
                    <a:ext uri="{9D8B030D-6E8A-4147-A177-3AD203B41FA5}">
                      <a16:colId xmlns:a16="http://schemas.microsoft.com/office/drawing/2014/main" val="1167555461"/>
                    </a:ext>
                  </a:extLst>
                </a:gridCol>
              </a:tblGrid>
              <a:tr h="396286">
                <a:tc>
                  <a:txBody>
                    <a:bodyPr/>
                    <a:lstStyle/>
                    <a:p>
                      <a:r>
                        <a:rPr lang="en-US" sz="2000" kern="1200" dirty="0">
                          <a:solidFill>
                            <a:schemeClr val="bg1"/>
                          </a:solidFill>
                          <a:latin typeface="+mn-lt"/>
                          <a:ea typeface="+mn-ea"/>
                          <a:cs typeface="+mn-cs"/>
                        </a:rPr>
                        <a:t>Model</a:t>
                      </a:r>
                    </a:p>
                  </a:txBody>
                  <a:tcPr/>
                </a:tc>
                <a:tc>
                  <a:txBody>
                    <a:bodyPr/>
                    <a:lstStyle/>
                    <a:p>
                      <a:r>
                        <a:rPr lang="en-US" sz="2000" kern="1200" dirty="0">
                          <a:solidFill>
                            <a:schemeClr val="bg1"/>
                          </a:solidFill>
                          <a:latin typeface="+mn-lt"/>
                          <a:ea typeface="+mn-ea"/>
                          <a:cs typeface="+mn-cs"/>
                        </a:rPr>
                        <a:t>MSE</a:t>
                      </a:r>
                    </a:p>
                  </a:txBody>
                  <a:tcPr/>
                </a:tc>
                <a:tc>
                  <a:txBody>
                    <a:bodyPr/>
                    <a:lstStyle/>
                    <a:p>
                      <a:r>
                        <a:rPr lang="en-US" sz="2000" kern="1200" dirty="0">
                          <a:solidFill>
                            <a:schemeClr val="bg1"/>
                          </a:solidFill>
                          <a:latin typeface="+mn-lt"/>
                          <a:ea typeface="+mn-ea"/>
                          <a:cs typeface="+mn-cs"/>
                        </a:rPr>
                        <a:t>MAE</a:t>
                      </a:r>
                    </a:p>
                  </a:txBody>
                  <a:tcPr/>
                </a:tc>
                <a:tc>
                  <a:txBody>
                    <a:bodyPr/>
                    <a:lstStyle/>
                    <a:p>
                      <a:r>
                        <a:rPr lang="en-US" sz="2000" kern="1200" dirty="0">
                          <a:solidFill>
                            <a:schemeClr val="bg1"/>
                          </a:solidFill>
                          <a:latin typeface="+mn-lt"/>
                          <a:ea typeface="+mn-ea"/>
                          <a:cs typeface="+mn-cs"/>
                        </a:rPr>
                        <a:t>RMSE</a:t>
                      </a:r>
                    </a:p>
                  </a:txBody>
                  <a:tcPr/>
                </a:tc>
                <a:tc>
                  <a:txBody>
                    <a:bodyPr/>
                    <a:lstStyle/>
                    <a:p>
                      <a:r>
                        <a:rPr lang="en-US" sz="2000" kern="1200" dirty="0">
                          <a:solidFill>
                            <a:schemeClr val="bg1"/>
                          </a:solidFill>
                          <a:latin typeface="+mn-lt"/>
                          <a:ea typeface="+mn-ea"/>
                          <a:cs typeface="+mn-cs"/>
                        </a:rPr>
                        <a:t>R2</a:t>
                      </a:r>
                    </a:p>
                  </a:txBody>
                  <a:tcPr/>
                </a:tc>
                <a:extLst>
                  <a:ext uri="{0D108BD9-81ED-4DB2-BD59-A6C34878D82A}">
                    <a16:rowId xmlns:a16="http://schemas.microsoft.com/office/drawing/2014/main" val="1848082894"/>
                  </a:ext>
                </a:extLst>
              </a:tr>
              <a:tr h="396286">
                <a:tc>
                  <a:txBody>
                    <a:bodyPr/>
                    <a:lstStyle/>
                    <a:p>
                      <a:r>
                        <a:rPr lang="en-US" sz="2000" kern="1200" dirty="0">
                          <a:solidFill>
                            <a:schemeClr val="tx1"/>
                          </a:solidFill>
                          <a:latin typeface="+mn-lt"/>
                          <a:ea typeface="+mn-ea"/>
                          <a:cs typeface="+mn-cs"/>
                        </a:rPr>
                        <a:t>RBM</a:t>
                      </a:r>
                    </a:p>
                  </a:txBody>
                  <a:tcPr/>
                </a:tc>
                <a:tc>
                  <a:txBody>
                    <a:bodyPr/>
                    <a:lstStyle/>
                    <a:p>
                      <a:pPr algn="ctr"/>
                      <a:r>
                        <a:rPr lang="en-US" sz="2000" kern="1200" dirty="0">
                          <a:solidFill>
                            <a:schemeClr val="tx1"/>
                          </a:solidFill>
                          <a:latin typeface="+mn-lt"/>
                          <a:ea typeface="+mn-ea"/>
                          <a:cs typeface="+mn-cs"/>
                        </a:rPr>
                        <a:t>6168.746</a:t>
                      </a:r>
                    </a:p>
                  </a:txBody>
                  <a:tcPr/>
                </a:tc>
                <a:tc>
                  <a:txBody>
                    <a:bodyPr/>
                    <a:lstStyle/>
                    <a:p>
                      <a:pPr algn="ctr"/>
                      <a:r>
                        <a:rPr lang="en-US" sz="2000" kern="1200" dirty="0">
                          <a:solidFill>
                            <a:schemeClr val="tx1"/>
                          </a:solidFill>
                          <a:latin typeface="+mn-lt"/>
                          <a:ea typeface="+mn-ea"/>
                          <a:cs typeface="+mn-cs"/>
                        </a:rPr>
                        <a:t>64.824</a:t>
                      </a:r>
                    </a:p>
                  </a:txBody>
                  <a:tcPr/>
                </a:tc>
                <a:tc>
                  <a:txBody>
                    <a:bodyPr/>
                    <a:lstStyle/>
                    <a:p>
                      <a:pPr algn="ctr"/>
                      <a:r>
                        <a:rPr lang="en-US" sz="2000" kern="1200" dirty="0">
                          <a:solidFill>
                            <a:schemeClr val="tx1"/>
                          </a:solidFill>
                          <a:latin typeface="+mn-lt"/>
                          <a:ea typeface="+mn-ea"/>
                          <a:cs typeface="+mn-cs"/>
                        </a:rPr>
                        <a:t>78.541</a:t>
                      </a:r>
                    </a:p>
                  </a:txBody>
                  <a:tcPr/>
                </a:tc>
                <a:tc>
                  <a:txBody>
                    <a:bodyPr/>
                    <a:lstStyle/>
                    <a:p>
                      <a:pPr algn="ctr"/>
                      <a:r>
                        <a:rPr lang="en-US" sz="2000" kern="1200" dirty="0">
                          <a:solidFill>
                            <a:schemeClr val="tx1"/>
                          </a:solidFill>
                          <a:latin typeface="+mn-lt"/>
                          <a:ea typeface="+mn-ea"/>
                          <a:cs typeface="+mn-cs"/>
                        </a:rPr>
                        <a:t>-2.007</a:t>
                      </a:r>
                    </a:p>
                  </a:txBody>
                  <a:tcPr/>
                </a:tc>
                <a:extLst>
                  <a:ext uri="{0D108BD9-81ED-4DB2-BD59-A6C34878D82A}">
                    <a16:rowId xmlns:a16="http://schemas.microsoft.com/office/drawing/2014/main" val="3500294253"/>
                  </a:ext>
                </a:extLst>
              </a:tr>
              <a:tr h="396286">
                <a:tc>
                  <a:txBody>
                    <a:bodyPr/>
                    <a:lstStyle/>
                    <a:p>
                      <a:r>
                        <a:rPr lang="en-US" sz="2000" kern="1200" dirty="0">
                          <a:solidFill>
                            <a:schemeClr val="tx1"/>
                          </a:solidFill>
                          <a:latin typeface="+mn-lt"/>
                          <a:ea typeface="+mn-ea"/>
                          <a:cs typeface="+mn-cs"/>
                        </a:rPr>
                        <a:t>MBM</a:t>
                      </a:r>
                    </a:p>
                  </a:txBody>
                  <a:tcPr/>
                </a:tc>
                <a:tc>
                  <a:txBody>
                    <a:bodyPr/>
                    <a:lstStyle/>
                    <a:p>
                      <a:pPr algn="ctr"/>
                      <a:r>
                        <a:rPr lang="en-US" sz="2000" kern="1200" dirty="0">
                          <a:solidFill>
                            <a:schemeClr val="tx1"/>
                          </a:solidFill>
                          <a:latin typeface="+mn-lt"/>
                          <a:ea typeface="+mn-ea"/>
                          <a:cs typeface="+mn-cs"/>
                        </a:rPr>
                        <a:t>2172.005</a:t>
                      </a:r>
                    </a:p>
                  </a:txBody>
                  <a:tcPr/>
                </a:tc>
                <a:tc>
                  <a:txBody>
                    <a:bodyPr/>
                    <a:lstStyle/>
                    <a:p>
                      <a:pPr algn="ctr"/>
                      <a:r>
                        <a:rPr lang="en-US" sz="2000" kern="1200" dirty="0">
                          <a:solidFill>
                            <a:schemeClr val="tx1"/>
                          </a:solidFill>
                          <a:latin typeface="+mn-lt"/>
                          <a:ea typeface="+mn-ea"/>
                          <a:cs typeface="+mn-cs"/>
                        </a:rPr>
                        <a:t>40.396</a:t>
                      </a:r>
                    </a:p>
                  </a:txBody>
                  <a:tcPr/>
                </a:tc>
                <a:tc>
                  <a:txBody>
                    <a:bodyPr/>
                    <a:lstStyle/>
                    <a:p>
                      <a:pPr algn="ctr"/>
                      <a:r>
                        <a:rPr lang="en-US" sz="2000" kern="1200" dirty="0">
                          <a:solidFill>
                            <a:schemeClr val="tx1"/>
                          </a:solidFill>
                          <a:latin typeface="+mn-lt"/>
                          <a:ea typeface="+mn-ea"/>
                          <a:cs typeface="+mn-cs"/>
                        </a:rPr>
                        <a:t>46.605</a:t>
                      </a:r>
                    </a:p>
                  </a:txBody>
                  <a:tcPr/>
                </a:tc>
                <a:tc>
                  <a:txBody>
                    <a:bodyPr/>
                    <a:lstStyle/>
                    <a:p>
                      <a:pPr algn="ctr"/>
                      <a:r>
                        <a:rPr lang="en-US" sz="2000" kern="1200" dirty="0">
                          <a:solidFill>
                            <a:schemeClr val="tx1"/>
                          </a:solidFill>
                          <a:latin typeface="+mn-lt"/>
                          <a:ea typeface="+mn-ea"/>
                          <a:cs typeface="+mn-cs"/>
                        </a:rPr>
                        <a:t>-0.059</a:t>
                      </a:r>
                    </a:p>
                  </a:txBody>
                  <a:tcPr/>
                </a:tc>
                <a:extLst>
                  <a:ext uri="{0D108BD9-81ED-4DB2-BD59-A6C34878D82A}">
                    <a16:rowId xmlns:a16="http://schemas.microsoft.com/office/drawing/2014/main" val="270543441"/>
                  </a:ext>
                </a:extLst>
              </a:tr>
              <a:tr h="341366">
                <a:tc>
                  <a:txBody>
                    <a:bodyPr/>
                    <a:lstStyle/>
                    <a:p>
                      <a:r>
                        <a:rPr lang="en-US" sz="2000" kern="1200" dirty="0">
                          <a:solidFill>
                            <a:schemeClr val="tx1"/>
                          </a:solidFill>
                          <a:latin typeface="+mn-lt"/>
                          <a:ea typeface="+mn-ea"/>
                          <a:cs typeface="+mn-cs"/>
                        </a:rPr>
                        <a:t>AM</a:t>
                      </a:r>
                    </a:p>
                  </a:txBody>
                  <a:tcPr/>
                </a:tc>
                <a:tc>
                  <a:txBody>
                    <a:bodyPr/>
                    <a:lstStyle/>
                    <a:p>
                      <a:pPr algn="ctr"/>
                      <a:r>
                        <a:rPr lang="en-US" sz="2000" kern="1200" dirty="0">
                          <a:solidFill>
                            <a:schemeClr val="tx1"/>
                          </a:solidFill>
                          <a:latin typeface="+mn-lt"/>
                          <a:ea typeface="+mn-ea"/>
                          <a:cs typeface="+mn-cs"/>
                        </a:rPr>
                        <a:t>557.02</a:t>
                      </a:r>
                    </a:p>
                  </a:txBody>
                  <a:tcPr/>
                </a:tc>
                <a:tc>
                  <a:txBody>
                    <a:bodyPr/>
                    <a:lstStyle/>
                    <a:p>
                      <a:pPr algn="ctr"/>
                      <a:r>
                        <a:rPr lang="en-US" sz="2000" kern="1200" dirty="0">
                          <a:solidFill>
                            <a:schemeClr val="tx1"/>
                          </a:solidFill>
                          <a:latin typeface="+mn-lt"/>
                          <a:ea typeface="+mn-ea"/>
                          <a:cs typeface="+mn-cs"/>
                        </a:rPr>
                        <a:t>18.421</a:t>
                      </a:r>
                    </a:p>
                  </a:txBody>
                  <a:tcPr/>
                </a:tc>
                <a:tc>
                  <a:txBody>
                    <a:bodyPr/>
                    <a:lstStyle/>
                    <a:p>
                      <a:pPr algn="ctr"/>
                      <a:r>
                        <a:rPr lang="en-US" sz="2000" kern="1200" dirty="0">
                          <a:solidFill>
                            <a:schemeClr val="tx1"/>
                          </a:solidFill>
                          <a:latin typeface="+mn-lt"/>
                          <a:ea typeface="+mn-ea"/>
                          <a:cs typeface="+mn-cs"/>
                        </a:rPr>
                        <a:t>23.601</a:t>
                      </a:r>
                    </a:p>
                  </a:txBody>
                  <a:tcPr/>
                </a:tc>
                <a:tc>
                  <a:txBody>
                    <a:bodyPr/>
                    <a:lstStyle/>
                    <a:p>
                      <a:pPr algn="ctr"/>
                      <a:r>
                        <a:rPr lang="en-US" sz="2000" kern="1200" dirty="0">
                          <a:solidFill>
                            <a:schemeClr val="tx1"/>
                          </a:solidFill>
                          <a:latin typeface="+mn-lt"/>
                          <a:ea typeface="+mn-ea"/>
                          <a:cs typeface="+mn-cs"/>
                        </a:rPr>
                        <a:t>0.745</a:t>
                      </a:r>
                    </a:p>
                  </a:txBody>
                  <a:tcPr/>
                </a:tc>
                <a:extLst>
                  <a:ext uri="{0D108BD9-81ED-4DB2-BD59-A6C34878D82A}">
                    <a16:rowId xmlns:a16="http://schemas.microsoft.com/office/drawing/2014/main" val="2439749995"/>
                  </a:ext>
                </a:extLst>
              </a:tr>
              <a:tr h="396286">
                <a:tc>
                  <a:txBody>
                    <a:bodyPr/>
                    <a:lstStyle/>
                    <a:p>
                      <a:r>
                        <a:rPr lang="en-US" sz="2000" kern="1200" dirty="0" err="1">
                          <a:solidFill>
                            <a:schemeClr val="tx1"/>
                          </a:solidFill>
                          <a:latin typeface="+mn-lt"/>
                          <a:ea typeface="+mn-ea"/>
                          <a:cs typeface="+mn-cs"/>
                        </a:rPr>
                        <a:t>LightGBM</a:t>
                      </a:r>
                      <a:endParaRPr lang="en-US" sz="2000" kern="1200" dirty="0">
                        <a:solidFill>
                          <a:schemeClr val="tx1"/>
                        </a:solidFill>
                        <a:latin typeface="+mn-lt"/>
                        <a:ea typeface="+mn-ea"/>
                        <a:cs typeface="+mn-cs"/>
                      </a:endParaRPr>
                    </a:p>
                  </a:txBody>
                  <a:tcPr>
                    <a:solidFill>
                      <a:srgbClr val="FFFF00"/>
                    </a:solidFill>
                  </a:tcPr>
                </a:tc>
                <a:tc>
                  <a:txBody>
                    <a:bodyPr/>
                    <a:lstStyle/>
                    <a:p>
                      <a:pPr algn="ctr"/>
                      <a:r>
                        <a:rPr lang="en-EG" sz="2000" kern="1200" dirty="0">
                          <a:solidFill>
                            <a:schemeClr val="tx1"/>
                          </a:solidFill>
                          <a:latin typeface="+mn-lt"/>
                          <a:ea typeface="+mn-ea"/>
                          <a:cs typeface="+mn-cs"/>
                        </a:rPr>
                        <a:t>129.898</a:t>
                      </a:r>
                      <a:endParaRPr lang="en-US" sz="2000" kern="1200" dirty="0">
                        <a:solidFill>
                          <a:schemeClr val="tx1"/>
                        </a:solidFill>
                        <a:latin typeface="+mn-lt"/>
                        <a:ea typeface="+mn-ea"/>
                        <a:cs typeface="+mn-cs"/>
                      </a:endParaRPr>
                    </a:p>
                  </a:txBody>
                  <a:tcPr>
                    <a:solidFill>
                      <a:srgbClr val="FFFF00"/>
                    </a:solidFill>
                  </a:tcPr>
                </a:tc>
                <a:tc>
                  <a:txBody>
                    <a:bodyPr/>
                    <a:lstStyle/>
                    <a:p>
                      <a:pPr algn="ctr"/>
                      <a:r>
                        <a:rPr lang="en-EG" sz="2000" kern="1200" dirty="0">
                          <a:solidFill>
                            <a:schemeClr val="tx1"/>
                          </a:solidFill>
                          <a:latin typeface="+mn-lt"/>
                          <a:ea typeface="+mn-ea"/>
                          <a:cs typeface="+mn-cs"/>
                        </a:rPr>
                        <a:t>7.793</a:t>
                      </a:r>
                      <a:endParaRPr lang="en-US" sz="2000" kern="1200" dirty="0">
                        <a:solidFill>
                          <a:schemeClr val="tx1"/>
                        </a:solidFill>
                        <a:latin typeface="+mn-lt"/>
                        <a:ea typeface="+mn-ea"/>
                        <a:cs typeface="+mn-cs"/>
                      </a:endParaRPr>
                    </a:p>
                  </a:txBody>
                  <a:tcPr>
                    <a:solidFill>
                      <a:srgbClr val="FFFF00"/>
                    </a:solidFill>
                  </a:tcPr>
                </a:tc>
                <a:tc>
                  <a:txBody>
                    <a:bodyPr/>
                    <a:lstStyle/>
                    <a:p>
                      <a:pPr algn="ctr"/>
                      <a:r>
                        <a:rPr lang="en-EG" sz="2000" kern="1200" dirty="0">
                          <a:solidFill>
                            <a:schemeClr val="tx1"/>
                          </a:solidFill>
                          <a:latin typeface="+mn-lt"/>
                          <a:ea typeface="+mn-ea"/>
                          <a:cs typeface="+mn-cs"/>
                        </a:rPr>
                        <a:t>11.397</a:t>
                      </a:r>
                      <a:endParaRPr lang="en-US" sz="2000" kern="1200" dirty="0">
                        <a:solidFill>
                          <a:schemeClr val="tx1"/>
                        </a:solidFill>
                        <a:latin typeface="+mn-lt"/>
                        <a:ea typeface="+mn-ea"/>
                        <a:cs typeface="+mn-cs"/>
                      </a:endParaRPr>
                    </a:p>
                  </a:txBody>
                  <a:tcPr>
                    <a:solidFill>
                      <a:srgbClr val="FFFF00"/>
                    </a:solidFill>
                  </a:tcPr>
                </a:tc>
                <a:tc>
                  <a:txBody>
                    <a:bodyPr/>
                    <a:lstStyle/>
                    <a:p>
                      <a:pPr algn="ctr"/>
                      <a:r>
                        <a:rPr lang="en-EG" sz="2000" kern="1200" dirty="0">
                          <a:solidFill>
                            <a:schemeClr val="tx1"/>
                          </a:solidFill>
                          <a:latin typeface="+mn-lt"/>
                          <a:ea typeface="+mn-ea"/>
                          <a:cs typeface="+mn-cs"/>
                        </a:rPr>
                        <a:t>0.937</a:t>
                      </a:r>
                      <a:endParaRPr lang="en-US" sz="2000" kern="1200" dirty="0">
                        <a:solidFill>
                          <a:schemeClr val="tx1"/>
                        </a:solidFill>
                        <a:latin typeface="+mn-lt"/>
                        <a:ea typeface="+mn-ea"/>
                        <a:cs typeface="+mn-cs"/>
                      </a:endParaRPr>
                    </a:p>
                  </a:txBody>
                  <a:tcPr>
                    <a:solidFill>
                      <a:srgbClr val="FFFF00"/>
                    </a:solidFill>
                  </a:tcPr>
                </a:tc>
                <a:extLst>
                  <a:ext uri="{0D108BD9-81ED-4DB2-BD59-A6C34878D82A}">
                    <a16:rowId xmlns:a16="http://schemas.microsoft.com/office/drawing/2014/main" val="3030324525"/>
                  </a:ext>
                </a:extLst>
              </a:tr>
              <a:tr h="396286">
                <a:tc>
                  <a:txBody>
                    <a:bodyPr/>
                    <a:lstStyle/>
                    <a:p>
                      <a:r>
                        <a:rPr lang="en-US" sz="2000" kern="1200" dirty="0" err="1">
                          <a:solidFill>
                            <a:schemeClr val="tx1"/>
                          </a:solidFill>
                          <a:latin typeface="+mn-lt"/>
                          <a:ea typeface="+mn-ea"/>
                          <a:cs typeface="+mn-cs"/>
                        </a:rPr>
                        <a:t>XGBoost</a:t>
                      </a:r>
                      <a:endParaRPr lang="en-US" sz="2000" kern="1200" dirty="0">
                        <a:solidFill>
                          <a:schemeClr val="tx1"/>
                        </a:solidFill>
                        <a:latin typeface="+mn-lt"/>
                        <a:ea typeface="+mn-ea"/>
                        <a:cs typeface="+mn-cs"/>
                      </a:endParaRPr>
                    </a:p>
                  </a:txBody>
                  <a:tcPr>
                    <a:solidFill>
                      <a:srgbClr val="FFFF00"/>
                    </a:solidFill>
                  </a:tcPr>
                </a:tc>
                <a:tc>
                  <a:txBody>
                    <a:bodyPr/>
                    <a:lstStyle/>
                    <a:p>
                      <a:pPr algn="ctr"/>
                      <a:r>
                        <a:rPr lang="en-EG" sz="2000" kern="1200" dirty="0">
                          <a:solidFill>
                            <a:schemeClr val="tx1"/>
                          </a:solidFill>
                          <a:latin typeface="+mn-lt"/>
                          <a:ea typeface="+mn-ea"/>
                          <a:cs typeface="+mn-cs"/>
                        </a:rPr>
                        <a:t>129.701</a:t>
                      </a:r>
                      <a:endParaRPr lang="en-US" sz="2000" kern="1200" dirty="0">
                        <a:solidFill>
                          <a:schemeClr val="tx1"/>
                        </a:solidFill>
                        <a:latin typeface="+mn-lt"/>
                        <a:ea typeface="+mn-ea"/>
                        <a:cs typeface="+mn-cs"/>
                      </a:endParaRPr>
                    </a:p>
                  </a:txBody>
                  <a:tcPr>
                    <a:solidFill>
                      <a:srgbClr val="FFFF00"/>
                    </a:solidFill>
                  </a:tcPr>
                </a:tc>
                <a:tc>
                  <a:txBody>
                    <a:bodyPr/>
                    <a:lstStyle/>
                    <a:p>
                      <a:pPr algn="ctr"/>
                      <a:r>
                        <a:rPr lang="en-EG" sz="2000" kern="1200" dirty="0">
                          <a:solidFill>
                            <a:schemeClr val="tx1"/>
                          </a:solidFill>
                          <a:latin typeface="+mn-lt"/>
                          <a:ea typeface="+mn-ea"/>
                          <a:cs typeface="+mn-cs"/>
                        </a:rPr>
                        <a:t>7.825</a:t>
                      </a:r>
                      <a:endParaRPr lang="en-US" sz="2000" kern="1200" dirty="0">
                        <a:solidFill>
                          <a:schemeClr val="tx1"/>
                        </a:solidFill>
                        <a:latin typeface="+mn-lt"/>
                        <a:ea typeface="+mn-ea"/>
                        <a:cs typeface="+mn-cs"/>
                      </a:endParaRPr>
                    </a:p>
                  </a:txBody>
                  <a:tcPr>
                    <a:solidFill>
                      <a:srgbClr val="FFFF00"/>
                    </a:solidFill>
                  </a:tcPr>
                </a:tc>
                <a:tc>
                  <a:txBody>
                    <a:bodyPr/>
                    <a:lstStyle/>
                    <a:p>
                      <a:pPr algn="ctr"/>
                      <a:r>
                        <a:rPr lang="en-EG" sz="2000" kern="1200" dirty="0">
                          <a:solidFill>
                            <a:schemeClr val="tx1"/>
                          </a:solidFill>
                          <a:latin typeface="+mn-lt"/>
                          <a:ea typeface="+mn-ea"/>
                          <a:cs typeface="+mn-cs"/>
                        </a:rPr>
                        <a:t>11.389</a:t>
                      </a:r>
                      <a:endParaRPr lang="en-US" sz="2000" kern="1200" dirty="0">
                        <a:solidFill>
                          <a:schemeClr val="tx1"/>
                        </a:solidFill>
                        <a:latin typeface="+mn-lt"/>
                        <a:ea typeface="+mn-ea"/>
                        <a:cs typeface="+mn-cs"/>
                      </a:endParaRPr>
                    </a:p>
                  </a:txBody>
                  <a:tcPr>
                    <a:solidFill>
                      <a:srgbClr val="FFFF00"/>
                    </a:solidFill>
                  </a:tcPr>
                </a:tc>
                <a:tc>
                  <a:txBody>
                    <a:bodyPr/>
                    <a:lstStyle/>
                    <a:p>
                      <a:pPr algn="ctr"/>
                      <a:r>
                        <a:rPr lang="en-EG" sz="2000" kern="1200" dirty="0">
                          <a:solidFill>
                            <a:schemeClr val="tx1"/>
                          </a:solidFill>
                          <a:latin typeface="+mn-lt"/>
                          <a:ea typeface="+mn-ea"/>
                          <a:cs typeface="+mn-cs"/>
                        </a:rPr>
                        <a:t>0.937</a:t>
                      </a:r>
                      <a:endParaRPr lang="en-US" sz="2000" kern="1200" dirty="0">
                        <a:solidFill>
                          <a:schemeClr val="tx1"/>
                        </a:solidFill>
                        <a:latin typeface="+mn-lt"/>
                        <a:ea typeface="+mn-ea"/>
                        <a:cs typeface="+mn-cs"/>
                      </a:endParaRPr>
                    </a:p>
                  </a:txBody>
                  <a:tcPr>
                    <a:solidFill>
                      <a:srgbClr val="FFFF00"/>
                    </a:solidFill>
                  </a:tcPr>
                </a:tc>
                <a:extLst>
                  <a:ext uri="{0D108BD9-81ED-4DB2-BD59-A6C34878D82A}">
                    <a16:rowId xmlns:a16="http://schemas.microsoft.com/office/drawing/2014/main" val="2062666678"/>
                  </a:ext>
                </a:extLst>
              </a:tr>
              <a:tr h="396286">
                <a:tc>
                  <a:txBody>
                    <a:bodyPr/>
                    <a:lstStyle/>
                    <a:p>
                      <a:r>
                        <a:rPr lang="en-US" sz="2000" kern="1200" dirty="0">
                          <a:solidFill>
                            <a:schemeClr val="tx1"/>
                          </a:solidFill>
                          <a:latin typeface="+mn-lt"/>
                          <a:ea typeface="+mn-ea"/>
                          <a:cs typeface="+mn-cs"/>
                        </a:rPr>
                        <a:t>SARIMAX</a:t>
                      </a:r>
                    </a:p>
                  </a:txBody>
                  <a:tcPr/>
                </a:tc>
                <a:tc>
                  <a:txBody>
                    <a:bodyPr/>
                    <a:lstStyle/>
                    <a:p>
                      <a:pPr algn="ctr"/>
                      <a:r>
                        <a:rPr lang="en-EG" sz="2000" kern="1200" dirty="0">
                          <a:solidFill>
                            <a:schemeClr val="tx1"/>
                          </a:solidFill>
                          <a:latin typeface="+mn-lt"/>
                          <a:ea typeface="+mn-ea"/>
                          <a:cs typeface="+mn-cs"/>
                        </a:rPr>
                        <a:t>1143.627</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27.495</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33.818</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0.443</a:t>
                      </a:r>
                      <a:endParaRPr lang="en-US" sz="2000" kern="1200" dirty="0">
                        <a:solidFill>
                          <a:schemeClr val="tx1"/>
                        </a:solidFill>
                        <a:latin typeface="+mn-lt"/>
                        <a:ea typeface="+mn-ea"/>
                        <a:cs typeface="+mn-cs"/>
                      </a:endParaRPr>
                    </a:p>
                  </a:txBody>
                  <a:tcPr/>
                </a:tc>
                <a:extLst>
                  <a:ext uri="{0D108BD9-81ED-4DB2-BD59-A6C34878D82A}">
                    <a16:rowId xmlns:a16="http://schemas.microsoft.com/office/drawing/2014/main" val="989515596"/>
                  </a:ext>
                </a:extLst>
              </a:tr>
              <a:tr h="396286">
                <a:tc>
                  <a:txBody>
                    <a:bodyPr/>
                    <a:lstStyle/>
                    <a:p>
                      <a:r>
                        <a:rPr lang="en-US" sz="2000" kern="1200" dirty="0">
                          <a:solidFill>
                            <a:schemeClr val="tx1"/>
                          </a:solidFill>
                          <a:latin typeface="+mn-lt"/>
                          <a:ea typeface="+mn-ea"/>
                          <a:cs typeface="+mn-cs"/>
                        </a:rPr>
                        <a:t>ARIMA</a:t>
                      </a:r>
                    </a:p>
                  </a:txBody>
                  <a:tcPr/>
                </a:tc>
                <a:tc>
                  <a:txBody>
                    <a:bodyPr/>
                    <a:lstStyle/>
                    <a:p>
                      <a:pPr algn="ctr"/>
                      <a:r>
                        <a:rPr lang="en-EG" sz="2000" kern="1200" dirty="0">
                          <a:solidFill>
                            <a:schemeClr val="tx1"/>
                          </a:solidFill>
                          <a:latin typeface="+mn-lt"/>
                          <a:ea typeface="+mn-ea"/>
                          <a:cs typeface="+mn-cs"/>
                        </a:rPr>
                        <a:t>1360.84</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29.74</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36.89</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0.337</a:t>
                      </a:r>
                      <a:endParaRPr lang="en-US" sz="2000" kern="1200" dirty="0">
                        <a:solidFill>
                          <a:schemeClr val="tx1"/>
                        </a:solidFill>
                        <a:latin typeface="+mn-lt"/>
                        <a:ea typeface="+mn-ea"/>
                        <a:cs typeface="+mn-cs"/>
                      </a:endParaRPr>
                    </a:p>
                  </a:txBody>
                  <a:tcPr/>
                </a:tc>
                <a:extLst>
                  <a:ext uri="{0D108BD9-81ED-4DB2-BD59-A6C34878D82A}">
                    <a16:rowId xmlns:a16="http://schemas.microsoft.com/office/drawing/2014/main" val="2225589529"/>
                  </a:ext>
                </a:extLst>
              </a:tr>
              <a:tr h="396286">
                <a:tc>
                  <a:txBody>
                    <a:bodyPr/>
                    <a:lstStyle/>
                    <a:p>
                      <a:r>
                        <a:rPr lang="en-US" sz="2000" kern="1200" dirty="0">
                          <a:solidFill>
                            <a:schemeClr val="tx1"/>
                          </a:solidFill>
                          <a:latin typeface="+mn-lt"/>
                          <a:ea typeface="+mn-ea"/>
                          <a:cs typeface="+mn-cs"/>
                        </a:rPr>
                        <a:t>LSTM_W5</a:t>
                      </a:r>
                    </a:p>
                  </a:txBody>
                  <a:tcPr/>
                </a:tc>
                <a:tc>
                  <a:txBody>
                    <a:bodyPr/>
                    <a:lstStyle/>
                    <a:p>
                      <a:pPr algn="ctr"/>
                      <a:r>
                        <a:rPr lang="en-EG" sz="2000" kern="1200" dirty="0">
                          <a:solidFill>
                            <a:schemeClr val="tx1"/>
                          </a:solidFill>
                          <a:latin typeface="+mn-lt"/>
                          <a:ea typeface="+mn-ea"/>
                          <a:cs typeface="+mn-cs"/>
                        </a:rPr>
                        <a:t>1218.558</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28.531</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34.908</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0.406</a:t>
                      </a:r>
                      <a:endParaRPr lang="en-US" sz="2000" kern="1200" dirty="0">
                        <a:solidFill>
                          <a:schemeClr val="tx1"/>
                        </a:solidFill>
                        <a:latin typeface="+mn-lt"/>
                        <a:ea typeface="+mn-ea"/>
                        <a:cs typeface="+mn-cs"/>
                      </a:endParaRPr>
                    </a:p>
                  </a:txBody>
                  <a:tcPr/>
                </a:tc>
                <a:extLst>
                  <a:ext uri="{0D108BD9-81ED-4DB2-BD59-A6C34878D82A}">
                    <a16:rowId xmlns:a16="http://schemas.microsoft.com/office/drawing/2014/main" val="2647468833"/>
                  </a:ext>
                </a:extLst>
              </a:tr>
            </a:tbl>
          </a:graphicData>
        </a:graphic>
      </p:graphicFrame>
      <p:sp>
        <p:nvSpPr>
          <p:cNvPr id="11" name="Inhaltsplatzhalter 6">
            <a:extLst>
              <a:ext uri="{FF2B5EF4-FFF2-40B4-BE49-F238E27FC236}">
                <a16:creationId xmlns:a16="http://schemas.microsoft.com/office/drawing/2014/main" id="{DC713CBB-4040-6E20-5356-8951C70800F0}"/>
              </a:ext>
            </a:extLst>
          </p:cNvPr>
          <p:cNvSpPr>
            <a:spLocks noGrp="1"/>
          </p:cNvSpPr>
          <p:nvPr>
            <p:ph sz="quarter" idx="11"/>
          </p:nvPr>
        </p:nvSpPr>
        <p:spPr>
          <a:xfrm>
            <a:off x="1935803" y="4052439"/>
            <a:ext cx="8820000" cy="2734656"/>
          </a:xfrm>
          <a:noFill/>
        </p:spPr>
        <p:txBody>
          <a:bodyPr>
            <a:noAutofit/>
          </a:bodyPr>
          <a:lstStyle/>
          <a:p>
            <a:r>
              <a:rPr lang="de-DE" dirty="0" err="1"/>
              <a:t>Introduction</a:t>
            </a:r>
            <a:endParaRPr lang="de-DE" dirty="0"/>
          </a:p>
          <a:p>
            <a:pPr lvl="1"/>
            <a:r>
              <a:rPr lang="en-AT"/>
              <a:t>In the forecasting tasks, the goal is to predict future values based on the previously observed values. We use the</a:t>
            </a:r>
            <a:r>
              <a:rPr lang="en-US" dirty="0"/>
              <a:t> </a:t>
            </a:r>
            <a:r>
              <a:rPr lang="en-AT"/>
              <a:t>p</a:t>
            </a:r>
            <a:r>
              <a:rPr lang="en-US" dirty="0" err="1"/>
              <a:t>ower</a:t>
            </a:r>
            <a:r>
              <a:rPr lang="en-AT"/>
              <a:t> </a:t>
            </a:r>
            <a:r>
              <a:rPr lang="en-US" dirty="0"/>
              <a:t>supply dataset</a:t>
            </a:r>
            <a:r>
              <a:rPr lang="en-AT"/>
              <a:t> that</a:t>
            </a:r>
            <a:r>
              <a:rPr lang="en-US" dirty="0"/>
              <a:t> contains hourly measurements of </a:t>
            </a:r>
            <a:r>
              <a:rPr lang="en-AT"/>
              <a:t>the</a:t>
            </a:r>
            <a:r>
              <a:rPr lang="en-US" dirty="0"/>
              <a:t> </a:t>
            </a:r>
            <a:r>
              <a:rPr lang="en-AT"/>
              <a:t>I</a:t>
            </a:r>
            <a:r>
              <a:rPr lang="en-US" dirty="0" err="1"/>
              <a:t>talian</a:t>
            </a:r>
            <a:r>
              <a:rPr lang="en-US" dirty="0"/>
              <a:t> electricity company in a span of 3 years. There are two sources in these records, the main grid and the power transformed from other grids. In this work the focus is on the main grid</a:t>
            </a:r>
            <a:endParaRPr lang="en-AT" dirty="0"/>
          </a:p>
        </p:txBody>
      </p:sp>
      <p:sp>
        <p:nvSpPr>
          <p:cNvPr id="13" name="Inhaltsplatzhalter 6">
            <a:extLst>
              <a:ext uri="{FF2B5EF4-FFF2-40B4-BE49-F238E27FC236}">
                <a16:creationId xmlns:a16="http://schemas.microsoft.com/office/drawing/2014/main" id="{94317078-94DC-4219-354B-F26806A1FEFA}"/>
              </a:ext>
            </a:extLst>
          </p:cNvPr>
          <p:cNvSpPr txBox="1">
            <a:spLocks/>
          </p:cNvSpPr>
          <p:nvPr/>
        </p:nvSpPr>
        <p:spPr>
          <a:xfrm>
            <a:off x="1837245" y="6815213"/>
            <a:ext cx="8820000" cy="5379657"/>
          </a:xfrm>
          <a:prstGeom prst="rect">
            <a:avLst/>
          </a:prstGeom>
          <a:noFill/>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r>
              <a:rPr lang="en-AT" dirty="0"/>
              <a:t>Dataset </a:t>
            </a:r>
            <a:r>
              <a:rPr lang="en-AT" dirty="0" err="1"/>
              <a:t>Preprocessing</a:t>
            </a:r>
            <a:endParaRPr lang="de-DE" dirty="0"/>
          </a:p>
          <a:p>
            <a:pPr lvl="1"/>
            <a:r>
              <a:rPr lang="en-AT" dirty="0"/>
              <a:t>Dataset contains one more feature that represents hours when the data was recorded. But this feature contains an error in one sample, the hour is set to 9 even though the right record is 6.</a:t>
            </a:r>
          </a:p>
          <a:p>
            <a:pPr lvl="1"/>
            <a:r>
              <a:rPr lang="en-AT" dirty="0"/>
              <a:t>In the dataset description stands that the data is collected from 1995 to 1998, so we assume that it started in the beg</a:t>
            </a:r>
            <a:r>
              <a:rPr lang="bs-Latn-BA" dirty="0"/>
              <a:t>in</a:t>
            </a:r>
            <a:r>
              <a:rPr lang="en-AT" dirty="0" err="1"/>
              <a:t>ning</a:t>
            </a:r>
            <a:r>
              <a:rPr lang="en-AT" dirty="0"/>
              <a:t> of the year and we add timestamps from 01.01.1995 00:00 until 31.05.1998 23:00.</a:t>
            </a:r>
          </a:p>
          <a:p>
            <a:pPr lvl="1"/>
            <a:r>
              <a:rPr lang="en-AT" dirty="0"/>
              <a:t>We apply the Augmented Dickey-Fuller test on the dataset with alpha value equal to 0.05. We get the p value of 5.13 e-10, which tells us that the data is stationary.</a:t>
            </a:r>
          </a:p>
          <a:p>
            <a:pPr lvl="1"/>
            <a:r>
              <a:rPr lang="en-AT" dirty="0"/>
              <a:t>With the assumption that the data can be expressed with an additive model, </a:t>
            </a:r>
            <a:r>
              <a:rPr lang="en-AT"/>
              <a:t>we apply </a:t>
            </a:r>
            <a:r>
              <a:rPr lang="en-US" dirty="0"/>
              <a:t>FFT</a:t>
            </a:r>
            <a:r>
              <a:rPr lang="en-AT"/>
              <a:t> to </a:t>
            </a:r>
            <a:r>
              <a:rPr lang="en-AT" dirty="0"/>
              <a:t>the dataset to find the most common frequencies in the dataset  and find the seasonality. Combining these findings with seasonal decompose we extract the seasons and found no trend in the dataset.</a:t>
            </a:r>
          </a:p>
          <a:p>
            <a:pPr lvl="1"/>
            <a:r>
              <a:rPr lang="en-AT" dirty="0"/>
              <a:t>In the end we split the dataset into two sets, the training and the test set. The test set contains the last 20% of the data.</a:t>
            </a:r>
            <a:endParaRPr lang="en-US" dirty="0"/>
          </a:p>
        </p:txBody>
      </p:sp>
      <p:pic>
        <p:nvPicPr>
          <p:cNvPr id="1028" name="Picture 4">
            <a:extLst>
              <a:ext uri="{FF2B5EF4-FFF2-40B4-BE49-F238E27FC236}">
                <a16:creationId xmlns:a16="http://schemas.microsoft.com/office/drawing/2014/main" id="{A2CF4F74-F927-9757-CEB2-509548356E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7245" y="12819129"/>
            <a:ext cx="8820000" cy="304380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E96B82E7-623E-6D12-3A11-E7217BA81995}"/>
              </a:ext>
            </a:extLst>
          </p:cNvPr>
          <p:cNvPicPr>
            <a:picLocks noChangeAspect="1"/>
          </p:cNvPicPr>
          <p:nvPr/>
        </p:nvPicPr>
        <p:blipFill>
          <a:blip r:embed="rId6"/>
          <a:stretch>
            <a:fillRect/>
          </a:stretch>
        </p:blipFill>
        <p:spPr>
          <a:xfrm>
            <a:off x="11724631" y="8570342"/>
            <a:ext cx="9485253" cy="3111127"/>
          </a:xfrm>
          <a:prstGeom prst="rect">
            <a:avLst/>
          </a:prstGeom>
        </p:spPr>
      </p:pic>
      <p:pic>
        <p:nvPicPr>
          <p:cNvPr id="7" name="Picture 6">
            <a:extLst>
              <a:ext uri="{FF2B5EF4-FFF2-40B4-BE49-F238E27FC236}">
                <a16:creationId xmlns:a16="http://schemas.microsoft.com/office/drawing/2014/main" id="{85C2C4CA-690D-5B39-6109-DE8576E70417}"/>
              </a:ext>
            </a:extLst>
          </p:cNvPr>
          <p:cNvPicPr>
            <a:picLocks noChangeAspect="1"/>
          </p:cNvPicPr>
          <p:nvPr/>
        </p:nvPicPr>
        <p:blipFill>
          <a:blip r:embed="rId7"/>
          <a:stretch>
            <a:fillRect/>
          </a:stretch>
        </p:blipFill>
        <p:spPr>
          <a:xfrm>
            <a:off x="11648496" y="11517383"/>
            <a:ext cx="9481571" cy="2826327"/>
          </a:xfrm>
          <a:prstGeom prst="rect">
            <a:avLst/>
          </a:prstGeom>
        </p:spPr>
      </p:pic>
      <p:pic>
        <p:nvPicPr>
          <p:cNvPr id="16" name="Picture 15">
            <a:extLst>
              <a:ext uri="{FF2B5EF4-FFF2-40B4-BE49-F238E27FC236}">
                <a16:creationId xmlns:a16="http://schemas.microsoft.com/office/drawing/2014/main" id="{243B4625-6379-4B2D-4776-5EE30632923E}"/>
              </a:ext>
            </a:extLst>
          </p:cNvPr>
          <p:cNvPicPr>
            <a:picLocks noChangeAspect="1"/>
          </p:cNvPicPr>
          <p:nvPr/>
        </p:nvPicPr>
        <p:blipFill>
          <a:blip r:embed="rId8"/>
          <a:stretch>
            <a:fillRect/>
          </a:stretch>
        </p:blipFill>
        <p:spPr>
          <a:xfrm>
            <a:off x="11724631" y="14088458"/>
            <a:ext cx="9049394" cy="3364528"/>
          </a:xfrm>
          <a:prstGeom prst="rect">
            <a:avLst/>
          </a:prstGeom>
        </p:spPr>
      </p:pic>
      <p:pic>
        <p:nvPicPr>
          <p:cNvPr id="20" name="Picture 19">
            <a:extLst>
              <a:ext uri="{FF2B5EF4-FFF2-40B4-BE49-F238E27FC236}">
                <a16:creationId xmlns:a16="http://schemas.microsoft.com/office/drawing/2014/main" id="{1D8A1646-C4B4-B90B-B509-0056CA6389AB}"/>
              </a:ext>
            </a:extLst>
          </p:cNvPr>
          <p:cNvPicPr>
            <a:picLocks noChangeAspect="1"/>
          </p:cNvPicPr>
          <p:nvPr/>
        </p:nvPicPr>
        <p:blipFill>
          <a:blip r:embed="rId9"/>
          <a:stretch>
            <a:fillRect/>
          </a:stretch>
        </p:blipFill>
        <p:spPr>
          <a:xfrm>
            <a:off x="11827735" y="17349835"/>
            <a:ext cx="8946290" cy="2826327"/>
          </a:xfrm>
          <a:prstGeom prst="rect">
            <a:avLst/>
          </a:prstGeom>
        </p:spPr>
      </p:pic>
    </p:spTree>
    <p:extLst>
      <p:ext uri="{BB962C8B-B14F-4D97-AF65-F5344CB8AC3E}">
        <p14:creationId xmlns:p14="http://schemas.microsoft.com/office/powerpoint/2010/main" val="1149376607"/>
      </p:ext>
    </p:extLst>
  </p:cSld>
  <p:clrMapOvr>
    <a:masterClrMapping/>
  </p:clrMapOvr>
</p:sld>
</file>

<file path=ppt/theme/theme1.xml><?xml version="1.0" encoding="utf-8"?>
<a:theme xmlns:a="http://schemas.openxmlformats.org/drawingml/2006/main" name="Office-Design">
  <a:themeElements>
    <a:clrScheme name="Benutzerdefiniert 1">
      <a:dk1>
        <a:sysClr val="windowText" lastClr="000000"/>
      </a:dk1>
      <a:lt1>
        <a:sysClr val="window" lastClr="FFFFFF"/>
      </a:lt1>
      <a:dk2>
        <a:srgbClr val="1F497D"/>
      </a:dk2>
      <a:lt2>
        <a:srgbClr val="EEECE1"/>
      </a:lt2>
      <a:accent1>
        <a:srgbClr val="F70146"/>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1FB4E2C44785744AD758A08C31CB8BB" ma:contentTypeVersion="" ma:contentTypeDescription="Create a new document." ma:contentTypeScope="" ma:versionID="c10ed37576fa3e2355debe60a3f3e110">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75AA27-F288-48DE-998B-34BCC959C2C3}">
  <ds:schemaRefs>
    <ds:schemaRef ds:uri="http://schemas.microsoft.com/sharepoint/v3/contenttype/forms"/>
  </ds:schemaRefs>
</ds:datastoreItem>
</file>

<file path=customXml/itemProps2.xml><?xml version="1.0" encoding="utf-8"?>
<ds:datastoreItem xmlns:ds="http://schemas.openxmlformats.org/officeDocument/2006/customXml" ds:itemID="{772D69D5-417F-4E01-BF36-724AAA3B40C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EAA2269-7DA5-4899-9701-3B66F199AD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223</TotalTime>
  <Words>673</Words>
  <Application>Microsoft Macintosh PowerPoint</Application>
  <PresentationFormat>Custom</PresentationFormat>
  <Paragraphs>82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Symbol</vt:lpstr>
      <vt:lpstr>Wingdings</vt:lpstr>
      <vt:lpstr>Office-Design</vt:lpstr>
      <vt:lpstr>Time Series Forecasting of Power Supply Stream</vt:lpstr>
    </vt:vector>
  </TitlesOfParts>
  <Company>TUG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Christina</dc:creator>
  <cp:lastModifiedBy>Adam Mourad</cp:lastModifiedBy>
  <cp:revision>45</cp:revision>
  <cp:lastPrinted>2014-08-04T15:27:19Z</cp:lastPrinted>
  <dcterms:created xsi:type="dcterms:W3CDTF">2014-08-04T13:36:04Z</dcterms:created>
  <dcterms:modified xsi:type="dcterms:W3CDTF">2023-01-22T17:57:13Z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0x01010091FB4E2C44785744AD758A08C31CB8BB</vt:lpwstr>
  </property>
</Properties>
</file>