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21964650" cy="30851475"/>
  <p:notesSz cx="6858000" cy="9144000"/>
  <p:defaultText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17">
          <p15:clr>
            <a:srgbClr val="A4A3A4"/>
          </p15:clr>
        </p15:guide>
        <p15:guide id="2" pos="6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0" d="100"/>
          <a:sy n="50" d="100"/>
        </p:scale>
        <p:origin x="114" y="-5112"/>
      </p:cViewPr>
      <p:guideLst>
        <p:guide orient="horz" pos="9717"/>
        <p:guide pos="6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A873-0FC3-4DFC-B48E-97ACF1B5AC04}" type="datetimeFigureOut">
              <a:rPr lang="en-US" smtClean="0"/>
              <a:t>1/21/2023</a:t>
            </a:fld>
            <a:endParaRPr lang="en-US"/>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2917-BC58-40CF-9C52-361DBF3D121B}" type="slidenum">
              <a:rPr lang="en-US" smtClean="0"/>
              <a:t>‹#›</a:t>
            </a:fld>
            <a:endParaRPr lang="en-US"/>
          </a:p>
        </p:txBody>
      </p:sp>
    </p:spTree>
    <p:extLst>
      <p:ext uri="{BB962C8B-B14F-4D97-AF65-F5344CB8AC3E}">
        <p14:creationId xmlns:p14="http://schemas.microsoft.com/office/powerpoint/2010/main" val="149703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20274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10" name="Inhaltsplatzhalter 9"/>
          <p:cNvSpPr>
            <a:spLocks noGrp="1"/>
          </p:cNvSpPr>
          <p:nvPr>
            <p:ph sz="quarter" idx="11"/>
          </p:nvPr>
        </p:nvSpPr>
        <p:spPr>
          <a:xfrm>
            <a:off x="183832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1" name="Inhaltsplatzhalter 9"/>
          <p:cNvSpPr>
            <a:spLocks noGrp="1"/>
          </p:cNvSpPr>
          <p:nvPr>
            <p:ph sz="quarter" idx="12"/>
          </p:nvPr>
        </p:nvSpPr>
        <p:spPr>
          <a:xfrm>
            <a:off x="1138080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454781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www.ife.tugraz.at/"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userDrawn="1"/>
        </p:nvSpPr>
        <p:spPr>
          <a:xfrm>
            <a:off x="327087" y="305369"/>
            <a:ext cx="21384000" cy="30276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838109" y="1183010"/>
            <a:ext cx="19028310" cy="2275454"/>
          </a:xfrm>
          <a:prstGeom prst="rect">
            <a:avLst/>
          </a:prstGeom>
        </p:spPr>
        <p:txBody>
          <a:bodyPr vert="horz" lIns="0" tIns="0" rIns="0" bIns="0" rtlCol="0" anchor="b" anchorCtr="0">
            <a:normAutofit/>
          </a:bodyPr>
          <a:lstStyle/>
          <a:p>
            <a:r>
              <a:rPr lang="de-AT" dirty="0"/>
              <a:t>Mastertitelformat bearbeiten</a:t>
            </a:r>
            <a:endParaRPr lang="de-DE" dirty="0"/>
          </a:p>
        </p:txBody>
      </p:sp>
      <p:sp>
        <p:nvSpPr>
          <p:cNvPr id="3" name="Textplatzhalter 2"/>
          <p:cNvSpPr>
            <a:spLocks noGrp="1"/>
          </p:cNvSpPr>
          <p:nvPr>
            <p:ph type="body" idx="1"/>
          </p:nvPr>
        </p:nvSpPr>
        <p:spPr>
          <a:xfrm>
            <a:off x="1814041" y="6023340"/>
            <a:ext cx="18371147" cy="21535887"/>
          </a:xfrm>
          <a:prstGeom prst="rect">
            <a:avLst/>
          </a:prstGeom>
        </p:spPr>
        <p:txBody>
          <a:bodyPr vert="horz" lIns="0" tIns="0" rIns="0" bIns="0" rtlCol="0" anchor="t" anchorCtr="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8" name="Rechteck 17"/>
          <p:cNvSpPr/>
          <p:nvPr userDrawn="1"/>
        </p:nvSpPr>
        <p:spPr>
          <a:xfrm>
            <a:off x="10003" y="28938024"/>
            <a:ext cx="21954647" cy="19134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anchor="ctr"/>
          <a:lstStyle/>
          <a:p>
            <a:pPr algn="ctr" fontAlgn="auto">
              <a:spcBef>
                <a:spcPts val="0"/>
              </a:spcBef>
              <a:spcAft>
                <a:spcPts val="0"/>
              </a:spcAft>
              <a:defRPr/>
            </a:pPr>
            <a:endParaRPr lang="de-DE">
              <a:solidFill>
                <a:srgbClr val="FFFFFF"/>
              </a:solidFill>
              <a:ea typeface="ＭＳ Ｐゴシック" pitchFamily="-105" charset="-128"/>
              <a:cs typeface="ＭＳ Ｐゴシック" pitchFamily="-105" charset="-128"/>
            </a:endParaRPr>
          </a:p>
        </p:txBody>
      </p:sp>
      <p:pic>
        <p:nvPicPr>
          <p:cNvPr id="19" name="Bild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17975127" y="759602"/>
            <a:ext cx="2891292" cy="1076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Textfeld 23"/>
          <p:cNvSpPr txBox="1"/>
          <p:nvPr userDrawn="1"/>
        </p:nvSpPr>
        <p:spPr>
          <a:xfrm>
            <a:off x="12137807" y="29393171"/>
            <a:ext cx="8788443" cy="904855"/>
          </a:xfrm>
          <a:prstGeom prst="rect">
            <a:avLst/>
          </a:prstGeom>
          <a:noFill/>
        </p:spPr>
        <p:txBody>
          <a:bodyPr wrap="square" lIns="91431" tIns="45716" rIns="0" bIns="45716" rtlCol="0">
            <a:spAutoFit/>
          </a:bodyPr>
          <a:lstStyle/>
          <a:p>
            <a:pPr algn="r">
              <a:lnSpc>
                <a:spcPct val="130000"/>
              </a:lnSpc>
            </a:pPr>
            <a:r>
              <a:rPr lang="de-DE" sz="1600" b="1" dirty="0">
                <a:latin typeface="Arial" charset="0"/>
                <a:cs typeface="Arial" charset="0"/>
              </a:rPr>
              <a:t>TU Graz – Abteilung/Institut für xxx | </a:t>
            </a:r>
            <a:r>
              <a:rPr lang="de-DE" sz="1600" b="1" i="1" dirty="0">
                <a:latin typeface="Arial" charset="0"/>
                <a:cs typeface="Arial" charset="0"/>
              </a:rPr>
              <a:t>Institute </a:t>
            </a:r>
            <a:r>
              <a:rPr lang="de-DE" sz="1600" b="1" i="1" dirty="0" err="1">
                <a:latin typeface="Arial" charset="0"/>
                <a:cs typeface="Arial" charset="0"/>
              </a:rPr>
              <a:t>of</a:t>
            </a:r>
            <a:r>
              <a:rPr lang="de-DE" sz="1600" b="1" i="1" dirty="0">
                <a:latin typeface="Arial" charset="0"/>
                <a:cs typeface="Arial" charset="0"/>
              </a:rPr>
              <a:t> xxx</a:t>
            </a:r>
          </a:p>
          <a:p>
            <a:pPr algn="r"/>
            <a:r>
              <a:rPr lang="de-DE" sz="1600" dirty="0"/>
              <a:t>8010 Graz, </a:t>
            </a:r>
            <a:r>
              <a:rPr lang="de-DE" sz="1600" dirty="0" err="1"/>
              <a:t>Inffeldgasse</a:t>
            </a:r>
            <a:r>
              <a:rPr lang="de-DE" sz="1600" dirty="0"/>
              <a:t> 12/I, Austria,</a:t>
            </a:r>
            <a:r>
              <a:rPr lang="de-DE" sz="1600" baseline="0" dirty="0"/>
              <a:t> </a:t>
            </a:r>
            <a:r>
              <a:rPr lang="de-DE" sz="1600" dirty="0"/>
              <a:t>Tel.: +43 316 873-0000</a:t>
            </a:r>
            <a:endParaRPr lang="de-DE" sz="1600" baseline="0" dirty="0"/>
          </a:p>
          <a:p>
            <a:pPr algn="r"/>
            <a:r>
              <a:rPr lang="de-DE" sz="1600" dirty="0"/>
              <a:t>E-Mail,</a:t>
            </a:r>
            <a:r>
              <a:rPr lang="de-DE" sz="1600" baseline="0" dirty="0"/>
              <a:t> </a:t>
            </a:r>
            <a:r>
              <a:rPr lang="de-DE" sz="1600" dirty="0"/>
              <a:t>Webadresse</a:t>
            </a:r>
            <a:endParaRPr lang="de-DE" sz="1600" dirty="0">
              <a:solidFill>
                <a:srgbClr val="000000"/>
              </a:solidFill>
              <a:hlinkClick r:id="rId5"/>
            </a:endParaRPr>
          </a:p>
        </p:txBody>
      </p:sp>
      <p:sp>
        <p:nvSpPr>
          <p:cNvPr id="25" name="Titel 1"/>
          <p:cNvSpPr txBox="1">
            <a:spLocks/>
          </p:cNvSpPr>
          <p:nvPr userDrawn="1"/>
        </p:nvSpPr>
        <p:spPr bwMode="auto">
          <a:xfrm>
            <a:off x="1814041" y="4094592"/>
            <a:ext cx="13471932" cy="924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nchorCtr="0"/>
          <a:lstStyle>
            <a:lvl1pPr>
              <a:defRPr sz="4200">
                <a:solidFill>
                  <a:schemeClr val="tx1"/>
                </a:solidFill>
                <a:latin typeface="Calibri" charset="0"/>
                <a:ea typeface="ＭＳ Ｐゴシック" charset="0"/>
                <a:cs typeface="ＭＳ Ｐゴシック" charset="0"/>
              </a:defRPr>
            </a:lvl1pPr>
            <a:lvl2pPr marL="37931725" indent="-37474525">
              <a:defRPr sz="4200">
                <a:solidFill>
                  <a:schemeClr val="tx1"/>
                </a:solidFill>
                <a:latin typeface="Calibri" charset="0"/>
                <a:ea typeface="ＭＳ Ｐゴシック" charset="0"/>
              </a:defRPr>
            </a:lvl2pPr>
            <a:lvl3pPr>
              <a:defRPr sz="4200">
                <a:solidFill>
                  <a:schemeClr val="tx1"/>
                </a:solidFill>
                <a:latin typeface="Calibri" charset="0"/>
                <a:ea typeface="ＭＳ Ｐゴシック" charset="0"/>
              </a:defRPr>
            </a:lvl3pPr>
            <a:lvl4pPr>
              <a:defRPr sz="4200">
                <a:solidFill>
                  <a:schemeClr val="tx1"/>
                </a:solidFill>
                <a:latin typeface="Calibri" charset="0"/>
                <a:ea typeface="ＭＳ Ｐゴシック" charset="0"/>
              </a:defRPr>
            </a:lvl4pPr>
            <a:lvl5pPr>
              <a:defRPr sz="4200">
                <a:solidFill>
                  <a:schemeClr val="tx1"/>
                </a:solidFill>
                <a:latin typeface="Calibri" charset="0"/>
                <a:ea typeface="ＭＳ Ｐゴシック" charset="0"/>
              </a:defRPr>
            </a:lvl5pPr>
            <a:lvl6pPr marL="457200" fontAlgn="base">
              <a:spcBef>
                <a:spcPct val="0"/>
              </a:spcBef>
              <a:spcAft>
                <a:spcPct val="0"/>
              </a:spcAft>
              <a:defRPr sz="4200">
                <a:solidFill>
                  <a:schemeClr val="tx1"/>
                </a:solidFill>
                <a:latin typeface="Calibri" charset="0"/>
                <a:ea typeface="ＭＳ Ｐゴシック" charset="0"/>
              </a:defRPr>
            </a:lvl6pPr>
            <a:lvl7pPr marL="914400" fontAlgn="base">
              <a:spcBef>
                <a:spcPct val="0"/>
              </a:spcBef>
              <a:spcAft>
                <a:spcPct val="0"/>
              </a:spcAft>
              <a:defRPr sz="4200">
                <a:solidFill>
                  <a:schemeClr val="tx1"/>
                </a:solidFill>
                <a:latin typeface="Calibri" charset="0"/>
                <a:ea typeface="ＭＳ Ｐゴシック" charset="0"/>
              </a:defRPr>
            </a:lvl7pPr>
            <a:lvl8pPr marL="1371600" fontAlgn="base">
              <a:spcBef>
                <a:spcPct val="0"/>
              </a:spcBef>
              <a:spcAft>
                <a:spcPct val="0"/>
              </a:spcAft>
              <a:defRPr sz="4200">
                <a:solidFill>
                  <a:schemeClr val="tx1"/>
                </a:solidFill>
                <a:latin typeface="Calibri" charset="0"/>
                <a:ea typeface="ＭＳ Ｐゴシック" charset="0"/>
              </a:defRPr>
            </a:lvl8pPr>
            <a:lvl9pPr marL="1828800" fontAlgn="base">
              <a:spcBef>
                <a:spcPct val="0"/>
              </a:spcBef>
              <a:spcAft>
                <a:spcPct val="0"/>
              </a:spcAft>
              <a:defRPr sz="4200">
                <a:solidFill>
                  <a:schemeClr val="tx1"/>
                </a:solidFill>
                <a:latin typeface="Calibri" charset="0"/>
                <a:ea typeface="ＭＳ Ｐゴシック" charset="0"/>
              </a:defRPr>
            </a:lvl9pPr>
          </a:lstStyle>
          <a:p>
            <a:pPr>
              <a:lnSpc>
                <a:spcPct val="130000"/>
              </a:lnSpc>
            </a:pPr>
            <a:r>
              <a:rPr lang="de-DE" sz="2200" dirty="0">
                <a:latin typeface="Arial" charset="0"/>
                <a:cs typeface="Arial" charset="0"/>
              </a:rPr>
              <a:t>Optional: Autoren / Verfasser: Titel Vorname Nachname, weitere</a:t>
            </a:r>
          </a:p>
          <a:p>
            <a:pPr>
              <a:lnSpc>
                <a:spcPct val="130000"/>
              </a:lnSpc>
            </a:pPr>
            <a:r>
              <a:rPr lang="de-DE" sz="2200" dirty="0">
                <a:latin typeface="Arial" charset="0"/>
                <a:cs typeface="Arial" charset="0"/>
              </a:rPr>
              <a:t>Abteilung/Institut für xxx | </a:t>
            </a:r>
            <a:r>
              <a:rPr lang="de-DE" sz="2200" i="1" dirty="0">
                <a:latin typeface="Arial" charset="0"/>
                <a:cs typeface="Arial" charset="0"/>
              </a:rPr>
              <a:t>Institute </a:t>
            </a:r>
            <a:r>
              <a:rPr lang="de-DE" sz="2200" i="1" dirty="0" err="1">
                <a:latin typeface="Arial" charset="0"/>
                <a:cs typeface="Arial" charset="0"/>
              </a:rPr>
              <a:t>of</a:t>
            </a:r>
            <a:r>
              <a:rPr lang="de-DE" sz="2200" i="1" dirty="0">
                <a:latin typeface="Arial" charset="0"/>
                <a:cs typeface="Arial" charset="0"/>
              </a:rPr>
              <a:t> xxx</a:t>
            </a:r>
          </a:p>
        </p:txBody>
      </p:sp>
      <p:cxnSp>
        <p:nvCxnSpPr>
          <p:cNvPr id="30" name="Gerade Verbindung 29"/>
          <p:cNvCxnSpPr/>
          <p:nvPr userDrawn="1"/>
        </p:nvCxnSpPr>
        <p:spPr>
          <a:xfrm>
            <a:off x="1838109" y="3848353"/>
            <a:ext cx="1908814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 name="Gruppierung 33"/>
          <p:cNvGrpSpPr/>
          <p:nvPr userDrawn="1"/>
        </p:nvGrpSpPr>
        <p:grpSpPr>
          <a:xfrm>
            <a:off x="0" y="-1"/>
            <a:ext cx="327087" cy="305369"/>
            <a:chOff x="0" y="0"/>
            <a:chExt cx="180975" cy="179388"/>
          </a:xfrm>
        </p:grpSpPr>
        <p:cxnSp>
          <p:nvCxnSpPr>
            <p:cNvPr id="32" name="Gerade Verbindung 3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uppierung 37"/>
          <p:cNvGrpSpPr/>
          <p:nvPr userDrawn="1"/>
        </p:nvGrpSpPr>
        <p:grpSpPr>
          <a:xfrm rot="5400000">
            <a:off x="21669925" y="19426"/>
            <a:ext cx="327087" cy="265943"/>
            <a:chOff x="0" y="0"/>
            <a:chExt cx="180975" cy="179388"/>
          </a:xfrm>
        </p:grpSpPr>
        <p:cxnSp>
          <p:nvCxnSpPr>
            <p:cNvPr id="39" name="Gerade Verbindung 38"/>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39"/>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1" name="Gruppierung 40"/>
          <p:cNvGrpSpPr/>
          <p:nvPr userDrawn="1"/>
        </p:nvGrpSpPr>
        <p:grpSpPr>
          <a:xfrm rot="16200000">
            <a:off x="-13194" y="30556967"/>
            <a:ext cx="327087" cy="305369"/>
            <a:chOff x="0" y="0"/>
            <a:chExt cx="180975" cy="179388"/>
          </a:xfrm>
        </p:grpSpPr>
        <p:cxnSp>
          <p:nvCxnSpPr>
            <p:cNvPr id="42" name="Gerade Verbindung 4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Gerade Verbindung 4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4" name="Gruppierung 43"/>
          <p:cNvGrpSpPr/>
          <p:nvPr userDrawn="1"/>
        </p:nvGrpSpPr>
        <p:grpSpPr>
          <a:xfrm rot="10800000">
            <a:off x="21700497" y="30546107"/>
            <a:ext cx="327087" cy="305369"/>
            <a:chOff x="0" y="0"/>
            <a:chExt cx="180975" cy="179388"/>
          </a:xfrm>
        </p:grpSpPr>
        <p:cxnSp>
          <p:nvCxnSpPr>
            <p:cNvPr id="45" name="Gerade Verbindung 44"/>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Gerade Verbindung 45"/>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 name="Rechteck 22"/>
          <p:cNvSpPr/>
          <p:nvPr userDrawn="1"/>
        </p:nvSpPr>
        <p:spPr>
          <a:xfrm>
            <a:off x="-2335" y="3845557"/>
            <a:ext cx="1391917" cy="1152837"/>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5782989"/>
      </p:ext>
    </p:extLst>
  </p:cSld>
  <p:clrMap bg1="lt1" tx1="dk1" bg2="lt2" tx2="dk2" accent1="accent1" accent2="accent2" accent3="accent3" accent4="accent4" accent5="accent5" accent6="accent6" hlink="hlink" folHlink="folHlink"/>
  <p:sldLayoutIdLst>
    <p:sldLayoutId id="2147483650" r:id="rId1"/>
    <p:sldLayoutId id="2147483652" r:id="rId2"/>
  </p:sldLayoutIdLst>
  <p:txStyles>
    <p:titleStyle>
      <a:lvl1pPr algn="l" defTabSz="1498839" rtl="0" eaLnBrk="1" latinLnBrk="0" hangingPunct="1">
        <a:spcBef>
          <a:spcPct val="0"/>
        </a:spcBef>
        <a:buNone/>
        <a:defRPr sz="5000" kern="1200">
          <a:solidFill>
            <a:schemeClr val="tx1"/>
          </a:solidFill>
          <a:latin typeface="+mj-lt"/>
          <a:ea typeface="+mj-ea"/>
          <a:cs typeface="+mj-cs"/>
        </a:defRPr>
      </a:lvl1pPr>
    </p:titleStyle>
    <p:body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38325" y="880284"/>
            <a:ext cx="19028310" cy="795514"/>
          </a:xfrm>
        </p:spPr>
        <p:txBody>
          <a:bodyPr/>
          <a:lstStyle/>
          <a:p>
            <a:r>
              <a:rPr lang="de-DE" dirty="0"/>
              <a:t>Time Series </a:t>
            </a:r>
            <a:r>
              <a:rPr lang="de-DE" dirty="0" err="1"/>
              <a:t>forecasting</a:t>
            </a:r>
            <a:r>
              <a:rPr lang="de-DE" dirty="0"/>
              <a:t> on power </a:t>
            </a:r>
            <a:r>
              <a:rPr lang="de-DE" dirty="0" err="1"/>
              <a:t>supply</a:t>
            </a:r>
            <a:r>
              <a:rPr lang="de-DE" dirty="0"/>
              <a:t> stream</a:t>
            </a:r>
          </a:p>
        </p:txBody>
      </p:sp>
      <p:sp>
        <p:nvSpPr>
          <p:cNvPr id="7" name="Inhaltsplatzhalter 6"/>
          <p:cNvSpPr>
            <a:spLocks noGrp="1"/>
          </p:cNvSpPr>
          <p:nvPr>
            <p:ph sz="quarter" idx="11"/>
          </p:nvPr>
        </p:nvSpPr>
        <p:spPr>
          <a:xfrm>
            <a:off x="1837893" y="5217680"/>
            <a:ext cx="8820000" cy="5170920"/>
          </a:xfrm>
        </p:spPr>
        <p:txBody>
          <a:bodyPr>
            <a:noAutofit/>
          </a:bodyPr>
          <a:lstStyle/>
          <a:p>
            <a:r>
              <a:rPr lang="de-DE" dirty="0" err="1"/>
              <a:t>Introduction</a:t>
            </a:r>
            <a:endParaRPr lang="de-DE" dirty="0"/>
          </a:p>
          <a:p>
            <a:pPr lvl="1"/>
            <a:r>
              <a:rPr lang="en-US" dirty="0"/>
              <a:t>The </a:t>
            </a:r>
            <a:r>
              <a:rPr lang="en-US" dirty="0" err="1"/>
              <a:t>Powersupply</a:t>
            </a:r>
            <a:r>
              <a:rPr lang="en-US" dirty="0"/>
              <a:t> dataset contains hourly power supply measurements of an </a:t>
            </a:r>
            <a:r>
              <a:rPr lang="en-US" dirty="0" err="1"/>
              <a:t>italian</a:t>
            </a:r>
            <a:r>
              <a:rPr lang="en-US" dirty="0"/>
              <a:t> electricity company in a span of 3 years. There are two sources in these records, the main grid and the power transformed from other grids. In this work the focus is on the main grid. The goal of this work is forecasting 20% of the dataset. First the data is inspected using Fourier transformation and additive model, as well as proven to be stationary. Later on, the task is tackled using ARIMA, Booster models, LSTM models and a Hypernetwork that generates the weights for a LSTM model.</a:t>
            </a:r>
          </a:p>
          <a:p>
            <a:pPr lvl="1"/>
            <a:r>
              <a:rPr lang="en-US" dirty="0"/>
              <a:t>TODO:</a:t>
            </a:r>
          </a:p>
          <a:p>
            <a:pPr lvl="1"/>
            <a:r>
              <a:rPr lang="en-US" dirty="0"/>
              <a:t>Mention </a:t>
            </a:r>
            <a:r>
              <a:rPr lang="en-US" dirty="0" err="1"/>
              <a:t>preprocesssing</a:t>
            </a:r>
            <a:r>
              <a:rPr lang="en-US" dirty="0"/>
              <a:t> (Error, added timestamps </a:t>
            </a:r>
            <a:r>
              <a:rPr lang="en-US" dirty="0" err="1"/>
              <a:t>unkwon</a:t>
            </a:r>
            <a:r>
              <a:rPr lang="en-US" dirty="0"/>
              <a:t> start of dataset, Nearly no trend,…</a:t>
            </a:r>
          </a:p>
          <a:p>
            <a:pPr lvl="1"/>
            <a:r>
              <a:rPr lang="en-US" dirty="0"/>
              <a:t>What problem are you working on?</a:t>
            </a:r>
          </a:p>
          <a:p>
            <a:pPr lvl="1"/>
            <a:r>
              <a:rPr lang="en-US" dirty="0"/>
              <a:t>What are the key characteristics of the data set?</a:t>
            </a:r>
          </a:p>
          <a:p>
            <a:pPr lvl="1"/>
            <a:r>
              <a:rPr lang="en-US" dirty="0"/>
              <a:t>Why did you choose this approach? Basi thought process (multiple </a:t>
            </a:r>
            <a:r>
              <a:rPr lang="en-US" dirty="0" err="1"/>
              <a:t>seasonalites</a:t>
            </a:r>
            <a:r>
              <a:rPr lang="en-US" dirty="0"/>
              <a:t>, little trend, high noise)</a:t>
            </a:r>
          </a:p>
        </p:txBody>
      </p:sp>
      <p:sp>
        <p:nvSpPr>
          <p:cNvPr id="8" name="Inhaltsplatzhalter 7"/>
          <p:cNvSpPr>
            <a:spLocks noGrp="1"/>
          </p:cNvSpPr>
          <p:nvPr>
            <p:ph sz="quarter" idx="12"/>
          </p:nvPr>
        </p:nvSpPr>
        <p:spPr>
          <a:xfrm>
            <a:off x="11467188" y="4645063"/>
            <a:ext cx="8820000" cy="5584787"/>
          </a:xfrm>
        </p:spPr>
        <p:txBody>
          <a:bodyPr>
            <a:noAutofit/>
          </a:bodyPr>
          <a:lstStyle/>
          <a:p>
            <a:r>
              <a:rPr lang="de-DE" dirty="0" err="1"/>
              <a:t>Forecasting</a:t>
            </a:r>
            <a:endParaRPr lang="de-DE" dirty="0"/>
          </a:p>
          <a:p>
            <a:pPr lvl="2"/>
            <a:r>
              <a:rPr lang="de-DE" dirty="0"/>
              <a:t>Models: </a:t>
            </a:r>
            <a:r>
              <a:rPr lang="de-DE" dirty="0" err="1"/>
              <a:t>HyperNet</a:t>
            </a:r>
            <a:r>
              <a:rPr lang="de-DE" dirty="0"/>
              <a:t>, LSTM, </a:t>
            </a:r>
            <a:r>
              <a:rPr lang="de-DE" dirty="0" err="1"/>
              <a:t>XGBoost</a:t>
            </a:r>
            <a:r>
              <a:rPr lang="de-DE" dirty="0"/>
              <a:t>, </a:t>
            </a:r>
            <a:r>
              <a:rPr lang="de-DE" dirty="0" err="1"/>
              <a:t>LightGBM</a:t>
            </a:r>
            <a:endParaRPr lang="de-DE" dirty="0"/>
          </a:p>
          <a:p>
            <a:pPr lvl="2"/>
            <a:r>
              <a:rPr lang="de-DE" dirty="0" err="1"/>
              <a:t>Prediction</a:t>
            </a:r>
            <a:r>
              <a:rPr lang="de-DE" dirty="0"/>
              <a:t> </a:t>
            </a:r>
            <a:r>
              <a:rPr lang="de-DE" dirty="0" err="1"/>
              <a:t>plots</a:t>
            </a:r>
            <a:r>
              <a:rPr lang="de-DE" dirty="0"/>
              <a:t> (</a:t>
            </a:r>
            <a:r>
              <a:rPr lang="de-DE" dirty="0" err="1"/>
              <a:t>first</a:t>
            </a:r>
            <a:r>
              <a:rPr lang="de-DE" dirty="0"/>
              <a:t> 1000 </a:t>
            </a:r>
            <a:r>
              <a:rPr lang="de-DE" dirty="0" err="1"/>
              <a:t>points</a:t>
            </a:r>
            <a:r>
              <a:rPr lang="de-DE" dirty="0"/>
              <a:t> </a:t>
            </a:r>
            <a:r>
              <a:rPr lang="de-DE" dirty="0" err="1"/>
              <a:t>of</a:t>
            </a:r>
            <a:r>
              <a:rPr lang="de-DE" dirty="0"/>
              <a:t> </a:t>
            </a:r>
            <a:r>
              <a:rPr lang="de-DE" dirty="0" err="1"/>
              <a:t>test</a:t>
            </a:r>
            <a:r>
              <a:rPr lang="de-DE" dirty="0"/>
              <a:t>)</a:t>
            </a:r>
          </a:p>
          <a:p>
            <a:pPr lvl="2"/>
            <a:endParaRPr lang="de-DE" dirty="0"/>
          </a:p>
          <a:p>
            <a:pPr lvl="2"/>
            <a:r>
              <a:rPr lang="de-DE" dirty="0"/>
              <a:t>Table Evaluation </a:t>
            </a:r>
            <a:r>
              <a:rPr lang="de-DE" dirty="0" err="1"/>
              <a:t>Metrics</a:t>
            </a:r>
            <a:r>
              <a:rPr lang="de-DE" dirty="0"/>
              <a:t> </a:t>
            </a:r>
            <a:r>
              <a:rPr lang="de-DE" dirty="0" err="1"/>
              <a:t>of</a:t>
            </a:r>
            <a:r>
              <a:rPr lang="de-DE" dirty="0"/>
              <a:t> all </a:t>
            </a:r>
            <a:r>
              <a:rPr lang="de-DE" dirty="0" err="1"/>
              <a:t>models</a:t>
            </a:r>
            <a:endParaRPr lang="de-DE" dirty="0"/>
          </a:p>
        </p:txBody>
      </p:sp>
      <p:graphicFrame>
        <p:nvGraphicFramePr>
          <p:cNvPr id="14" name="Tabelle 13"/>
          <p:cNvGraphicFramePr>
            <a:graphicFrameLocks noGrp="1"/>
          </p:cNvGraphicFramePr>
          <p:nvPr>
            <p:extLst>
              <p:ext uri="{D42A27DB-BD31-4B8C-83A1-F6EECF244321}">
                <p14:modId xmlns:p14="http://schemas.microsoft.com/office/powerpoint/2010/main" val="2623153291"/>
              </p:ext>
            </p:extLst>
          </p:nvPr>
        </p:nvGraphicFramePr>
        <p:xfrm>
          <a:off x="1837461" y="11714055"/>
          <a:ext cx="8820216" cy="4131188"/>
        </p:xfrm>
        <a:graphic>
          <a:graphicData uri="http://schemas.openxmlformats.org/drawingml/2006/table">
            <a:tbl>
              <a:tblPr firstRow="1" bandRow="1">
                <a:tableStyleId>{6E25E649-3F16-4E02-A733-19D2CDBF48F0}</a:tableStyleId>
              </a:tblPr>
              <a:tblGrid>
                <a:gridCol w="8820216">
                  <a:extLst>
                    <a:ext uri="{9D8B030D-6E8A-4147-A177-3AD203B41FA5}">
                      <a16:colId xmlns:a16="http://schemas.microsoft.com/office/drawing/2014/main" val="20000"/>
                    </a:ext>
                  </a:extLst>
                </a:gridCol>
              </a:tblGrid>
              <a:tr h="365682">
                <a:tc>
                  <a:txBody>
                    <a:bodyPr/>
                    <a:lstStyle/>
                    <a:p>
                      <a:pPr>
                        <a:lnSpc>
                          <a:spcPct val="110000"/>
                        </a:lnSpc>
                      </a:pPr>
                      <a:r>
                        <a:rPr lang="de-DE" sz="2800" dirty="0"/>
                        <a:t>Dataset </a:t>
                      </a:r>
                      <a:r>
                        <a:rPr lang="de-DE" sz="2800" dirty="0" err="1"/>
                        <a:t>overview</a:t>
                      </a:r>
                      <a:endParaRPr lang="de-DE" sz="2800" b="0" dirty="0"/>
                    </a:p>
                  </a:txBody>
                  <a:tcPr/>
                </a:tc>
                <a:extLst>
                  <a:ext uri="{0D108BD9-81ED-4DB2-BD59-A6C34878D82A}">
                    <a16:rowId xmlns:a16="http://schemas.microsoft.com/office/drawing/2014/main" val="10000"/>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1"/>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2"/>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3"/>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4"/>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5"/>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6"/>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7"/>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8"/>
                  </a:ext>
                </a:extLst>
              </a:tr>
              <a:tr h="279431">
                <a:tc>
                  <a:txBody>
                    <a:bodyPr/>
                    <a:lstStyle/>
                    <a:p>
                      <a:pPr>
                        <a:lnSpc>
                          <a:spcPct val="110000"/>
                        </a:lnSpc>
                      </a:pPr>
                      <a:r>
                        <a:rPr lang="de-DE" sz="2000" dirty="0"/>
                        <a:t>Text</a:t>
                      </a:r>
                    </a:p>
                  </a:txBody>
                  <a:tcPr/>
                </a:tc>
                <a:extLst>
                  <a:ext uri="{0D108BD9-81ED-4DB2-BD59-A6C34878D82A}">
                    <a16:rowId xmlns:a16="http://schemas.microsoft.com/office/drawing/2014/main" val="10009"/>
                  </a:ext>
                </a:extLst>
              </a:tr>
            </a:tbl>
          </a:graphicData>
        </a:graphic>
      </p:graphicFrame>
      <p:graphicFrame>
        <p:nvGraphicFramePr>
          <p:cNvPr id="15" name="Tabelle 14"/>
          <p:cNvGraphicFramePr>
            <a:graphicFrameLocks noGrp="1"/>
          </p:cNvGraphicFramePr>
          <p:nvPr>
            <p:extLst>
              <p:ext uri="{D42A27DB-BD31-4B8C-83A1-F6EECF244321}">
                <p14:modId xmlns:p14="http://schemas.microsoft.com/office/powerpoint/2010/main" val="4059613430"/>
              </p:ext>
            </p:extLst>
          </p:nvPr>
        </p:nvGraphicFramePr>
        <p:xfrm>
          <a:off x="11415759" y="16565744"/>
          <a:ext cx="8820216" cy="4277996"/>
        </p:xfrm>
        <a:graphic>
          <a:graphicData uri="http://schemas.openxmlformats.org/drawingml/2006/table">
            <a:tbl>
              <a:tblPr firstRow="1" bandRow="1">
                <a:tableStyleId>{6E25E649-3F16-4E02-A733-19D2CDBF48F0}</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2800" dirty="0"/>
                        <a:t>Evaluation </a:t>
                      </a:r>
                      <a:r>
                        <a:rPr lang="de-DE" sz="2800" dirty="0" err="1"/>
                        <a:t>Metrics</a:t>
                      </a:r>
                      <a:r>
                        <a:rPr lang="de-DE" sz="2800" dirty="0"/>
                        <a:t> ALL MODELS</a:t>
                      </a:r>
                      <a:endParaRPr lang="de-DE" sz="2800" b="0" dirty="0"/>
                    </a:p>
                  </a:txBody>
                  <a:tcPr/>
                </a:tc>
                <a:extLst>
                  <a:ext uri="{0D108BD9-81ED-4DB2-BD59-A6C34878D82A}">
                    <a16:rowId xmlns:a16="http://schemas.microsoft.com/office/drawing/2014/main" val="10000"/>
                  </a:ext>
                </a:extLst>
              </a:tr>
              <a:tr h="2645713">
                <a:tc>
                  <a:txBody>
                    <a:bodyPr/>
                    <a:lstStyle/>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Text</a:t>
                      </a:r>
                    </a:p>
                    <a:p>
                      <a:pPr>
                        <a:lnSpc>
                          <a:spcPct val="110000"/>
                        </a:lnSpc>
                      </a:pPr>
                      <a:r>
                        <a:rPr lang="de-DE" sz="2000" dirty="0"/>
                        <a:t>Und noch eine Zeile</a:t>
                      </a:r>
                    </a:p>
                  </a:txBody>
                  <a:tcPr/>
                </a:tc>
                <a:extLst>
                  <a:ext uri="{0D108BD9-81ED-4DB2-BD59-A6C34878D82A}">
                    <a16:rowId xmlns:a16="http://schemas.microsoft.com/office/drawing/2014/main" val="10001"/>
                  </a:ext>
                </a:extLst>
              </a:tr>
            </a:tbl>
          </a:graphicData>
        </a:graphic>
      </p:graphicFrame>
      <p:sp>
        <p:nvSpPr>
          <p:cNvPr id="19" name="Rechteck 18"/>
          <p:cNvSpPr/>
          <p:nvPr/>
        </p:nvSpPr>
        <p:spPr>
          <a:xfrm>
            <a:off x="1838109" y="29251273"/>
            <a:ext cx="1686141" cy="956743"/>
          </a:xfrm>
          <a:prstGeom prst="rect">
            <a:avLst/>
          </a:prstGeom>
          <a:noFill/>
          <a:ln>
            <a:solidFill>
              <a:schemeClr val="accent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graphicFrame>
        <p:nvGraphicFramePr>
          <p:cNvPr id="6" name="Tabelle 5"/>
          <p:cNvGraphicFramePr>
            <a:graphicFrameLocks noGrp="1"/>
          </p:cNvGraphicFramePr>
          <p:nvPr>
            <p:extLst>
              <p:ext uri="{D42A27DB-BD31-4B8C-83A1-F6EECF244321}">
                <p14:modId xmlns:p14="http://schemas.microsoft.com/office/powerpoint/2010/main" val="2521004051"/>
              </p:ext>
            </p:extLst>
          </p:nvPr>
        </p:nvGraphicFramePr>
        <p:xfrm>
          <a:off x="11380805" y="26618236"/>
          <a:ext cx="8820216" cy="1554608"/>
        </p:xfrm>
        <a:graphic>
          <a:graphicData uri="http://schemas.openxmlformats.org/drawingml/2006/table">
            <a:tbl>
              <a:tblPr firstRow="1" bandRow="1">
                <a:tableStyleId>{5940675A-B579-460E-94D1-54222C63F5DA}</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1400" dirty="0"/>
                        <a:t>Sources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179388" lvl="1" indent="-179388">
                        <a:lnSpc>
                          <a:spcPct val="110000"/>
                        </a:lnSpc>
                        <a:tabLst/>
                      </a:pPr>
                      <a:r>
                        <a:rPr lang="de-DE" sz="1400" baseline="30000" dirty="0"/>
                        <a:t>1 	</a:t>
                      </a:r>
                      <a:r>
                        <a:rPr lang="de-DE" sz="1400" dirty="0" err="1"/>
                        <a:t>Lorem</a:t>
                      </a:r>
                      <a:r>
                        <a:rPr lang="de-DE" sz="1400" dirty="0"/>
                        <a:t> </a:t>
                      </a:r>
                      <a:r>
                        <a:rPr lang="de-DE" sz="1400" dirty="0" err="1"/>
                        <a:t>ipsum</a:t>
                      </a:r>
                      <a:r>
                        <a:rPr lang="de-DE" sz="1400" dirty="0"/>
                        <a:t> </a:t>
                      </a:r>
                      <a:r>
                        <a:rPr lang="de-DE" sz="1400" dirty="0" err="1"/>
                        <a:t>dolor</a:t>
                      </a:r>
                      <a:r>
                        <a:rPr lang="de-DE" sz="1400" dirty="0"/>
                        <a:t> </a:t>
                      </a:r>
                      <a:r>
                        <a:rPr lang="de-DE" sz="1400" dirty="0" err="1"/>
                        <a:t>sit</a:t>
                      </a:r>
                      <a:r>
                        <a:rPr lang="de-DE" sz="1400" dirty="0"/>
                        <a:t> </a:t>
                      </a:r>
                      <a:r>
                        <a:rPr lang="de-DE" sz="1400" dirty="0" err="1"/>
                        <a:t>amet</a:t>
                      </a:r>
                      <a:endParaRPr lang="de-DE" sz="1400" dirty="0"/>
                    </a:p>
                    <a:p>
                      <a:pPr marL="179388" lvl="1" indent="-179388">
                        <a:lnSpc>
                          <a:spcPct val="110000"/>
                        </a:lnSpc>
                        <a:tabLst/>
                      </a:pPr>
                      <a:r>
                        <a:rPr lang="de-DE" sz="1400" baseline="30000" dirty="0"/>
                        <a:t>2</a:t>
                      </a:r>
                      <a:r>
                        <a:rPr lang="de-DE" sz="1400" dirty="0"/>
                        <a:t> 	</a:t>
                      </a:r>
                      <a:r>
                        <a:rPr lang="de-DE" sz="1400" dirty="0" err="1"/>
                        <a:t>Ansetetur</a:t>
                      </a:r>
                      <a:r>
                        <a:rPr lang="de-DE" sz="1400" dirty="0"/>
                        <a:t> </a:t>
                      </a:r>
                      <a:r>
                        <a:rPr lang="de-DE" sz="1400" dirty="0" err="1"/>
                        <a:t>sadipscing</a:t>
                      </a:r>
                      <a:r>
                        <a:rPr lang="de-DE" sz="1400" dirty="0"/>
                        <a:t> </a:t>
                      </a:r>
                      <a:r>
                        <a:rPr lang="de-DE" sz="1400" dirty="0" err="1"/>
                        <a:t>elitr</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endParaRPr lang="de-DE" sz="1400" dirty="0"/>
                    </a:p>
                    <a:p>
                      <a:pPr marL="179388" lvl="1" indent="-179388">
                        <a:lnSpc>
                          <a:spcPct val="110000"/>
                        </a:lnSpc>
                        <a:tabLst/>
                      </a:pPr>
                      <a:r>
                        <a:rPr lang="de-DE" sz="1400" baseline="30000" dirty="0"/>
                        <a:t>3 	</a:t>
                      </a:r>
                      <a:r>
                        <a:rPr lang="de-DE" sz="1400" dirty="0" err="1"/>
                        <a:t>Eed</a:t>
                      </a:r>
                      <a:r>
                        <a:rPr lang="de-DE" sz="1400" dirty="0"/>
                        <a:t> </a:t>
                      </a:r>
                      <a:r>
                        <a:rPr lang="de-DE" sz="1400" dirty="0" err="1"/>
                        <a:t>diam</a:t>
                      </a:r>
                      <a:r>
                        <a:rPr lang="de-DE" sz="1400" dirty="0"/>
                        <a:t> </a:t>
                      </a:r>
                      <a:r>
                        <a:rPr lang="de-DE" sz="1400" dirty="0" err="1"/>
                        <a:t>nonumy</a:t>
                      </a:r>
                      <a:r>
                        <a:rPr lang="de-DE" sz="1400" dirty="0"/>
                        <a:t> </a:t>
                      </a:r>
                      <a:r>
                        <a:rPr lang="de-DE" sz="1400" dirty="0" err="1"/>
                        <a:t>eirmod</a:t>
                      </a:r>
                      <a:r>
                        <a:rPr lang="de-DE" sz="1400" dirty="0"/>
                        <a:t> </a:t>
                      </a:r>
                      <a:r>
                        <a:rPr lang="de-DE" sz="1400" dirty="0" err="1"/>
                        <a:t>tempor</a:t>
                      </a:r>
                      <a:r>
                        <a:rPr lang="de-DE" sz="1400" dirty="0"/>
                        <a:t> </a:t>
                      </a:r>
                      <a:r>
                        <a:rPr lang="de-DE" sz="1400" dirty="0" err="1"/>
                        <a:t>invidunt</a:t>
                      </a:r>
                      <a:r>
                        <a:rPr lang="de-DE" sz="1400" dirty="0"/>
                        <a:t> </a:t>
                      </a:r>
                      <a:r>
                        <a:rPr lang="de-DE" sz="1400" dirty="0" err="1"/>
                        <a:t>ut</a:t>
                      </a:r>
                      <a:r>
                        <a:rPr lang="de-DE" sz="1400" dirty="0"/>
                        <a:t> </a:t>
                      </a:r>
                      <a:r>
                        <a:rPr lang="de-DE" sz="1400" dirty="0" err="1"/>
                        <a:t>labore</a:t>
                      </a:r>
                      <a:r>
                        <a:rPr lang="de-DE" sz="1400" dirty="0"/>
                        <a:t> </a:t>
                      </a:r>
                    </a:p>
                    <a:p>
                      <a:pPr marL="179388" lvl="1" indent="-179388">
                        <a:lnSpc>
                          <a:spcPct val="110000"/>
                        </a:lnSpc>
                        <a:tabLst/>
                      </a:pPr>
                      <a:r>
                        <a:rPr lang="de-DE" sz="1400" baseline="30000" dirty="0"/>
                        <a:t>4 	</a:t>
                      </a:r>
                      <a:r>
                        <a:rPr lang="de-DE" sz="1400" dirty="0"/>
                        <a:t>Met </a:t>
                      </a:r>
                      <a:r>
                        <a:rPr lang="de-DE" sz="1400" dirty="0" err="1"/>
                        <a:t>dolore</a:t>
                      </a:r>
                      <a:r>
                        <a:rPr lang="de-DE" sz="1400" dirty="0"/>
                        <a:t> magna </a:t>
                      </a:r>
                      <a:r>
                        <a:rPr lang="de-DE" sz="1400" dirty="0" err="1"/>
                        <a:t>aliquyam</a:t>
                      </a:r>
                      <a:r>
                        <a:rPr lang="de-DE" sz="1400" dirty="0"/>
                        <a:t> </a:t>
                      </a:r>
                      <a:r>
                        <a:rPr lang="de-DE" sz="1400" dirty="0" err="1"/>
                        <a:t>erat</a:t>
                      </a:r>
                      <a:r>
                        <a:rPr lang="de-DE" sz="1400" dirty="0"/>
                        <a:t>, </a:t>
                      </a:r>
                      <a:r>
                        <a:rPr lang="de-DE" sz="1400" dirty="0" err="1"/>
                        <a:t>sed</a:t>
                      </a:r>
                      <a:r>
                        <a:rPr lang="de-DE" sz="1400" dirty="0"/>
                        <a:t> </a:t>
                      </a:r>
                      <a:r>
                        <a:rPr lang="de-DE" sz="1400" dirty="0" err="1"/>
                        <a:t>diam</a:t>
                      </a:r>
                      <a:r>
                        <a:rPr lang="de-DE" sz="1400" dirty="0"/>
                        <a:t> </a:t>
                      </a:r>
                      <a:r>
                        <a:rPr lang="de-DE" sz="1400" dirty="0" err="1"/>
                        <a:t>voluptua</a:t>
                      </a:r>
                      <a:endParaRPr lang="de-DE"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Inhaltsplatzhalter 6">
            <a:extLst>
              <a:ext uri="{FF2B5EF4-FFF2-40B4-BE49-F238E27FC236}">
                <a16:creationId xmlns:a16="http://schemas.microsoft.com/office/drawing/2014/main" id="{2DAFE29B-6CAD-CA20-68E4-C16878862595}"/>
              </a:ext>
            </a:extLst>
          </p:cNvPr>
          <p:cNvSpPr txBox="1">
            <a:spLocks/>
          </p:cNvSpPr>
          <p:nvPr/>
        </p:nvSpPr>
        <p:spPr>
          <a:xfrm>
            <a:off x="1837677" y="16030936"/>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Baseline</a:t>
            </a:r>
          </a:p>
          <a:p>
            <a:pPr lvl="1"/>
            <a:r>
              <a:rPr lang="de-DE" dirty="0" err="1"/>
              <a:t>Basline</a:t>
            </a:r>
            <a:r>
              <a:rPr lang="de-DE" dirty="0"/>
              <a:t> </a:t>
            </a:r>
            <a:r>
              <a:rPr lang="de-DE" dirty="0" err="1"/>
              <a:t>models</a:t>
            </a:r>
            <a:r>
              <a:rPr lang="de-DE" dirty="0"/>
              <a:t>…</a:t>
            </a:r>
          </a:p>
          <a:p>
            <a:pPr marL="342900" lvl="1" indent="-342900">
              <a:buFontTx/>
              <a:buChar char="-"/>
            </a:pPr>
            <a:r>
              <a:rPr lang="de-DE" dirty="0"/>
              <a:t>Mean </a:t>
            </a:r>
          </a:p>
          <a:p>
            <a:pPr marL="342900" lvl="1" indent="-342900">
              <a:buFontTx/>
              <a:buChar char="-"/>
            </a:pPr>
            <a:r>
              <a:rPr lang="de-DE" dirty="0"/>
              <a:t>Random</a:t>
            </a:r>
          </a:p>
        </p:txBody>
      </p:sp>
      <p:sp>
        <p:nvSpPr>
          <p:cNvPr id="12" name="Inhaltsplatzhalter 6">
            <a:extLst>
              <a:ext uri="{FF2B5EF4-FFF2-40B4-BE49-F238E27FC236}">
                <a16:creationId xmlns:a16="http://schemas.microsoft.com/office/drawing/2014/main" id="{E0A7F9B7-971A-6032-E7A4-BAFB070B1F8D}"/>
              </a:ext>
            </a:extLst>
          </p:cNvPr>
          <p:cNvSpPr txBox="1">
            <a:spLocks/>
          </p:cNvSpPr>
          <p:nvPr/>
        </p:nvSpPr>
        <p:spPr>
          <a:xfrm>
            <a:off x="1838325" y="18803129"/>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Additive Model</a:t>
            </a:r>
          </a:p>
          <a:p>
            <a:r>
              <a:rPr lang="de-DE" sz="2000" dirty="0"/>
              <a:t>-    FFT </a:t>
            </a:r>
            <a:r>
              <a:rPr lang="de-DE" sz="2000" dirty="0" err="1"/>
              <a:t>analysis</a:t>
            </a:r>
            <a:endParaRPr lang="de-DE" sz="2000" dirty="0"/>
          </a:p>
          <a:p>
            <a:pPr marL="342900" indent="-342900">
              <a:buFontTx/>
              <a:buChar char="-"/>
            </a:pPr>
            <a:r>
              <a:rPr lang="de-DE" sz="2000" dirty="0" err="1"/>
              <a:t>Frequency</a:t>
            </a:r>
            <a:r>
              <a:rPr lang="de-DE" sz="2000" dirty="0"/>
              <a:t> </a:t>
            </a:r>
            <a:r>
              <a:rPr lang="de-DE" sz="2000" dirty="0" err="1"/>
              <a:t>split</a:t>
            </a:r>
            <a:endParaRPr lang="de-DE" sz="2000" dirty="0"/>
          </a:p>
          <a:p>
            <a:pPr marL="342900" indent="-342900">
              <a:buFontTx/>
              <a:buChar char="-"/>
            </a:pPr>
            <a:r>
              <a:rPr lang="de-DE" sz="2000" dirty="0" err="1"/>
              <a:t>Curve</a:t>
            </a:r>
            <a:r>
              <a:rPr lang="de-DE" sz="2000" dirty="0"/>
              <a:t> </a:t>
            </a:r>
            <a:r>
              <a:rPr lang="de-DE" sz="2000" dirty="0" err="1"/>
              <a:t>fitting</a:t>
            </a:r>
            <a:endParaRPr lang="de-DE" sz="2000" dirty="0"/>
          </a:p>
          <a:p>
            <a:pPr marL="342900" indent="-342900">
              <a:buFontTx/>
              <a:buChar char="-"/>
            </a:pPr>
            <a:r>
              <a:rPr lang="de-DE" sz="2000" dirty="0"/>
              <a:t>Model</a:t>
            </a:r>
          </a:p>
          <a:p>
            <a:pPr marL="342900" indent="-342900">
              <a:buFontTx/>
              <a:buChar char="-"/>
            </a:pPr>
            <a:r>
              <a:rPr lang="de-DE" sz="2000" dirty="0"/>
              <a:t>Extension </a:t>
            </a:r>
            <a:r>
              <a:rPr lang="de-DE" sz="2000" dirty="0" err="1"/>
              <a:t>with</a:t>
            </a:r>
            <a:r>
              <a:rPr lang="de-DE" sz="2000" dirty="0"/>
              <a:t> LSTM, ARIMA</a:t>
            </a:r>
          </a:p>
        </p:txBody>
      </p:sp>
      <p:sp>
        <p:nvSpPr>
          <p:cNvPr id="17" name="Inhaltsplatzhalter 7">
            <a:extLst>
              <a:ext uri="{FF2B5EF4-FFF2-40B4-BE49-F238E27FC236}">
                <a16:creationId xmlns:a16="http://schemas.microsoft.com/office/drawing/2014/main" id="{55BCBB0C-4F8E-B573-E916-A96E6B5B47FA}"/>
              </a:ext>
            </a:extLst>
          </p:cNvPr>
          <p:cNvSpPr txBox="1">
            <a:spLocks/>
          </p:cNvSpPr>
          <p:nvPr/>
        </p:nvSpPr>
        <p:spPr>
          <a:xfrm>
            <a:off x="11467188" y="21538228"/>
            <a:ext cx="8820000" cy="558478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err="1"/>
              <a:t>Conclusion</a:t>
            </a:r>
            <a:endParaRPr lang="de-DE" dirty="0"/>
          </a:p>
          <a:p>
            <a:pPr lvl="2"/>
            <a:r>
              <a:rPr lang="en-US" dirty="0"/>
              <a:t>How have you tackled the problem? Difference Baseline – best model</a:t>
            </a:r>
            <a:endParaRPr lang="de-DE" dirty="0"/>
          </a:p>
          <a:p>
            <a:pPr lvl="2"/>
            <a:endParaRPr lang="de-DE" dirty="0"/>
          </a:p>
          <a:p>
            <a:pPr lvl="2"/>
            <a:r>
              <a:rPr lang="de-DE" dirty="0"/>
              <a:t>Troubles </a:t>
            </a:r>
            <a:r>
              <a:rPr lang="de-DE" dirty="0" err="1"/>
              <a:t>with</a:t>
            </a:r>
            <a:r>
              <a:rPr lang="de-DE" dirty="0"/>
              <a:t> LSTM</a:t>
            </a:r>
          </a:p>
          <a:p>
            <a:pPr lvl="2"/>
            <a:endParaRPr lang="de-DE" dirty="0"/>
          </a:p>
          <a:p>
            <a:pPr lvl="2"/>
            <a:r>
              <a:rPr lang="de-DE" dirty="0"/>
              <a:t>Additive Model </a:t>
            </a:r>
            <a:r>
              <a:rPr lang="de-DE" dirty="0" err="1"/>
              <a:t>for</a:t>
            </a:r>
            <a:r>
              <a:rPr lang="de-DE" dirty="0"/>
              <a:t> </a:t>
            </a:r>
            <a:r>
              <a:rPr lang="de-DE" dirty="0" err="1"/>
              <a:t>interpretability</a:t>
            </a:r>
            <a:endParaRPr lang="de-DE" dirty="0"/>
          </a:p>
          <a:p>
            <a:pPr lvl="2"/>
            <a:endParaRPr lang="de-DE" dirty="0"/>
          </a:p>
          <a:p>
            <a:pPr lvl="2"/>
            <a:r>
              <a:rPr lang="de-DE" dirty="0" err="1"/>
              <a:t>Apply</a:t>
            </a:r>
            <a:r>
              <a:rPr lang="de-DE" dirty="0"/>
              <a:t> </a:t>
            </a:r>
            <a:r>
              <a:rPr lang="de-DE" dirty="0" err="1"/>
              <a:t>best</a:t>
            </a:r>
            <a:r>
              <a:rPr lang="de-DE" dirty="0"/>
              <a:t> </a:t>
            </a:r>
            <a:r>
              <a:rPr lang="de-DE" dirty="0" err="1"/>
              <a:t>for</a:t>
            </a:r>
            <a:r>
              <a:rPr lang="de-DE" dirty="0"/>
              <a:t> </a:t>
            </a:r>
            <a:r>
              <a:rPr lang="de-DE" dirty="0" err="1"/>
              <a:t>other</a:t>
            </a:r>
            <a:r>
              <a:rPr lang="de-DE" dirty="0"/>
              <a:t> </a:t>
            </a:r>
            <a:r>
              <a:rPr lang="de-DE" dirty="0" err="1"/>
              <a:t>grid</a:t>
            </a:r>
            <a:r>
              <a:rPr lang="de-DE" dirty="0"/>
              <a:t> check / </a:t>
            </a:r>
            <a:r>
              <a:rPr lang="de-DE" dirty="0" err="1"/>
              <a:t>mention</a:t>
            </a:r>
            <a:r>
              <a:rPr lang="de-DE" dirty="0"/>
              <a:t> </a:t>
            </a:r>
            <a:r>
              <a:rPr lang="de-DE" dirty="0" err="1"/>
              <a:t>performance</a:t>
            </a:r>
            <a:endParaRPr lang="de-DE" dirty="0"/>
          </a:p>
          <a:p>
            <a:pPr lvl="2"/>
            <a:endParaRPr lang="de-DE" dirty="0"/>
          </a:p>
        </p:txBody>
      </p:sp>
      <p:pic>
        <p:nvPicPr>
          <p:cNvPr id="22" name="Picture 21">
            <a:extLst>
              <a:ext uri="{FF2B5EF4-FFF2-40B4-BE49-F238E27FC236}">
                <a16:creationId xmlns:a16="http://schemas.microsoft.com/office/drawing/2014/main" id="{00EF9AB9-CDBE-F5E9-6FBF-B1215B2A64D3}"/>
              </a:ext>
            </a:extLst>
          </p:cNvPr>
          <p:cNvPicPr>
            <a:picLocks noChangeAspect="1"/>
          </p:cNvPicPr>
          <p:nvPr/>
        </p:nvPicPr>
        <p:blipFill>
          <a:blip r:embed="rId2"/>
          <a:stretch>
            <a:fillRect/>
          </a:stretch>
        </p:blipFill>
        <p:spPr>
          <a:xfrm>
            <a:off x="1935803" y="29361433"/>
            <a:ext cx="1430960" cy="693212"/>
          </a:xfrm>
          <a:prstGeom prst="rect">
            <a:avLst/>
          </a:prstGeom>
        </p:spPr>
      </p:pic>
      <p:sp>
        <p:nvSpPr>
          <p:cNvPr id="23" name="TextBox 22">
            <a:extLst>
              <a:ext uri="{FF2B5EF4-FFF2-40B4-BE49-F238E27FC236}">
                <a16:creationId xmlns:a16="http://schemas.microsoft.com/office/drawing/2014/main" id="{D222F6F3-5E4F-1E71-C27E-AFC96708ABB0}"/>
              </a:ext>
            </a:extLst>
          </p:cNvPr>
          <p:cNvSpPr txBox="1"/>
          <p:nvPr/>
        </p:nvSpPr>
        <p:spPr>
          <a:xfrm>
            <a:off x="15335250" y="29406017"/>
            <a:ext cx="5715000" cy="1569660"/>
          </a:xfrm>
          <a:prstGeom prst="rect">
            <a:avLst/>
          </a:prstGeom>
          <a:solidFill>
            <a:schemeClr val="bg1">
              <a:lumMod val="85000"/>
            </a:schemeClr>
          </a:solidFill>
        </p:spPr>
        <p:txBody>
          <a:bodyPr wrap="square" rtlCol="0">
            <a:spAutoFit/>
          </a:bodyPr>
          <a:lstStyle/>
          <a:p>
            <a:pPr algn="r"/>
            <a:r>
              <a:rPr lang="en-US" sz="2400" dirty="0"/>
              <a:t>Authors: Alexander Seyr, ….</a:t>
            </a:r>
          </a:p>
          <a:p>
            <a:pPr algn="r"/>
            <a:r>
              <a:rPr lang="en-US" sz="2400" dirty="0"/>
              <a:t>TU Graz – Institute of ISDS</a:t>
            </a:r>
          </a:p>
          <a:p>
            <a:pPr algn="r"/>
            <a:r>
              <a:rPr lang="en-US" sz="2400" dirty="0"/>
              <a:t>8010 Graz, </a:t>
            </a:r>
            <a:r>
              <a:rPr lang="en-US" sz="2400" dirty="0" err="1"/>
              <a:t>Inffeldgasse</a:t>
            </a:r>
            <a:r>
              <a:rPr lang="en-US" sz="2400" dirty="0"/>
              <a:t> 12/I, Austria</a:t>
            </a:r>
          </a:p>
          <a:p>
            <a:pPr algn="r"/>
            <a:endParaRPr lang="en-US" sz="2400" dirty="0"/>
          </a:p>
        </p:txBody>
      </p:sp>
      <p:sp>
        <p:nvSpPr>
          <p:cNvPr id="25" name="TextBox 24">
            <a:extLst>
              <a:ext uri="{FF2B5EF4-FFF2-40B4-BE49-F238E27FC236}">
                <a16:creationId xmlns:a16="http://schemas.microsoft.com/office/drawing/2014/main" id="{7026E04F-778E-7918-193E-7FD648783EEA}"/>
              </a:ext>
            </a:extLst>
          </p:cNvPr>
          <p:cNvSpPr txBox="1"/>
          <p:nvPr/>
        </p:nvSpPr>
        <p:spPr>
          <a:xfrm>
            <a:off x="1677462" y="4162326"/>
            <a:ext cx="8264266" cy="1000274"/>
          </a:xfrm>
          <a:prstGeom prst="rect">
            <a:avLst/>
          </a:prstGeom>
          <a:solidFill>
            <a:schemeClr val="bg1"/>
          </a:solidFill>
        </p:spPr>
        <p:txBody>
          <a:bodyPr wrap="square" rtlCol="0">
            <a:spAutoFit/>
          </a:bodyPr>
          <a:lstStyle/>
          <a:p>
            <a:endParaRPr lang="en-US" dirty="0"/>
          </a:p>
        </p:txBody>
      </p:sp>
      <p:pic>
        <p:nvPicPr>
          <p:cNvPr id="26" name="Picture 25">
            <a:extLst>
              <a:ext uri="{FF2B5EF4-FFF2-40B4-BE49-F238E27FC236}">
                <a16:creationId xmlns:a16="http://schemas.microsoft.com/office/drawing/2014/main" id="{8F41B79F-E449-4CF2-1B3E-67CBD25627C7}"/>
              </a:ext>
            </a:extLst>
          </p:cNvPr>
          <p:cNvPicPr>
            <a:picLocks noChangeAspect="1"/>
          </p:cNvPicPr>
          <p:nvPr/>
        </p:nvPicPr>
        <p:blipFill>
          <a:blip r:embed="rId3"/>
          <a:stretch>
            <a:fillRect/>
          </a:stretch>
        </p:blipFill>
        <p:spPr>
          <a:xfrm>
            <a:off x="11125201" y="6755806"/>
            <a:ext cx="10458450" cy="1554609"/>
          </a:xfrm>
          <a:prstGeom prst="rect">
            <a:avLst/>
          </a:prstGeom>
        </p:spPr>
      </p:pic>
    </p:spTree>
    <p:extLst>
      <p:ext uri="{BB962C8B-B14F-4D97-AF65-F5344CB8AC3E}">
        <p14:creationId xmlns:p14="http://schemas.microsoft.com/office/powerpoint/2010/main" val="1149376607"/>
      </p:ext>
    </p:extLst>
  </p:cSld>
  <p:clrMapOvr>
    <a:masterClrMapping/>
  </p:clrMapOvr>
</p:sld>
</file>

<file path=ppt/theme/theme1.xml><?xml version="1.0" encoding="utf-8"?>
<a:theme xmlns:a="http://schemas.openxmlformats.org/drawingml/2006/main" name="Office-Design">
  <a:themeElements>
    <a:clrScheme name="Benutzerdefiniert 1">
      <a:dk1>
        <a:sysClr val="windowText" lastClr="000000"/>
      </a:dk1>
      <a:lt1>
        <a:sysClr val="window" lastClr="FFFFFF"/>
      </a:lt1>
      <a:dk2>
        <a:srgbClr val="1F497D"/>
      </a:dk2>
      <a:lt2>
        <a:srgbClr val="EEECE1"/>
      </a:lt2>
      <a:accent1>
        <a:srgbClr val="F7014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1FB4E2C44785744AD758A08C31CB8BB" ma:contentTypeVersion="" ma:contentTypeDescription="Create a new document." ma:contentTypeScope="" ma:versionID="c10ed37576fa3e2355debe60a3f3e11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2D69D5-417F-4E01-BF36-724AAA3B40C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775AA27-F288-48DE-998B-34BCC959C2C3}">
  <ds:schemaRefs>
    <ds:schemaRef ds:uri="http://schemas.microsoft.com/sharepoint/v3/contenttype/forms"/>
  </ds:schemaRefs>
</ds:datastoreItem>
</file>

<file path=customXml/itemProps3.xml><?xml version="1.0" encoding="utf-8"?>
<ds:datastoreItem xmlns:ds="http://schemas.openxmlformats.org/officeDocument/2006/customXml" ds:itemID="{CEAA2269-7DA5-4899-9701-3B66F199A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356</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Office-Design</vt:lpstr>
      <vt:lpstr>Time Series forecasting on power supply stream</vt:lpstr>
    </vt:vector>
  </TitlesOfParts>
  <Company>TUG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Christina</dc:creator>
  <cp:lastModifiedBy>Seyr, Alexander Josef</cp:lastModifiedBy>
  <cp:revision>37</cp:revision>
  <cp:lastPrinted>2014-08-04T15:27:19Z</cp:lastPrinted>
  <dcterms:created xsi:type="dcterms:W3CDTF">2014-08-04T13:36:04Z</dcterms:created>
  <dcterms:modified xsi:type="dcterms:W3CDTF">2023-01-21T15:22:17Z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0x01010091FB4E2C44785744AD758A08C31CB8BB</vt:lpwstr>
  </property>
</Properties>
</file>