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6"/>
  </p:notesMasterIdLst>
  <p:sldIdLst>
    <p:sldId id="256" r:id="rId5"/>
  </p:sldIdLst>
  <p:sldSz cx="21964650" cy="30851475"/>
  <p:notesSz cx="6858000" cy="9144000"/>
  <p:defaultTextStyle>
    <a:defPPr>
      <a:defRPr lang="de-DE"/>
    </a:defPPr>
    <a:lvl1pPr marL="0" algn="l" defTabSz="1498839" rtl="0" eaLnBrk="1" latinLnBrk="0" hangingPunct="1">
      <a:defRPr sz="5900" kern="1200">
        <a:solidFill>
          <a:schemeClr val="tx1"/>
        </a:solidFill>
        <a:latin typeface="+mn-lt"/>
        <a:ea typeface="+mn-ea"/>
        <a:cs typeface="+mn-cs"/>
      </a:defRPr>
    </a:lvl1pPr>
    <a:lvl2pPr marL="1498839" algn="l" defTabSz="1498839" rtl="0" eaLnBrk="1" latinLnBrk="0" hangingPunct="1">
      <a:defRPr sz="5900" kern="1200">
        <a:solidFill>
          <a:schemeClr val="tx1"/>
        </a:solidFill>
        <a:latin typeface="+mn-lt"/>
        <a:ea typeface="+mn-ea"/>
        <a:cs typeface="+mn-cs"/>
      </a:defRPr>
    </a:lvl2pPr>
    <a:lvl3pPr marL="2997678" algn="l" defTabSz="1498839" rtl="0" eaLnBrk="1" latinLnBrk="0" hangingPunct="1">
      <a:defRPr sz="5900" kern="1200">
        <a:solidFill>
          <a:schemeClr val="tx1"/>
        </a:solidFill>
        <a:latin typeface="+mn-lt"/>
        <a:ea typeface="+mn-ea"/>
        <a:cs typeface="+mn-cs"/>
      </a:defRPr>
    </a:lvl3pPr>
    <a:lvl4pPr marL="4496516" algn="l" defTabSz="1498839" rtl="0" eaLnBrk="1" latinLnBrk="0" hangingPunct="1">
      <a:defRPr sz="5900" kern="1200">
        <a:solidFill>
          <a:schemeClr val="tx1"/>
        </a:solidFill>
        <a:latin typeface="+mn-lt"/>
        <a:ea typeface="+mn-ea"/>
        <a:cs typeface="+mn-cs"/>
      </a:defRPr>
    </a:lvl4pPr>
    <a:lvl5pPr marL="5995355" algn="l" defTabSz="1498839" rtl="0" eaLnBrk="1" latinLnBrk="0" hangingPunct="1">
      <a:defRPr sz="5900" kern="1200">
        <a:solidFill>
          <a:schemeClr val="tx1"/>
        </a:solidFill>
        <a:latin typeface="+mn-lt"/>
        <a:ea typeface="+mn-ea"/>
        <a:cs typeface="+mn-cs"/>
      </a:defRPr>
    </a:lvl5pPr>
    <a:lvl6pPr marL="7494194" algn="l" defTabSz="1498839" rtl="0" eaLnBrk="1" latinLnBrk="0" hangingPunct="1">
      <a:defRPr sz="5900" kern="1200">
        <a:solidFill>
          <a:schemeClr val="tx1"/>
        </a:solidFill>
        <a:latin typeface="+mn-lt"/>
        <a:ea typeface="+mn-ea"/>
        <a:cs typeface="+mn-cs"/>
      </a:defRPr>
    </a:lvl6pPr>
    <a:lvl7pPr marL="8993033" algn="l" defTabSz="1498839" rtl="0" eaLnBrk="1" latinLnBrk="0" hangingPunct="1">
      <a:defRPr sz="5900" kern="1200">
        <a:solidFill>
          <a:schemeClr val="tx1"/>
        </a:solidFill>
        <a:latin typeface="+mn-lt"/>
        <a:ea typeface="+mn-ea"/>
        <a:cs typeface="+mn-cs"/>
      </a:defRPr>
    </a:lvl7pPr>
    <a:lvl8pPr marL="10491871" algn="l" defTabSz="1498839" rtl="0" eaLnBrk="1" latinLnBrk="0" hangingPunct="1">
      <a:defRPr sz="5900" kern="1200">
        <a:solidFill>
          <a:schemeClr val="tx1"/>
        </a:solidFill>
        <a:latin typeface="+mn-lt"/>
        <a:ea typeface="+mn-ea"/>
        <a:cs typeface="+mn-cs"/>
      </a:defRPr>
    </a:lvl8pPr>
    <a:lvl9pPr marL="11990710" algn="l" defTabSz="1498839" rtl="0" eaLnBrk="1" latinLnBrk="0" hangingPunct="1">
      <a:defRPr sz="59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717">
          <p15:clr>
            <a:srgbClr val="A4A3A4"/>
          </p15:clr>
        </p15:guide>
        <p15:guide id="2" pos="691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D500"/>
    <a:srgbClr val="F70146"/>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Keine Formatvorlage, Tabellenraster">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C2FFA5D-87B4-456A-9821-1D502468CF0F}" styleName="Designformatvorlage 1 - Akz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E25E649-3F16-4E02-A733-19D2CDBF48F0}" styleName="Mittlere Formatvorlage 3 - Akz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Helle Formatvorlage 2 - Akz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97"/>
  </p:normalViewPr>
  <p:slideViewPr>
    <p:cSldViewPr snapToGrid="0" snapToObjects="1">
      <p:cViewPr>
        <p:scale>
          <a:sx n="66" d="100"/>
          <a:sy n="66" d="100"/>
        </p:scale>
        <p:origin x="1158" y="54"/>
      </p:cViewPr>
      <p:guideLst>
        <p:guide orient="horz" pos="9717"/>
        <p:guide pos="6918"/>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5" Type="http://schemas.openxmlformats.org/officeDocument/2006/relationships/slide" Target="slides/slide1.xml"/><Relationship Id="rId1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C4A873-0FC3-4DFC-B48E-97ACF1B5AC04}" type="datetimeFigureOut">
              <a:rPr lang="en-US" smtClean="0"/>
              <a:t>1/22/2023</a:t>
            </a:fld>
            <a:endParaRPr lang="en-US"/>
          </a:p>
        </p:txBody>
      </p:sp>
      <p:sp>
        <p:nvSpPr>
          <p:cNvPr id="4" name="Slide Image Placeholder 3"/>
          <p:cNvSpPr>
            <a:spLocks noGrp="1" noRot="1" noChangeAspect="1"/>
          </p:cNvSpPr>
          <p:nvPr>
            <p:ph type="sldImg" idx="2"/>
          </p:nvPr>
        </p:nvSpPr>
        <p:spPr>
          <a:xfrm>
            <a:off x="2330450" y="1143000"/>
            <a:ext cx="21971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3B02917-BC58-40CF-9C52-361DBF3D121B}" type="slidenum">
              <a:rPr lang="en-US" smtClean="0"/>
              <a:t>‹#›</a:t>
            </a:fld>
            <a:endParaRPr lang="en-US"/>
          </a:p>
        </p:txBody>
      </p:sp>
    </p:spTree>
    <p:extLst>
      <p:ext uri="{BB962C8B-B14F-4D97-AF65-F5344CB8AC3E}">
        <p14:creationId xmlns:p14="http://schemas.microsoft.com/office/powerpoint/2010/main" val="14970348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a:t>Mastertitelformat bearbeiten</a:t>
            </a:r>
            <a:endParaRPr lang="de-DE"/>
          </a:p>
        </p:txBody>
      </p:sp>
      <p:sp>
        <p:nvSpPr>
          <p:cNvPr id="3" name="Inhaltsplatzhalter 2"/>
          <p:cNvSpPr>
            <a:spLocks noGrp="1"/>
          </p:cNvSpPr>
          <p:nvPr>
            <p:ph idx="1"/>
          </p:nvPr>
        </p:nvSpPr>
        <p:spPr/>
        <p:txBody>
          <a:bodyPr/>
          <a:lstStyle/>
          <a:p>
            <a:pPr lvl="0"/>
            <a:r>
              <a:rPr lang="de-AT" dirty="0"/>
              <a:t>Mastertextformat bearbeiten</a:t>
            </a:r>
          </a:p>
          <a:p>
            <a:pPr lvl="1"/>
            <a:r>
              <a:rPr lang="de-AT" dirty="0"/>
              <a:t>Zweite Ebene</a:t>
            </a:r>
          </a:p>
          <a:p>
            <a:pPr lvl="2"/>
            <a:r>
              <a:rPr lang="de-AT" dirty="0"/>
              <a:t>Dritte Ebene</a:t>
            </a:r>
          </a:p>
          <a:p>
            <a:pPr lvl="3"/>
            <a:r>
              <a:rPr lang="de-AT" dirty="0"/>
              <a:t>Vierte Ebene</a:t>
            </a:r>
          </a:p>
          <a:p>
            <a:pPr lvl="4"/>
            <a:r>
              <a:rPr lang="de-AT" dirty="0"/>
              <a:t>Fünfte Ebene</a:t>
            </a:r>
            <a:endParaRPr lang="de-DE" dirty="0"/>
          </a:p>
        </p:txBody>
      </p:sp>
    </p:spTree>
    <p:extLst>
      <p:ext uri="{BB962C8B-B14F-4D97-AF65-F5344CB8AC3E}">
        <p14:creationId xmlns:p14="http://schemas.microsoft.com/office/powerpoint/2010/main" val="32027416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a:t>Mastertitelformat bearbeiten</a:t>
            </a:r>
            <a:endParaRPr lang="de-DE"/>
          </a:p>
        </p:txBody>
      </p:sp>
      <p:sp>
        <p:nvSpPr>
          <p:cNvPr id="10" name="Inhaltsplatzhalter 9"/>
          <p:cNvSpPr>
            <a:spLocks noGrp="1"/>
          </p:cNvSpPr>
          <p:nvPr>
            <p:ph sz="quarter" idx="11"/>
          </p:nvPr>
        </p:nvSpPr>
        <p:spPr>
          <a:xfrm>
            <a:off x="1838325" y="6023340"/>
            <a:ext cx="8820000" cy="22064201"/>
          </a:xfrm>
        </p:spPr>
        <p:txBody>
          <a:bodyPr/>
          <a:lstStyle/>
          <a:p>
            <a:pPr lvl="0"/>
            <a:r>
              <a:rPr lang="de-AT" dirty="0"/>
              <a:t>Mastertextformat bearbeiten</a:t>
            </a:r>
          </a:p>
          <a:p>
            <a:pPr lvl="1"/>
            <a:r>
              <a:rPr lang="de-AT" dirty="0"/>
              <a:t>Zweite Ebene</a:t>
            </a:r>
          </a:p>
          <a:p>
            <a:pPr lvl="2"/>
            <a:r>
              <a:rPr lang="de-AT" dirty="0"/>
              <a:t>Dritte Ebene</a:t>
            </a:r>
          </a:p>
          <a:p>
            <a:pPr lvl="3"/>
            <a:r>
              <a:rPr lang="de-AT" dirty="0"/>
              <a:t>Vierte Ebene</a:t>
            </a:r>
          </a:p>
          <a:p>
            <a:pPr lvl="4"/>
            <a:r>
              <a:rPr lang="de-AT" dirty="0"/>
              <a:t>Fünfte Ebene</a:t>
            </a:r>
            <a:endParaRPr lang="de-DE" dirty="0"/>
          </a:p>
        </p:txBody>
      </p:sp>
      <p:sp>
        <p:nvSpPr>
          <p:cNvPr id="11" name="Inhaltsplatzhalter 9"/>
          <p:cNvSpPr>
            <a:spLocks noGrp="1"/>
          </p:cNvSpPr>
          <p:nvPr>
            <p:ph sz="quarter" idx="12"/>
          </p:nvPr>
        </p:nvSpPr>
        <p:spPr>
          <a:xfrm>
            <a:off x="11380805" y="6023340"/>
            <a:ext cx="8820000" cy="22064201"/>
          </a:xfrm>
        </p:spPr>
        <p:txBody>
          <a:bodyPr/>
          <a:lstStyle/>
          <a:p>
            <a:pPr lvl="0"/>
            <a:r>
              <a:rPr lang="de-AT" dirty="0"/>
              <a:t>Mastertextformat bearbeiten</a:t>
            </a:r>
          </a:p>
          <a:p>
            <a:pPr lvl="1"/>
            <a:r>
              <a:rPr lang="de-AT" dirty="0"/>
              <a:t>Zweite Ebene</a:t>
            </a:r>
          </a:p>
          <a:p>
            <a:pPr lvl="2"/>
            <a:r>
              <a:rPr lang="de-AT" dirty="0"/>
              <a:t>Dritte Ebene</a:t>
            </a:r>
          </a:p>
          <a:p>
            <a:pPr lvl="3"/>
            <a:r>
              <a:rPr lang="de-AT" dirty="0"/>
              <a:t>Vierte Ebene</a:t>
            </a:r>
          </a:p>
          <a:p>
            <a:pPr lvl="4"/>
            <a:r>
              <a:rPr lang="de-AT" dirty="0"/>
              <a:t>Fünfte Ebene</a:t>
            </a:r>
            <a:endParaRPr lang="de-DE" dirty="0"/>
          </a:p>
        </p:txBody>
      </p:sp>
    </p:spTree>
    <p:extLst>
      <p:ext uri="{BB962C8B-B14F-4D97-AF65-F5344CB8AC3E}">
        <p14:creationId xmlns:p14="http://schemas.microsoft.com/office/powerpoint/2010/main" val="345478146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hyperlink" Target="http://www.ife.tugraz.at/" TargetMode="Externa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hteck 27"/>
          <p:cNvSpPr/>
          <p:nvPr userDrawn="1"/>
        </p:nvSpPr>
        <p:spPr>
          <a:xfrm>
            <a:off x="327087" y="305369"/>
            <a:ext cx="21384000" cy="302760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2" name="Titelplatzhalter 1"/>
          <p:cNvSpPr>
            <a:spLocks noGrp="1"/>
          </p:cNvSpPr>
          <p:nvPr>
            <p:ph type="title"/>
          </p:nvPr>
        </p:nvSpPr>
        <p:spPr>
          <a:xfrm>
            <a:off x="1838109" y="1183010"/>
            <a:ext cx="19028310" cy="2275454"/>
          </a:xfrm>
          <a:prstGeom prst="rect">
            <a:avLst/>
          </a:prstGeom>
        </p:spPr>
        <p:txBody>
          <a:bodyPr vert="horz" lIns="0" tIns="0" rIns="0" bIns="0" rtlCol="0" anchor="b" anchorCtr="0">
            <a:normAutofit/>
          </a:bodyPr>
          <a:lstStyle/>
          <a:p>
            <a:r>
              <a:rPr lang="de-AT" dirty="0"/>
              <a:t>Mastertitelformat bearbeiten</a:t>
            </a:r>
            <a:endParaRPr lang="de-DE" dirty="0"/>
          </a:p>
        </p:txBody>
      </p:sp>
      <p:sp>
        <p:nvSpPr>
          <p:cNvPr id="3" name="Textplatzhalter 2"/>
          <p:cNvSpPr>
            <a:spLocks noGrp="1"/>
          </p:cNvSpPr>
          <p:nvPr>
            <p:ph type="body" idx="1"/>
          </p:nvPr>
        </p:nvSpPr>
        <p:spPr>
          <a:xfrm>
            <a:off x="1814041" y="6023340"/>
            <a:ext cx="18371147" cy="21535887"/>
          </a:xfrm>
          <a:prstGeom prst="rect">
            <a:avLst/>
          </a:prstGeom>
        </p:spPr>
        <p:txBody>
          <a:bodyPr vert="horz" lIns="0" tIns="0" rIns="0" bIns="0" rtlCol="0" anchor="t" anchorCtr="0">
            <a:normAutofit/>
          </a:bodyPr>
          <a:lstStyle/>
          <a:p>
            <a:pPr lvl="0"/>
            <a:r>
              <a:rPr lang="de-AT" dirty="0"/>
              <a:t>Mastertextformat bearbeiten</a:t>
            </a:r>
          </a:p>
          <a:p>
            <a:pPr lvl="1"/>
            <a:r>
              <a:rPr lang="de-AT" dirty="0"/>
              <a:t>Zweite Ebene</a:t>
            </a:r>
          </a:p>
          <a:p>
            <a:pPr lvl="2"/>
            <a:r>
              <a:rPr lang="de-AT" dirty="0"/>
              <a:t>Dritte Ebene</a:t>
            </a:r>
          </a:p>
          <a:p>
            <a:pPr lvl="3"/>
            <a:r>
              <a:rPr lang="de-AT" dirty="0"/>
              <a:t>Vierte Ebene</a:t>
            </a:r>
          </a:p>
          <a:p>
            <a:pPr lvl="4"/>
            <a:r>
              <a:rPr lang="de-AT" dirty="0"/>
              <a:t>Fünfte Ebene</a:t>
            </a:r>
            <a:endParaRPr lang="de-DE" dirty="0"/>
          </a:p>
        </p:txBody>
      </p:sp>
      <p:sp>
        <p:nvSpPr>
          <p:cNvPr id="18" name="Rechteck 17"/>
          <p:cNvSpPr/>
          <p:nvPr userDrawn="1"/>
        </p:nvSpPr>
        <p:spPr>
          <a:xfrm>
            <a:off x="10003" y="28938024"/>
            <a:ext cx="21954647" cy="1913452"/>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lIns="91431" tIns="45716" rIns="91431" bIns="45716" anchor="ctr"/>
          <a:lstStyle/>
          <a:p>
            <a:pPr algn="ctr" fontAlgn="auto">
              <a:spcBef>
                <a:spcPts val="0"/>
              </a:spcBef>
              <a:spcAft>
                <a:spcPts val="0"/>
              </a:spcAft>
              <a:defRPr/>
            </a:pPr>
            <a:endParaRPr lang="de-DE">
              <a:solidFill>
                <a:srgbClr val="FFFFFF"/>
              </a:solidFill>
              <a:ea typeface="ＭＳ Ｐゴシック" pitchFamily="-105" charset="-128"/>
              <a:cs typeface="ＭＳ Ｐゴシック" pitchFamily="-105" charset="-128"/>
            </a:endParaRPr>
          </a:p>
        </p:txBody>
      </p:sp>
      <p:pic>
        <p:nvPicPr>
          <p:cNvPr id="19" name="Bild 14"/>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bwMode="auto">
          <a:xfrm>
            <a:off x="17975127" y="759602"/>
            <a:ext cx="2891292" cy="10766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4" name="Textfeld 23"/>
          <p:cNvSpPr txBox="1"/>
          <p:nvPr userDrawn="1"/>
        </p:nvSpPr>
        <p:spPr>
          <a:xfrm>
            <a:off x="12137807" y="29393171"/>
            <a:ext cx="8788443" cy="904855"/>
          </a:xfrm>
          <a:prstGeom prst="rect">
            <a:avLst/>
          </a:prstGeom>
          <a:noFill/>
        </p:spPr>
        <p:txBody>
          <a:bodyPr wrap="square" lIns="91431" tIns="45716" rIns="0" bIns="45716" rtlCol="0">
            <a:spAutoFit/>
          </a:bodyPr>
          <a:lstStyle/>
          <a:p>
            <a:pPr algn="r">
              <a:lnSpc>
                <a:spcPct val="130000"/>
              </a:lnSpc>
            </a:pPr>
            <a:r>
              <a:rPr lang="de-DE" sz="1600" b="1" dirty="0">
                <a:latin typeface="Arial" charset="0"/>
                <a:cs typeface="Arial" charset="0"/>
              </a:rPr>
              <a:t>TU Graz – Abteilung/Institut für xxx | </a:t>
            </a:r>
            <a:r>
              <a:rPr lang="de-DE" sz="1600" b="1" i="1" dirty="0">
                <a:latin typeface="Arial" charset="0"/>
                <a:cs typeface="Arial" charset="0"/>
              </a:rPr>
              <a:t>Institute </a:t>
            </a:r>
            <a:r>
              <a:rPr lang="de-DE" sz="1600" b="1" i="1" dirty="0" err="1">
                <a:latin typeface="Arial" charset="0"/>
                <a:cs typeface="Arial" charset="0"/>
              </a:rPr>
              <a:t>of</a:t>
            </a:r>
            <a:r>
              <a:rPr lang="de-DE" sz="1600" b="1" i="1" dirty="0">
                <a:latin typeface="Arial" charset="0"/>
                <a:cs typeface="Arial" charset="0"/>
              </a:rPr>
              <a:t> xxx</a:t>
            </a:r>
          </a:p>
          <a:p>
            <a:pPr algn="r"/>
            <a:r>
              <a:rPr lang="de-DE" sz="1600" dirty="0"/>
              <a:t>8010 Graz, </a:t>
            </a:r>
            <a:r>
              <a:rPr lang="de-DE" sz="1600" dirty="0" err="1"/>
              <a:t>Inffeldgasse</a:t>
            </a:r>
            <a:r>
              <a:rPr lang="de-DE" sz="1600" dirty="0"/>
              <a:t> 12/I, Austria,</a:t>
            </a:r>
            <a:r>
              <a:rPr lang="de-DE" sz="1600" baseline="0" dirty="0"/>
              <a:t> </a:t>
            </a:r>
            <a:r>
              <a:rPr lang="de-DE" sz="1600" dirty="0"/>
              <a:t>Tel.: +43 316 873-0000</a:t>
            </a:r>
            <a:endParaRPr lang="de-DE" sz="1600" baseline="0" dirty="0"/>
          </a:p>
          <a:p>
            <a:pPr algn="r"/>
            <a:r>
              <a:rPr lang="de-DE" sz="1600" dirty="0"/>
              <a:t>E-Mail,</a:t>
            </a:r>
            <a:r>
              <a:rPr lang="de-DE" sz="1600" baseline="0" dirty="0"/>
              <a:t> </a:t>
            </a:r>
            <a:r>
              <a:rPr lang="de-DE" sz="1600" dirty="0"/>
              <a:t>Webadresse</a:t>
            </a:r>
            <a:endParaRPr lang="de-DE" sz="1600" dirty="0">
              <a:solidFill>
                <a:srgbClr val="000000"/>
              </a:solidFill>
              <a:hlinkClick r:id="rId5"/>
            </a:endParaRPr>
          </a:p>
        </p:txBody>
      </p:sp>
      <p:sp>
        <p:nvSpPr>
          <p:cNvPr id="25" name="Titel 1"/>
          <p:cNvSpPr txBox="1">
            <a:spLocks/>
          </p:cNvSpPr>
          <p:nvPr userDrawn="1"/>
        </p:nvSpPr>
        <p:spPr bwMode="auto">
          <a:xfrm>
            <a:off x="1814041" y="4094592"/>
            <a:ext cx="13471932" cy="9243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nchor="b" anchorCtr="0"/>
          <a:lstStyle>
            <a:lvl1pPr>
              <a:defRPr sz="4200">
                <a:solidFill>
                  <a:schemeClr val="tx1"/>
                </a:solidFill>
                <a:latin typeface="Calibri" charset="0"/>
                <a:ea typeface="ＭＳ Ｐゴシック" charset="0"/>
                <a:cs typeface="ＭＳ Ｐゴシック" charset="0"/>
              </a:defRPr>
            </a:lvl1pPr>
            <a:lvl2pPr marL="37931725" indent="-37474525">
              <a:defRPr sz="4200">
                <a:solidFill>
                  <a:schemeClr val="tx1"/>
                </a:solidFill>
                <a:latin typeface="Calibri" charset="0"/>
                <a:ea typeface="ＭＳ Ｐゴシック" charset="0"/>
              </a:defRPr>
            </a:lvl2pPr>
            <a:lvl3pPr>
              <a:defRPr sz="4200">
                <a:solidFill>
                  <a:schemeClr val="tx1"/>
                </a:solidFill>
                <a:latin typeface="Calibri" charset="0"/>
                <a:ea typeface="ＭＳ Ｐゴシック" charset="0"/>
              </a:defRPr>
            </a:lvl3pPr>
            <a:lvl4pPr>
              <a:defRPr sz="4200">
                <a:solidFill>
                  <a:schemeClr val="tx1"/>
                </a:solidFill>
                <a:latin typeface="Calibri" charset="0"/>
                <a:ea typeface="ＭＳ Ｐゴシック" charset="0"/>
              </a:defRPr>
            </a:lvl4pPr>
            <a:lvl5pPr>
              <a:defRPr sz="4200">
                <a:solidFill>
                  <a:schemeClr val="tx1"/>
                </a:solidFill>
                <a:latin typeface="Calibri" charset="0"/>
                <a:ea typeface="ＭＳ Ｐゴシック" charset="0"/>
              </a:defRPr>
            </a:lvl5pPr>
            <a:lvl6pPr marL="457200" fontAlgn="base">
              <a:spcBef>
                <a:spcPct val="0"/>
              </a:spcBef>
              <a:spcAft>
                <a:spcPct val="0"/>
              </a:spcAft>
              <a:defRPr sz="4200">
                <a:solidFill>
                  <a:schemeClr val="tx1"/>
                </a:solidFill>
                <a:latin typeface="Calibri" charset="0"/>
                <a:ea typeface="ＭＳ Ｐゴシック" charset="0"/>
              </a:defRPr>
            </a:lvl6pPr>
            <a:lvl7pPr marL="914400" fontAlgn="base">
              <a:spcBef>
                <a:spcPct val="0"/>
              </a:spcBef>
              <a:spcAft>
                <a:spcPct val="0"/>
              </a:spcAft>
              <a:defRPr sz="4200">
                <a:solidFill>
                  <a:schemeClr val="tx1"/>
                </a:solidFill>
                <a:latin typeface="Calibri" charset="0"/>
                <a:ea typeface="ＭＳ Ｐゴシック" charset="0"/>
              </a:defRPr>
            </a:lvl7pPr>
            <a:lvl8pPr marL="1371600" fontAlgn="base">
              <a:spcBef>
                <a:spcPct val="0"/>
              </a:spcBef>
              <a:spcAft>
                <a:spcPct val="0"/>
              </a:spcAft>
              <a:defRPr sz="4200">
                <a:solidFill>
                  <a:schemeClr val="tx1"/>
                </a:solidFill>
                <a:latin typeface="Calibri" charset="0"/>
                <a:ea typeface="ＭＳ Ｐゴシック" charset="0"/>
              </a:defRPr>
            </a:lvl8pPr>
            <a:lvl9pPr marL="1828800" fontAlgn="base">
              <a:spcBef>
                <a:spcPct val="0"/>
              </a:spcBef>
              <a:spcAft>
                <a:spcPct val="0"/>
              </a:spcAft>
              <a:defRPr sz="4200">
                <a:solidFill>
                  <a:schemeClr val="tx1"/>
                </a:solidFill>
                <a:latin typeface="Calibri" charset="0"/>
                <a:ea typeface="ＭＳ Ｐゴシック" charset="0"/>
              </a:defRPr>
            </a:lvl9pPr>
          </a:lstStyle>
          <a:p>
            <a:pPr>
              <a:lnSpc>
                <a:spcPct val="130000"/>
              </a:lnSpc>
            </a:pPr>
            <a:r>
              <a:rPr lang="de-DE" sz="2200" dirty="0">
                <a:latin typeface="Arial" charset="0"/>
                <a:cs typeface="Arial" charset="0"/>
              </a:rPr>
              <a:t>Optional: Autoren / Verfasser: Titel Vorname Nachname, weitere</a:t>
            </a:r>
          </a:p>
          <a:p>
            <a:pPr>
              <a:lnSpc>
                <a:spcPct val="130000"/>
              </a:lnSpc>
            </a:pPr>
            <a:r>
              <a:rPr lang="de-DE" sz="2200" dirty="0">
                <a:latin typeface="Arial" charset="0"/>
                <a:cs typeface="Arial" charset="0"/>
              </a:rPr>
              <a:t>Abteilung/Institut für xxx | </a:t>
            </a:r>
            <a:r>
              <a:rPr lang="de-DE" sz="2200" i="1" dirty="0">
                <a:latin typeface="Arial" charset="0"/>
                <a:cs typeface="Arial" charset="0"/>
              </a:rPr>
              <a:t>Institute </a:t>
            </a:r>
            <a:r>
              <a:rPr lang="de-DE" sz="2200" i="1" dirty="0" err="1">
                <a:latin typeface="Arial" charset="0"/>
                <a:cs typeface="Arial" charset="0"/>
              </a:rPr>
              <a:t>of</a:t>
            </a:r>
            <a:r>
              <a:rPr lang="de-DE" sz="2200" i="1" dirty="0">
                <a:latin typeface="Arial" charset="0"/>
                <a:cs typeface="Arial" charset="0"/>
              </a:rPr>
              <a:t> xxx</a:t>
            </a:r>
          </a:p>
        </p:txBody>
      </p:sp>
      <p:cxnSp>
        <p:nvCxnSpPr>
          <p:cNvPr id="30" name="Gerade Verbindung 29"/>
          <p:cNvCxnSpPr/>
          <p:nvPr userDrawn="1"/>
        </p:nvCxnSpPr>
        <p:spPr>
          <a:xfrm>
            <a:off x="1838109" y="3848353"/>
            <a:ext cx="19088141" cy="0"/>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34" name="Gruppierung 33"/>
          <p:cNvGrpSpPr/>
          <p:nvPr userDrawn="1"/>
        </p:nvGrpSpPr>
        <p:grpSpPr>
          <a:xfrm>
            <a:off x="0" y="-1"/>
            <a:ext cx="327087" cy="305369"/>
            <a:chOff x="0" y="0"/>
            <a:chExt cx="180975" cy="179388"/>
          </a:xfrm>
        </p:grpSpPr>
        <p:cxnSp>
          <p:nvCxnSpPr>
            <p:cNvPr id="32" name="Gerade Verbindung 31"/>
            <p:cNvCxnSpPr/>
            <p:nvPr userDrawn="1"/>
          </p:nvCxnSpPr>
          <p:spPr>
            <a:xfrm>
              <a:off x="180975" y="0"/>
              <a:ext cx="0" cy="9842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3" name="Gerade Verbindung 32"/>
            <p:cNvCxnSpPr/>
            <p:nvPr userDrawn="1"/>
          </p:nvCxnSpPr>
          <p:spPr>
            <a:xfrm flipV="1">
              <a:off x="0" y="179388"/>
              <a:ext cx="104775" cy="0"/>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38" name="Gruppierung 37"/>
          <p:cNvGrpSpPr/>
          <p:nvPr userDrawn="1"/>
        </p:nvGrpSpPr>
        <p:grpSpPr>
          <a:xfrm rot="5400000">
            <a:off x="21669925" y="19426"/>
            <a:ext cx="327087" cy="265943"/>
            <a:chOff x="0" y="0"/>
            <a:chExt cx="180975" cy="179388"/>
          </a:xfrm>
        </p:grpSpPr>
        <p:cxnSp>
          <p:nvCxnSpPr>
            <p:cNvPr id="39" name="Gerade Verbindung 38"/>
            <p:cNvCxnSpPr/>
            <p:nvPr userDrawn="1"/>
          </p:nvCxnSpPr>
          <p:spPr>
            <a:xfrm>
              <a:off x="180975" y="0"/>
              <a:ext cx="0" cy="9842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0" name="Gerade Verbindung 39"/>
            <p:cNvCxnSpPr/>
            <p:nvPr userDrawn="1"/>
          </p:nvCxnSpPr>
          <p:spPr>
            <a:xfrm flipV="1">
              <a:off x="0" y="179388"/>
              <a:ext cx="104775" cy="0"/>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41" name="Gruppierung 40"/>
          <p:cNvGrpSpPr/>
          <p:nvPr userDrawn="1"/>
        </p:nvGrpSpPr>
        <p:grpSpPr>
          <a:xfrm rot="16200000">
            <a:off x="-13194" y="30556967"/>
            <a:ext cx="327087" cy="305369"/>
            <a:chOff x="0" y="0"/>
            <a:chExt cx="180975" cy="179388"/>
          </a:xfrm>
        </p:grpSpPr>
        <p:cxnSp>
          <p:nvCxnSpPr>
            <p:cNvPr id="42" name="Gerade Verbindung 41"/>
            <p:cNvCxnSpPr/>
            <p:nvPr userDrawn="1"/>
          </p:nvCxnSpPr>
          <p:spPr>
            <a:xfrm>
              <a:off x="180975" y="0"/>
              <a:ext cx="0" cy="9842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3" name="Gerade Verbindung 42"/>
            <p:cNvCxnSpPr/>
            <p:nvPr userDrawn="1"/>
          </p:nvCxnSpPr>
          <p:spPr>
            <a:xfrm flipV="1">
              <a:off x="0" y="179388"/>
              <a:ext cx="104775" cy="0"/>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44" name="Gruppierung 43"/>
          <p:cNvGrpSpPr/>
          <p:nvPr userDrawn="1"/>
        </p:nvGrpSpPr>
        <p:grpSpPr>
          <a:xfrm rot="10800000">
            <a:off x="21700497" y="30546107"/>
            <a:ext cx="327087" cy="305369"/>
            <a:chOff x="0" y="0"/>
            <a:chExt cx="180975" cy="179388"/>
          </a:xfrm>
        </p:grpSpPr>
        <p:cxnSp>
          <p:nvCxnSpPr>
            <p:cNvPr id="45" name="Gerade Verbindung 44"/>
            <p:cNvCxnSpPr/>
            <p:nvPr userDrawn="1"/>
          </p:nvCxnSpPr>
          <p:spPr>
            <a:xfrm>
              <a:off x="180975" y="0"/>
              <a:ext cx="0" cy="98425"/>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6" name="Gerade Verbindung 45"/>
            <p:cNvCxnSpPr/>
            <p:nvPr userDrawn="1"/>
          </p:nvCxnSpPr>
          <p:spPr>
            <a:xfrm flipV="1">
              <a:off x="0" y="179388"/>
              <a:ext cx="104775" cy="0"/>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23" name="Rechteck 22"/>
          <p:cNvSpPr/>
          <p:nvPr userDrawn="1"/>
        </p:nvSpPr>
        <p:spPr>
          <a:xfrm>
            <a:off x="-2335" y="3845557"/>
            <a:ext cx="1391917" cy="1152837"/>
          </a:xfrm>
          <a:prstGeom prst="rect">
            <a:avLst/>
          </a:prstGeom>
          <a:solidFill>
            <a:srgbClr val="F7014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465782989"/>
      </p:ext>
    </p:extLst>
  </p:cSld>
  <p:clrMap bg1="lt1" tx1="dk1" bg2="lt2" tx2="dk2" accent1="accent1" accent2="accent2" accent3="accent3" accent4="accent4" accent5="accent5" accent6="accent6" hlink="hlink" folHlink="folHlink"/>
  <p:sldLayoutIdLst>
    <p:sldLayoutId id="2147483650" r:id="rId1"/>
    <p:sldLayoutId id="2147483652" r:id="rId2"/>
  </p:sldLayoutIdLst>
  <p:txStyles>
    <p:titleStyle>
      <a:lvl1pPr algn="l" defTabSz="1498839" rtl="0" eaLnBrk="1" latinLnBrk="0" hangingPunct="1">
        <a:spcBef>
          <a:spcPct val="0"/>
        </a:spcBef>
        <a:buNone/>
        <a:defRPr sz="5000" kern="1200">
          <a:solidFill>
            <a:schemeClr val="tx1"/>
          </a:solidFill>
          <a:latin typeface="+mj-lt"/>
          <a:ea typeface="+mj-ea"/>
          <a:cs typeface="+mj-cs"/>
        </a:defRPr>
      </a:lvl1pPr>
    </p:titleStyle>
    <p:bodyStyle>
      <a:lvl1pPr marL="0" indent="0" algn="l" defTabSz="1498839" rtl="0" eaLnBrk="1" latinLnBrk="0" hangingPunct="1">
        <a:lnSpc>
          <a:spcPct val="110000"/>
        </a:lnSpc>
        <a:spcBef>
          <a:spcPct val="20000"/>
        </a:spcBef>
        <a:buFontTx/>
        <a:buNone/>
        <a:defRPr sz="2800" b="1" kern="1200">
          <a:solidFill>
            <a:schemeClr val="tx1"/>
          </a:solidFill>
          <a:latin typeface="+mn-lt"/>
          <a:ea typeface="+mn-ea"/>
          <a:cs typeface="+mn-cs"/>
        </a:defRPr>
      </a:lvl1pPr>
      <a:lvl2pPr marL="0" indent="0" algn="just" defTabSz="1498839" rtl="0" eaLnBrk="1" latinLnBrk="0" hangingPunct="1">
        <a:lnSpc>
          <a:spcPct val="110000"/>
        </a:lnSpc>
        <a:spcBef>
          <a:spcPct val="20000"/>
        </a:spcBef>
        <a:buFont typeface="Arial"/>
        <a:buNone/>
        <a:defRPr sz="2000" kern="1200">
          <a:solidFill>
            <a:schemeClr val="tx1"/>
          </a:solidFill>
          <a:latin typeface="+mn-lt"/>
          <a:ea typeface="+mn-ea"/>
          <a:cs typeface="+mn-cs"/>
        </a:defRPr>
      </a:lvl2pPr>
      <a:lvl3pPr marL="271463" indent="-271463" algn="l" defTabSz="1498839" rtl="0" eaLnBrk="1" latinLnBrk="0" hangingPunct="1">
        <a:lnSpc>
          <a:spcPct val="110000"/>
        </a:lnSpc>
        <a:spcBef>
          <a:spcPct val="20000"/>
        </a:spcBef>
        <a:buClr>
          <a:srgbClr val="F70146"/>
        </a:buClr>
        <a:buFont typeface="Wingdings" charset="2"/>
        <a:buChar char="§"/>
        <a:defRPr sz="2000" kern="1200">
          <a:solidFill>
            <a:schemeClr val="tx1"/>
          </a:solidFill>
          <a:latin typeface="+mn-lt"/>
          <a:ea typeface="+mn-ea"/>
          <a:cs typeface="+mn-cs"/>
        </a:defRPr>
      </a:lvl3pPr>
      <a:lvl4pPr marL="542925" indent="-271463" algn="l" defTabSz="1498839" rtl="0" eaLnBrk="1" latinLnBrk="0" hangingPunct="1">
        <a:lnSpc>
          <a:spcPct val="110000"/>
        </a:lnSpc>
        <a:spcBef>
          <a:spcPct val="20000"/>
        </a:spcBef>
        <a:buFont typeface="Wingdings" charset="2"/>
        <a:buChar char="§"/>
        <a:defRPr sz="2000" kern="1200">
          <a:solidFill>
            <a:schemeClr val="tx1"/>
          </a:solidFill>
          <a:latin typeface="+mn-lt"/>
          <a:ea typeface="+mn-ea"/>
          <a:cs typeface="+mn-cs"/>
        </a:defRPr>
      </a:lvl4pPr>
      <a:lvl5pPr marL="809625" indent="-266700" algn="l" defTabSz="1498839" rtl="0" eaLnBrk="1" latinLnBrk="0" hangingPunct="1">
        <a:lnSpc>
          <a:spcPct val="110000"/>
        </a:lnSpc>
        <a:spcBef>
          <a:spcPct val="20000"/>
        </a:spcBef>
        <a:buFont typeface="Symbol" charset="2"/>
        <a:buChar char="-"/>
        <a:defRPr sz="2000" kern="1200">
          <a:solidFill>
            <a:schemeClr val="tx1"/>
          </a:solidFill>
          <a:latin typeface="+mn-lt"/>
          <a:ea typeface="+mn-ea"/>
          <a:cs typeface="+mn-cs"/>
        </a:defRPr>
      </a:lvl5pPr>
      <a:lvl6pPr marL="8243613" indent="-749419" algn="l" defTabSz="1498839" rtl="0" eaLnBrk="1" latinLnBrk="0" hangingPunct="1">
        <a:spcBef>
          <a:spcPct val="20000"/>
        </a:spcBef>
        <a:buFont typeface="Arial"/>
        <a:buChar char="•"/>
        <a:defRPr sz="6600" kern="1200">
          <a:solidFill>
            <a:schemeClr val="tx1"/>
          </a:solidFill>
          <a:latin typeface="+mn-lt"/>
          <a:ea typeface="+mn-ea"/>
          <a:cs typeface="+mn-cs"/>
        </a:defRPr>
      </a:lvl6pPr>
      <a:lvl7pPr marL="9742452" indent="-749419" algn="l" defTabSz="1498839" rtl="0" eaLnBrk="1" latinLnBrk="0" hangingPunct="1">
        <a:spcBef>
          <a:spcPct val="20000"/>
        </a:spcBef>
        <a:buFont typeface="Arial"/>
        <a:buChar char="•"/>
        <a:defRPr sz="6600" kern="1200">
          <a:solidFill>
            <a:schemeClr val="tx1"/>
          </a:solidFill>
          <a:latin typeface="+mn-lt"/>
          <a:ea typeface="+mn-ea"/>
          <a:cs typeface="+mn-cs"/>
        </a:defRPr>
      </a:lvl7pPr>
      <a:lvl8pPr marL="11241291" indent="-749419" algn="l" defTabSz="1498839" rtl="0" eaLnBrk="1" latinLnBrk="0" hangingPunct="1">
        <a:spcBef>
          <a:spcPct val="20000"/>
        </a:spcBef>
        <a:buFont typeface="Arial"/>
        <a:buChar char="•"/>
        <a:defRPr sz="6600" kern="1200">
          <a:solidFill>
            <a:schemeClr val="tx1"/>
          </a:solidFill>
          <a:latin typeface="+mn-lt"/>
          <a:ea typeface="+mn-ea"/>
          <a:cs typeface="+mn-cs"/>
        </a:defRPr>
      </a:lvl8pPr>
      <a:lvl9pPr marL="12740129" indent="-749419" algn="l" defTabSz="1498839" rtl="0" eaLnBrk="1" latinLnBrk="0" hangingPunct="1">
        <a:spcBef>
          <a:spcPct val="20000"/>
        </a:spcBef>
        <a:buFont typeface="Arial"/>
        <a:buChar char="•"/>
        <a:defRPr sz="6600" kern="1200">
          <a:solidFill>
            <a:schemeClr val="tx1"/>
          </a:solidFill>
          <a:latin typeface="+mn-lt"/>
          <a:ea typeface="+mn-ea"/>
          <a:cs typeface="+mn-cs"/>
        </a:defRPr>
      </a:lvl9pPr>
    </p:bodyStyle>
    <p:otherStyle>
      <a:defPPr>
        <a:defRPr lang="de-DE"/>
      </a:defPPr>
      <a:lvl1pPr marL="0" algn="l" defTabSz="1498839" rtl="0" eaLnBrk="1" latinLnBrk="0" hangingPunct="1">
        <a:defRPr sz="5900" kern="1200">
          <a:solidFill>
            <a:schemeClr val="tx1"/>
          </a:solidFill>
          <a:latin typeface="+mn-lt"/>
          <a:ea typeface="+mn-ea"/>
          <a:cs typeface="+mn-cs"/>
        </a:defRPr>
      </a:lvl1pPr>
      <a:lvl2pPr marL="1498839" algn="l" defTabSz="1498839" rtl="0" eaLnBrk="1" latinLnBrk="0" hangingPunct="1">
        <a:defRPr sz="5900" kern="1200">
          <a:solidFill>
            <a:schemeClr val="tx1"/>
          </a:solidFill>
          <a:latin typeface="+mn-lt"/>
          <a:ea typeface="+mn-ea"/>
          <a:cs typeface="+mn-cs"/>
        </a:defRPr>
      </a:lvl2pPr>
      <a:lvl3pPr marL="2997678" algn="l" defTabSz="1498839" rtl="0" eaLnBrk="1" latinLnBrk="0" hangingPunct="1">
        <a:defRPr sz="5900" kern="1200">
          <a:solidFill>
            <a:schemeClr val="tx1"/>
          </a:solidFill>
          <a:latin typeface="+mn-lt"/>
          <a:ea typeface="+mn-ea"/>
          <a:cs typeface="+mn-cs"/>
        </a:defRPr>
      </a:lvl3pPr>
      <a:lvl4pPr marL="4496516" algn="l" defTabSz="1498839" rtl="0" eaLnBrk="1" latinLnBrk="0" hangingPunct="1">
        <a:defRPr sz="5900" kern="1200">
          <a:solidFill>
            <a:schemeClr val="tx1"/>
          </a:solidFill>
          <a:latin typeface="+mn-lt"/>
          <a:ea typeface="+mn-ea"/>
          <a:cs typeface="+mn-cs"/>
        </a:defRPr>
      </a:lvl4pPr>
      <a:lvl5pPr marL="5995355" algn="l" defTabSz="1498839" rtl="0" eaLnBrk="1" latinLnBrk="0" hangingPunct="1">
        <a:defRPr sz="5900" kern="1200">
          <a:solidFill>
            <a:schemeClr val="tx1"/>
          </a:solidFill>
          <a:latin typeface="+mn-lt"/>
          <a:ea typeface="+mn-ea"/>
          <a:cs typeface="+mn-cs"/>
        </a:defRPr>
      </a:lvl5pPr>
      <a:lvl6pPr marL="7494194" algn="l" defTabSz="1498839" rtl="0" eaLnBrk="1" latinLnBrk="0" hangingPunct="1">
        <a:defRPr sz="5900" kern="1200">
          <a:solidFill>
            <a:schemeClr val="tx1"/>
          </a:solidFill>
          <a:latin typeface="+mn-lt"/>
          <a:ea typeface="+mn-ea"/>
          <a:cs typeface="+mn-cs"/>
        </a:defRPr>
      </a:lvl6pPr>
      <a:lvl7pPr marL="8993033" algn="l" defTabSz="1498839" rtl="0" eaLnBrk="1" latinLnBrk="0" hangingPunct="1">
        <a:defRPr sz="5900" kern="1200">
          <a:solidFill>
            <a:schemeClr val="tx1"/>
          </a:solidFill>
          <a:latin typeface="+mn-lt"/>
          <a:ea typeface="+mn-ea"/>
          <a:cs typeface="+mn-cs"/>
        </a:defRPr>
      </a:lvl7pPr>
      <a:lvl8pPr marL="10491871" algn="l" defTabSz="1498839" rtl="0" eaLnBrk="1" latinLnBrk="0" hangingPunct="1">
        <a:defRPr sz="5900" kern="1200">
          <a:solidFill>
            <a:schemeClr val="tx1"/>
          </a:solidFill>
          <a:latin typeface="+mn-lt"/>
          <a:ea typeface="+mn-ea"/>
          <a:cs typeface="+mn-cs"/>
        </a:defRPr>
      </a:lvl8pPr>
      <a:lvl9pPr marL="11990710" algn="l" defTabSz="1498839" rtl="0" eaLnBrk="1" latinLnBrk="0" hangingPunct="1">
        <a:defRPr sz="5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hyperlink" Target="https://github.com/as-cal8/KDDM2-2022" TargetMode="Externa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a:xfrm>
            <a:off x="1849879" y="2516778"/>
            <a:ext cx="19028310" cy="795514"/>
          </a:xfrm>
        </p:spPr>
        <p:txBody>
          <a:bodyPr/>
          <a:lstStyle/>
          <a:p>
            <a:r>
              <a:rPr lang="de-DE" dirty="0"/>
              <a:t>Time Series </a:t>
            </a:r>
            <a:r>
              <a:rPr lang="de-DE" dirty="0" err="1"/>
              <a:t>Forecasting</a:t>
            </a:r>
            <a:r>
              <a:rPr lang="de-DE" dirty="0"/>
              <a:t> </a:t>
            </a:r>
            <a:r>
              <a:rPr lang="de-DE" dirty="0" err="1"/>
              <a:t>of</a:t>
            </a:r>
            <a:r>
              <a:rPr lang="de-DE" dirty="0"/>
              <a:t> Power Supply Stream</a:t>
            </a:r>
          </a:p>
        </p:txBody>
      </p:sp>
      <p:sp>
        <p:nvSpPr>
          <p:cNvPr id="8" name="Inhaltsplatzhalter 7"/>
          <p:cNvSpPr>
            <a:spLocks noGrp="1"/>
          </p:cNvSpPr>
          <p:nvPr>
            <p:ph sz="quarter" idx="12"/>
          </p:nvPr>
        </p:nvSpPr>
        <p:spPr>
          <a:xfrm>
            <a:off x="11827735" y="3958852"/>
            <a:ext cx="9481571" cy="5815781"/>
          </a:xfrm>
        </p:spPr>
        <p:txBody>
          <a:bodyPr>
            <a:noAutofit/>
          </a:bodyPr>
          <a:lstStyle/>
          <a:p>
            <a:r>
              <a:rPr lang="de-DE" dirty="0" err="1"/>
              <a:t>Forecasting</a:t>
            </a:r>
            <a:endParaRPr lang="de-DE" dirty="0"/>
          </a:p>
          <a:p>
            <a:pPr lvl="2"/>
            <a:r>
              <a:rPr lang="en-AT" sz="2000" b="0" dirty="0"/>
              <a:t>D</a:t>
            </a:r>
            <a:r>
              <a:rPr lang="en-US" sz="2000" b="0" dirty="0" err="1"/>
              <a:t>ifferent</a:t>
            </a:r>
            <a:r>
              <a:rPr lang="en-US" sz="2000" b="0" dirty="0"/>
              <a:t> LSTM </a:t>
            </a:r>
            <a:r>
              <a:rPr lang="en-AT" sz="2000" b="0" dirty="0"/>
              <a:t>m</a:t>
            </a:r>
            <a:r>
              <a:rPr lang="en-US" sz="2000" b="0" dirty="0" err="1"/>
              <a:t>odel</a:t>
            </a:r>
            <a:r>
              <a:rPr lang="en-US" sz="2000" b="0" dirty="0"/>
              <a:t> architecture</a:t>
            </a:r>
            <a:r>
              <a:rPr lang="en-AT" sz="2000" b="0" dirty="0"/>
              <a:t>s</a:t>
            </a:r>
            <a:r>
              <a:rPr lang="en-US" sz="2000" b="0" dirty="0"/>
              <a:t> with different window sizes were tested for forecasting the noise data from the additive model. However, most of the LSTM models did not show good performance and the best model was with a window size of 5.</a:t>
            </a:r>
          </a:p>
          <a:p>
            <a:pPr lvl="2"/>
            <a:r>
              <a:rPr lang="en-US" sz="2000" b="0" dirty="0"/>
              <a:t> We also tried to enhance the LSTM models using Hypernetworks, but they do not perform well long term.</a:t>
            </a:r>
          </a:p>
          <a:p>
            <a:pPr lvl="2"/>
            <a:r>
              <a:rPr lang="en-US" sz="2000" b="0" dirty="0"/>
              <a:t>ARIMA  and SARIMA  were</a:t>
            </a:r>
            <a:r>
              <a:rPr lang="en-US" dirty="0"/>
              <a:t> </a:t>
            </a:r>
            <a:r>
              <a:rPr lang="en-US" sz="2000" b="0" dirty="0"/>
              <a:t>used to </a:t>
            </a:r>
            <a:r>
              <a:rPr lang="en-US" dirty="0"/>
              <a:t>enhance the additive model by </a:t>
            </a:r>
            <a:r>
              <a:rPr lang="en-US" sz="2000" b="0" dirty="0"/>
              <a:t>predicting leftover randomness after removing </a:t>
            </a:r>
            <a:r>
              <a:rPr lang="en-US" sz="2000" b="0" dirty="0" err="1"/>
              <a:t>seasonalities</a:t>
            </a:r>
            <a:r>
              <a:rPr lang="en-US" sz="2000" b="0" dirty="0"/>
              <a:t> and they showed slightly better results than LSTM.</a:t>
            </a:r>
          </a:p>
          <a:p>
            <a:pPr lvl="2"/>
            <a:r>
              <a:rPr lang="de-DE" dirty="0" err="1"/>
              <a:t>XGBoost</a:t>
            </a:r>
            <a:r>
              <a:rPr lang="de-DE" dirty="0"/>
              <a:t> and </a:t>
            </a:r>
            <a:r>
              <a:rPr lang="de-DE" dirty="0" err="1"/>
              <a:t>LightGBM</a:t>
            </a:r>
            <a:r>
              <a:rPr lang="de-DE" dirty="0"/>
              <a:t> </a:t>
            </a:r>
            <a:r>
              <a:rPr lang="de-DE" dirty="0" err="1"/>
              <a:t>are</a:t>
            </a:r>
            <a:r>
              <a:rPr lang="de-DE" dirty="0"/>
              <a:t> </a:t>
            </a:r>
            <a:r>
              <a:rPr lang="de-DE" dirty="0" err="1"/>
              <a:t>gradient</a:t>
            </a:r>
            <a:r>
              <a:rPr lang="de-DE" dirty="0"/>
              <a:t> </a:t>
            </a:r>
            <a:r>
              <a:rPr lang="de-DE" dirty="0" err="1"/>
              <a:t>boosting</a:t>
            </a:r>
            <a:r>
              <a:rPr lang="de-DE" dirty="0"/>
              <a:t> </a:t>
            </a:r>
            <a:r>
              <a:rPr lang="de-DE" dirty="0" err="1"/>
              <a:t>methods</a:t>
            </a:r>
            <a:r>
              <a:rPr lang="de-DE" dirty="0"/>
              <a:t> </a:t>
            </a:r>
            <a:r>
              <a:rPr lang="de-DE" dirty="0" err="1"/>
              <a:t>that</a:t>
            </a:r>
            <a:r>
              <a:rPr lang="de-DE" dirty="0"/>
              <a:t> </a:t>
            </a:r>
            <a:r>
              <a:rPr lang="de-DE" dirty="0" err="1"/>
              <a:t>use</a:t>
            </a:r>
            <a:r>
              <a:rPr lang="de-DE" dirty="0"/>
              <a:t> </a:t>
            </a:r>
            <a:r>
              <a:rPr lang="de-DE" dirty="0" err="1"/>
              <a:t>tree</a:t>
            </a:r>
            <a:r>
              <a:rPr lang="de-DE" dirty="0"/>
              <a:t> </a:t>
            </a:r>
            <a:r>
              <a:rPr lang="de-DE" dirty="0" err="1"/>
              <a:t>structures</a:t>
            </a:r>
            <a:r>
              <a:rPr lang="de-DE" dirty="0"/>
              <a:t>. </a:t>
            </a:r>
            <a:r>
              <a:rPr lang="de-DE" dirty="0" err="1"/>
              <a:t>They</a:t>
            </a:r>
            <a:r>
              <a:rPr lang="de-DE" dirty="0"/>
              <a:t> </a:t>
            </a:r>
            <a:r>
              <a:rPr lang="de-DE" dirty="0" err="1"/>
              <a:t>are</a:t>
            </a:r>
            <a:r>
              <a:rPr lang="de-DE" dirty="0"/>
              <a:t> </a:t>
            </a:r>
            <a:r>
              <a:rPr lang="de-DE" dirty="0" err="1"/>
              <a:t>the</a:t>
            </a:r>
            <a:r>
              <a:rPr lang="de-DE" dirty="0"/>
              <a:t> </a:t>
            </a:r>
            <a:r>
              <a:rPr lang="de-DE" dirty="0" err="1"/>
              <a:t>best</a:t>
            </a:r>
            <a:r>
              <a:rPr lang="de-DE" dirty="0"/>
              <a:t> </a:t>
            </a:r>
            <a:r>
              <a:rPr lang="de-DE" dirty="0" err="1"/>
              <a:t>performing</a:t>
            </a:r>
            <a:r>
              <a:rPr lang="de-DE" dirty="0"/>
              <a:t> </a:t>
            </a:r>
            <a:r>
              <a:rPr lang="de-DE" dirty="0" err="1"/>
              <a:t>models</a:t>
            </a:r>
            <a:r>
              <a:rPr lang="de-DE" dirty="0"/>
              <a:t>.</a:t>
            </a:r>
          </a:p>
        </p:txBody>
      </p:sp>
      <p:graphicFrame>
        <p:nvGraphicFramePr>
          <p:cNvPr id="6" name="Tabelle 5"/>
          <p:cNvGraphicFramePr>
            <a:graphicFrameLocks noGrp="1"/>
          </p:cNvGraphicFramePr>
          <p:nvPr>
            <p:extLst>
              <p:ext uri="{D42A27DB-BD31-4B8C-83A1-F6EECF244321}">
                <p14:modId xmlns:p14="http://schemas.microsoft.com/office/powerpoint/2010/main" val="845972928"/>
              </p:ext>
            </p:extLst>
          </p:nvPr>
        </p:nvGraphicFramePr>
        <p:xfrm>
          <a:off x="265472" y="29251203"/>
          <a:ext cx="8820216" cy="850520"/>
        </p:xfrm>
        <a:graphic>
          <a:graphicData uri="http://schemas.openxmlformats.org/drawingml/2006/table">
            <a:tbl>
              <a:tblPr firstRow="1" bandRow="1">
                <a:tableStyleId>{5940675A-B579-460E-94D1-54222C63F5DA}</a:tableStyleId>
              </a:tblPr>
              <a:tblGrid>
                <a:gridCol w="8820216">
                  <a:extLst>
                    <a:ext uri="{9D8B030D-6E8A-4147-A177-3AD203B41FA5}">
                      <a16:colId xmlns:a16="http://schemas.microsoft.com/office/drawing/2014/main" val="20000"/>
                    </a:ext>
                  </a:extLst>
                </a:gridCol>
              </a:tblGrid>
              <a:tr h="0">
                <a:tc>
                  <a:txBody>
                    <a:bodyPr/>
                    <a:lstStyle/>
                    <a:p>
                      <a:pPr>
                        <a:lnSpc>
                          <a:spcPct val="110000"/>
                        </a:lnSpc>
                      </a:pPr>
                      <a:r>
                        <a:rPr lang="de-DE" sz="1400" dirty="0"/>
                        <a:t>Sources &amp; Additional Information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pPr marL="285750" lvl="1" indent="-285750">
                        <a:lnSpc>
                          <a:spcPct val="110000"/>
                        </a:lnSpc>
                        <a:buFont typeface="Arial" panose="020B0604020202020204" pitchFamily="34" charset="0"/>
                        <a:buChar char="•"/>
                        <a:tabLst/>
                      </a:pPr>
                      <a:r>
                        <a:rPr lang="en-US" sz="1400" kern="1200" dirty="0">
                          <a:solidFill>
                            <a:schemeClr val="tx1"/>
                          </a:solidFill>
                          <a:latin typeface="+mn-lt"/>
                          <a:ea typeface="+mn-ea"/>
                          <a:cs typeface="+mn-cs"/>
                          <a:hlinkClick r:id="rId2" tooltip="https://github.com/as-cal8/KDDM2-2022">
                            <a:extLst>
                              <a:ext uri="{A12FA001-AC4F-418D-AE19-62706E023703}">
                                <ahyp:hlinkClr xmlns:ahyp="http://schemas.microsoft.com/office/drawing/2018/hyperlinkcolor" val="tx"/>
                              </a:ext>
                            </a:extLst>
                          </a:hlinkClick>
                        </a:rPr>
                        <a:t>https://github.com/as-cal8/KDDM2-2022</a:t>
                      </a:r>
                      <a:r>
                        <a:rPr lang="de-DE" sz="1400" kern="1200" dirty="0">
                          <a:solidFill>
                            <a:schemeClr val="tx1"/>
                          </a:solidFill>
                          <a:latin typeface="+mn-lt"/>
                          <a:ea typeface="+mn-ea"/>
                          <a:cs typeface="+mn-cs"/>
                        </a:rPr>
                        <a:t> </a:t>
                      </a:r>
                    </a:p>
                    <a:p>
                      <a:pPr marL="285750" lvl="1" indent="-285750">
                        <a:lnSpc>
                          <a:spcPct val="110000"/>
                        </a:lnSpc>
                        <a:buFont typeface="Arial" panose="020B0604020202020204" pitchFamily="34" charset="0"/>
                        <a:buChar char="•"/>
                        <a:tabLst/>
                      </a:pPr>
                      <a:r>
                        <a:rPr lang="de-DE" sz="1400" kern="1200" dirty="0">
                          <a:solidFill>
                            <a:schemeClr val="tx1"/>
                          </a:solidFill>
                          <a:latin typeface="+mn-lt"/>
                          <a:ea typeface="+mn-ea"/>
                          <a:cs typeface="+mn-cs"/>
                        </a:rPr>
                        <a:t>[1] https://www.cse.fau.edu/~xqzhu/stream.html</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rgbClr r="0" g="0" b="0"/>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3" name="Inhaltsplatzhalter 6">
            <a:extLst>
              <a:ext uri="{FF2B5EF4-FFF2-40B4-BE49-F238E27FC236}">
                <a16:creationId xmlns:a16="http://schemas.microsoft.com/office/drawing/2014/main" id="{2DAFE29B-6CAD-CA20-68E4-C16878862595}"/>
              </a:ext>
            </a:extLst>
          </p:cNvPr>
          <p:cNvSpPr txBox="1">
            <a:spLocks/>
          </p:cNvSpPr>
          <p:nvPr/>
        </p:nvSpPr>
        <p:spPr>
          <a:xfrm>
            <a:off x="1837245" y="15651012"/>
            <a:ext cx="8820000" cy="3005447"/>
          </a:xfrm>
          <a:prstGeom prst="rect">
            <a:avLst/>
          </a:prstGeom>
        </p:spPr>
        <p:txBody>
          <a:bodyPr vert="horz" lIns="0" tIns="0" rIns="0" bIns="0" rtlCol="0" anchor="t" anchorCtr="0">
            <a:noAutofit/>
          </a:bodyPr>
          <a:lstStyle>
            <a:lvl1pPr marL="0" indent="0" algn="l" defTabSz="1498839" rtl="0" eaLnBrk="1" latinLnBrk="0" hangingPunct="1">
              <a:lnSpc>
                <a:spcPct val="110000"/>
              </a:lnSpc>
              <a:spcBef>
                <a:spcPct val="20000"/>
              </a:spcBef>
              <a:buFontTx/>
              <a:buNone/>
              <a:defRPr sz="2800" b="1" kern="1200">
                <a:solidFill>
                  <a:schemeClr val="tx1"/>
                </a:solidFill>
                <a:latin typeface="+mn-lt"/>
                <a:ea typeface="+mn-ea"/>
                <a:cs typeface="+mn-cs"/>
              </a:defRPr>
            </a:lvl1pPr>
            <a:lvl2pPr marL="0" indent="0" algn="just" defTabSz="1498839" rtl="0" eaLnBrk="1" latinLnBrk="0" hangingPunct="1">
              <a:lnSpc>
                <a:spcPct val="110000"/>
              </a:lnSpc>
              <a:spcBef>
                <a:spcPct val="20000"/>
              </a:spcBef>
              <a:buFont typeface="Arial"/>
              <a:buNone/>
              <a:defRPr sz="2000" kern="1200">
                <a:solidFill>
                  <a:schemeClr val="tx1"/>
                </a:solidFill>
                <a:latin typeface="+mn-lt"/>
                <a:ea typeface="+mn-ea"/>
                <a:cs typeface="+mn-cs"/>
              </a:defRPr>
            </a:lvl2pPr>
            <a:lvl3pPr marL="271463" indent="-271463" algn="l" defTabSz="1498839" rtl="0" eaLnBrk="1" latinLnBrk="0" hangingPunct="1">
              <a:lnSpc>
                <a:spcPct val="110000"/>
              </a:lnSpc>
              <a:spcBef>
                <a:spcPct val="20000"/>
              </a:spcBef>
              <a:buClr>
                <a:srgbClr val="F70146"/>
              </a:buClr>
              <a:buFont typeface="Wingdings" charset="2"/>
              <a:buChar char="§"/>
              <a:defRPr sz="2000" kern="1200">
                <a:solidFill>
                  <a:schemeClr val="tx1"/>
                </a:solidFill>
                <a:latin typeface="+mn-lt"/>
                <a:ea typeface="+mn-ea"/>
                <a:cs typeface="+mn-cs"/>
              </a:defRPr>
            </a:lvl3pPr>
            <a:lvl4pPr marL="542925" indent="-271463" algn="l" defTabSz="1498839" rtl="0" eaLnBrk="1" latinLnBrk="0" hangingPunct="1">
              <a:lnSpc>
                <a:spcPct val="110000"/>
              </a:lnSpc>
              <a:spcBef>
                <a:spcPct val="20000"/>
              </a:spcBef>
              <a:buFont typeface="Wingdings" charset="2"/>
              <a:buChar char="§"/>
              <a:defRPr sz="2000" kern="1200">
                <a:solidFill>
                  <a:schemeClr val="tx1"/>
                </a:solidFill>
                <a:latin typeface="+mn-lt"/>
                <a:ea typeface="+mn-ea"/>
                <a:cs typeface="+mn-cs"/>
              </a:defRPr>
            </a:lvl4pPr>
            <a:lvl5pPr marL="809625" indent="-266700" algn="l" defTabSz="1498839" rtl="0" eaLnBrk="1" latinLnBrk="0" hangingPunct="1">
              <a:lnSpc>
                <a:spcPct val="110000"/>
              </a:lnSpc>
              <a:spcBef>
                <a:spcPct val="20000"/>
              </a:spcBef>
              <a:buFont typeface="Symbol" charset="2"/>
              <a:buChar char="-"/>
              <a:defRPr sz="2000" kern="1200">
                <a:solidFill>
                  <a:schemeClr val="tx1"/>
                </a:solidFill>
                <a:latin typeface="+mn-lt"/>
                <a:ea typeface="+mn-ea"/>
                <a:cs typeface="+mn-cs"/>
              </a:defRPr>
            </a:lvl5pPr>
            <a:lvl6pPr marL="8243613" indent="-749419" algn="l" defTabSz="1498839" rtl="0" eaLnBrk="1" latinLnBrk="0" hangingPunct="1">
              <a:spcBef>
                <a:spcPct val="20000"/>
              </a:spcBef>
              <a:buFont typeface="Arial"/>
              <a:buChar char="•"/>
              <a:defRPr sz="6600" kern="1200">
                <a:solidFill>
                  <a:schemeClr val="tx1"/>
                </a:solidFill>
                <a:latin typeface="+mn-lt"/>
                <a:ea typeface="+mn-ea"/>
                <a:cs typeface="+mn-cs"/>
              </a:defRPr>
            </a:lvl6pPr>
            <a:lvl7pPr marL="9742452" indent="-749419" algn="l" defTabSz="1498839" rtl="0" eaLnBrk="1" latinLnBrk="0" hangingPunct="1">
              <a:spcBef>
                <a:spcPct val="20000"/>
              </a:spcBef>
              <a:buFont typeface="Arial"/>
              <a:buChar char="•"/>
              <a:defRPr sz="6600" kern="1200">
                <a:solidFill>
                  <a:schemeClr val="tx1"/>
                </a:solidFill>
                <a:latin typeface="+mn-lt"/>
                <a:ea typeface="+mn-ea"/>
                <a:cs typeface="+mn-cs"/>
              </a:defRPr>
            </a:lvl7pPr>
            <a:lvl8pPr marL="11241291" indent="-749419" algn="l" defTabSz="1498839" rtl="0" eaLnBrk="1" latinLnBrk="0" hangingPunct="1">
              <a:spcBef>
                <a:spcPct val="20000"/>
              </a:spcBef>
              <a:buFont typeface="Arial"/>
              <a:buChar char="•"/>
              <a:defRPr sz="6600" kern="1200">
                <a:solidFill>
                  <a:schemeClr val="tx1"/>
                </a:solidFill>
                <a:latin typeface="+mn-lt"/>
                <a:ea typeface="+mn-ea"/>
                <a:cs typeface="+mn-cs"/>
              </a:defRPr>
            </a:lvl8pPr>
            <a:lvl9pPr marL="12740129" indent="-749419" algn="l" defTabSz="1498839" rtl="0" eaLnBrk="1" latinLnBrk="0" hangingPunct="1">
              <a:spcBef>
                <a:spcPct val="20000"/>
              </a:spcBef>
              <a:buFont typeface="Arial"/>
              <a:buChar char="•"/>
              <a:defRPr sz="6600" kern="1200">
                <a:solidFill>
                  <a:schemeClr val="tx1"/>
                </a:solidFill>
                <a:latin typeface="+mn-lt"/>
                <a:ea typeface="+mn-ea"/>
                <a:cs typeface="+mn-cs"/>
              </a:defRPr>
            </a:lvl9pPr>
          </a:lstStyle>
          <a:p>
            <a:r>
              <a:rPr lang="de-DE" dirty="0"/>
              <a:t>Baseline</a:t>
            </a:r>
          </a:p>
          <a:p>
            <a:pPr marL="342900" lvl="1" indent="-342900" algn="l">
              <a:buClr>
                <a:schemeClr val="accent1"/>
              </a:buClr>
              <a:buFont typeface="Wingdings" pitchFamily="2" charset="2"/>
              <a:buChar char="§"/>
            </a:pPr>
            <a:r>
              <a:rPr lang="de-DE" dirty="0" err="1"/>
              <a:t>Two</a:t>
            </a:r>
            <a:r>
              <a:rPr lang="de-DE" dirty="0"/>
              <a:t> </a:t>
            </a:r>
            <a:r>
              <a:rPr lang="de-DE" dirty="0" err="1"/>
              <a:t>simpe</a:t>
            </a:r>
            <a:r>
              <a:rPr lang="de-DE" dirty="0"/>
              <a:t> </a:t>
            </a:r>
            <a:r>
              <a:rPr lang="de-DE" dirty="0" err="1"/>
              <a:t>baseline</a:t>
            </a:r>
            <a:r>
              <a:rPr lang="de-DE" dirty="0"/>
              <a:t> </a:t>
            </a:r>
            <a:r>
              <a:rPr lang="de-DE" dirty="0" err="1"/>
              <a:t>models</a:t>
            </a:r>
            <a:r>
              <a:rPr lang="de-DE" dirty="0"/>
              <a:t> </a:t>
            </a:r>
            <a:r>
              <a:rPr lang="de-DE" dirty="0" err="1"/>
              <a:t>were</a:t>
            </a:r>
            <a:r>
              <a:rPr lang="de-DE" dirty="0"/>
              <a:t> </a:t>
            </a:r>
            <a:r>
              <a:rPr lang="de-DE" dirty="0" err="1"/>
              <a:t>created</a:t>
            </a:r>
            <a:r>
              <a:rPr lang="de-DE" dirty="0"/>
              <a:t> </a:t>
            </a:r>
            <a:r>
              <a:rPr lang="de-DE" dirty="0" err="1"/>
              <a:t>for</a:t>
            </a:r>
            <a:r>
              <a:rPr lang="de-DE" dirty="0"/>
              <a:t> </a:t>
            </a:r>
            <a:r>
              <a:rPr lang="de-DE" dirty="0" err="1"/>
              <a:t>refernce</a:t>
            </a:r>
            <a:r>
              <a:rPr lang="de-DE" dirty="0"/>
              <a:t>:</a:t>
            </a:r>
          </a:p>
          <a:p>
            <a:pPr marL="342900" lvl="1" indent="-342900" algn="l">
              <a:buClr>
                <a:schemeClr val="accent1"/>
              </a:buClr>
              <a:buFont typeface="Wingdings" pitchFamily="2" charset="2"/>
              <a:buChar char="§"/>
            </a:pPr>
            <a:r>
              <a:rPr lang="de-DE" dirty="0"/>
              <a:t>Mean </a:t>
            </a:r>
            <a:r>
              <a:rPr lang="de-DE" dirty="0" err="1"/>
              <a:t>baseline</a:t>
            </a:r>
            <a:r>
              <a:rPr lang="de-DE" dirty="0"/>
              <a:t> </a:t>
            </a:r>
            <a:r>
              <a:rPr lang="de-DE" dirty="0" err="1"/>
              <a:t>model</a:t>
            </a:r>
            <a:r>
              <a:rPr lang="de-DE" dirty="0"/>
              <a:t> [MBM]:</a:t>
            </a:r>
            <a:br>
              <a:rPr lang="en-AT" dirty="0"/>
            </a:br>
            <a:r>
              <a:rPr lang="de-DE" dirty="0" err="1"/>
              <a:t>Predicted</a:t>
            </a:r>
            <a:r>
              <a:rPr lang="de-DE" dirty="0"/>
              <a:t> </a:t>
            </a:r>
            <a:r>
              <a:rPr lang="de-DE" dirty="0" err="1"/>
              <a:t>values</a:t>
            </a:r>
            <a:r>
              <a:rPr lang="de-DE" dirty="0"/>
              <a:t> </a:t>
            </a:r>
            <a:r>
              <a:rPr lang="de-DE" dirty="0" err="1"/>
              <a:t>are</a:t>
            </a:r>
            <a:r>
              <a:rPr lang="de-DE" dirty="0"/>
              <a:t> </a:t>
            </a:r>
            <a:r>
              <a:rPr lang="de-DE" dirty="0" err="1"/>
              <a:t>equal</a:t>
            </a:r>
            <a:r>
              <a:rPr lang="de-DE" dirty="0"/>
              <a:t> </a:t>
            </a:r>
            <a:r>
              <a:rPr lang="de-DE" dirty="0" err="1"/>
              <a:t>to</a:t>
            </a:r>
            <a:r>
              <a:rPr lang="de-DE" dirty="0"/>
              <a:t> </a:t>
            </a:r>
            <a:r>
              <a:rPr lang="de-DE" dirty="0" err="1"/>
              <a:t>the</a:t>
            </a:r>
            <a:r>
              <a:rPr lang="de-DE" dirty="0"/>
              <a:t> </a:t>
            </a:r>
            <a:r>
              <a:rPr lang="de-DE" dirty="0" err="1"/>
              <a:t>mean</a:t>
            </a:r>
            <a:r>
              <a:rPr lang="de-DE" dirty="0"/>
              <a:t> </a:t>
            </a:r>
            <a:r>
              <a:rPr lang="de-DE" dirty="0" err="1"/>
              <a:t>of</a:t>
            </a:r>
            <a:r>
              <a:rPr lang="de-DE" dirty="0"/>
              <a:t> </a:t>
            </a:r>
            <a:r>
              <a:rPr lang="de-DE" dirty="0" err="1"/>
              <a:t>the</a:t>
            </a:r>
            <a:r>
              <a:rPr lang="de-DE" dirty="0"/>
              <a:t> </a:t>
            </a:r>
            <a:r>
              <a:rPr lang="de-DE" dirty="0" err="1"/>
              <a:t>training</a:t>
            </a:r>
            <a:r>
              <a:rPr lang="de-DE" dirty="0"/>
              <a:t> </a:t>
            </a:r>
            <a:r>
              <a:rPr lang="de-DE" dirty="0" err="1"/>
              <a:t>data</a:t>
            </a:r>
            <a:endParaRPr lang="de-DE" dirty="0"/>
          </a:p>
          <a:p>
            <a:pPr marL="342900" lvl="1" indent="-342900" algn="l">
              <a:buClr>
                <a:schemeClr val="accent1"/>
              </a:buClr>
              <a:buFont typeface="Wingdings" pitchFamily="2" charset="2"/>
              <a:buChar char="§"/>
            </a:pPr>
            <a:r>
              <a:rPr lang="de-DE" dirty="0"/>
              <a:t>Random </a:t>
            </a:r>
            <a:r>
              <a:rPr lang="de-DE" dirty="0" err="1"/>
              <a:t>basline</a:t>
            </a:r>
            <a:r>
              <a:rPr lang="de-DE" dirty="0"/>
              <a:t> </a:t>
            </a:r>
            <a:r>
              <a:rPr lang="de-DE" dirty="0" err="1"/>
              <a:t>model</a:t>
            </a:r>
            <a:r>
              <a:rPr lang="de-DE" dirty="0"/>
              <a:t> [RBM]:</a:t>
            </a:r>
            <a:br>
              <a:rPr lang="de-DE" dirty="0"/>
            </a:br>
            <a:r>
              <a:rPr lang="de-DE" dirty="0" err="1"/>
              <a:t>Predicted</a:t>
            </a:r>
            <a:r>
              <a:rPr lang="de-DE" dirty="0"/>
              <a:t> </a:t>
            </a:r>
            <a:r>
              <a:rPr lang="de-DE" dirty="0" err="1"/>
              <a:t>values</a:t>
            </a:r>
            <a:r>
              <a:rPr lang="de-DE" dirty="0"/>
              <a:t> </a:t>
            </a:r>
            <a:r>
              <a:rPr lang="de-DE" dirty="0" err="1"/>
              <a:t>are</a:t>
            </a:r>
            <a:r>
              <a:rPr lang="de-DE" dirty="0"/>
              <a:t> </a:t>
            </a:r>
            <a:r>
              <a:rPr lang="de-DE" dirty="0" err="1"/>
              <a:t>uniformly</a:t>
            </a:r>
            <a:r>
              <a:rPr lang="de-DE" dirty="0"/>
              <a:t> </a:t>
            </a:r>
            <a:r>
              <a:rPr lang="de-DE" dirty="0" err="1"/>
              <a:t>sampled</a:t>
            </a:r>
            <a:r>
              <a:rPr lang="de-DE" dirty="0"/>
              <a:t> </a:t>
            </a:r>
            <a:r>
              <a:rPr lang="de-DE" dirty="0" err="1"/>
              <a:t>from</a:t>
            </a:r>
            <a:r>
              <a:rPr lang="de-DE" dirty="0"/>
              <a:t> </a:t>
            </a:r>
            <a:r>
              <a:rPr lang="de-DE" dirty="0" err="1"/>
              <a:t>range</a:t>
            </a:r>
            <a:r>
              <a:rPr lang="de-DE" dirty="0"/>
              <a:t> </a:t>
            </a:r>
            <a:r>
              <a:rPr lang="de-DE" dirty="0" err="1"/>
              <a:t>of</a:t>
            </a:r>
            <a:r>
              <a:rPr lang="de-DE" dirty="0"/>
              <a:t> </a:t>
            </a:r>
            <a:r>
              <a:rPr lang="de-DE" dirty="0" err="1"/>
              <a:t>training</a:t>
            </a:r>
            <a:r>
              <a:rPr lang="de-DE" dirty="0"/>
              <a:t> </a:t>
            </a:r>
            <a:r>
              <a:rPr lang="de-DE" dirty="0" err="1"/>
              <a:t>data</a:t>
            </a:r>
            <a:endParaRPr lang="de-DE" dirty="0"/>
          </a:p>
        </p:txBody>
      </p:sp>
      <p:sp>
        <p:nvSpPr>
          <p:cNvPr id="12" name="Inhaltsplatzhalter 6">
            <a:extLst>
              <a:ext uri="{FF2B5EF4-FFF2-40B4-BE49-F238E27FC236}">
                <a16:creationId xmlns:a16="http://schemas.microsoft.com/office/drawing/2014/main" id="{E0A7F9B7-971A-6032-E7A4-BAFB070B1F8D}"/>
              </a:ext>
            </a:extLst>
          </p:cNvPr>
          <p:cNvSpPr txBox="1">
            <a:spLocks/>
          </p:cNvSpPr>
          <p:nvPr/>
        </p:nvSpPr>
        <p:spPr>
          <a:xfrm>
            <a:off x="1837245" y="18410504"/>
            <a:ext cx="8820000" cy="3005447"/>
          </a:xfrm>
          <a:prstGeom prst="rect">
            <a:avLst/>
          </a:prstGeom>
        </p:spPr>
        <p:txBody>
          <a:bodyPr vert="horz" lIns="0" tIns="0" rIns="0" bIns="0" rtlCol="0" anchor="t" anchorCtr="0">
            <a:noAutofit/>
          </a:bodyPr>
          <a:lstStyle>
            <a:lvl1pPr marL="0" indent="0" algn="l" defTabSz="1498839" rtl="0" eaLnBrk="1" latinLnBrk="0" hangingPunct="1">
              <a:lnSpc>
                <a:spcPct val="110000"/>
              </a:lnSpc>
              <a:spcBef>
                <a:spcPct val="20000"/>
              </a:spcBef>
              <a:buFontTx/>
              <a:buNone/>
              <a:defRPr sz="2800" b="1" kern="1200">
                <a:solidFill>
                  <a:schemeClr val="tx1"/>
                </a:solidFill>
                <a:latin typeface="+mn-lt"/>
                <a:ea typeface="+mn-ea"/>
                <a:cs typeface="+mn-cs"/>
              </a:defRPr>
            </a:lvl1pPr>
            <a:lvl2pPr marL="0" indent="0" algn="just" defTabSz="1498839" rtl="0" eaLnBrk="1" latinLnBrk="0" hangingPunct="1">
              <a:lnSpc>
                <a:spcPct val="110000"/>
              </a:lnSpc>
              <a:spcBef>
                <a:spcPct val="20000"/>
              </a:spcBef>
              <a:buFont typeface="Arial"/>
              <a:buNone/>
              <a:defRPr sz="2000" kern="1200">
                <a:solidFill>
                  <a:schemeClr val="tx1"/>
                </a:solidFill>
                <a:latin typeface="+mn-lt"/>
                <a:ea typeface="+mn-ea"/>
                <a:cs typeface="+mn-cs"/>
              </a:defRPr>
            </a:lvl2pPr>
            <a:lvl3pPr marL="271463" indent="-271463" algn="l" defTabSz="1498839" rtl="0" eaLnBrk="1" latinLnBrk="0" hangingPunct="1">
              <a:lnSpc>
                <a:spcPct val="110000"/>
              </a:lnSpc>
              <a:spcBef>
                <a:spcPct val="20000"/>
              </a:spcBef>
              <a:buClr>
                <a:srgbClr val="F70146"/>
              </a:buClr>
              <a:buFont typeface="Wingdings" charset="2"/>
              <a:buChar char="§"/>
              <a:defRPr sz="2000" kern="1200">
                <a:solidFill>
                  <a:schemeClr val="tx1"/>
                </a:solidFill>
                <a:latin typeface="+mn-lt"/>
                <a:ea typeface="+mn-ea"/>
                <a:cs typeface="+mn-cs"/>
              </a:defRPr>
            </a:lvl3pPr>
            <a:lvl4pPr marL="542925" indent="-271463" algn="l" defTabSz="1498839" rtl="0" eaLnBrk="1" latinLnBrk="0" hangingPunct="1">
              <a:lnSpc>
                <a:spcPct val="110000"/>
              </a:lnSpc>
              <a:spcBef>
                <a:spcPct val="20000"/>
              </a:spcBef>
              <a:buFont typeface="Wingdings" charset="2"/>
              <a:buChar char="§"/>
              <a:defRPr sz="2000" kern="1200">
                <a:solidFill>
                  <a:schemeClr val="tx1"/>
                </a:solidFill>
                <a:latin typeface="+mn-lt"/>
                <a:ea typeface="+mn-ea"/>
                <a:cs typeface="+mn-cs"/>
              </a:defRPr>
            </a:lvl4pPr>
            <a:lvl5pPr marL="809625" indent="-266700" algn="l" defTabSz="1498839" rtl="0" eaLnBrk="1" latinLnBrk="0" hangingPunct="1">
              <a:lnSpc>
                <a:spcPct val="110000"/>
              </a:lnSpc>
              <a:spcBef>
                <a:spcPct val="20000"/>
              </a:spcBef>
              <a:buFont typeface="Symbol" charset="2"/>
              <a:buChar char="-"/>
              <a:defRPr sz="2000" kern="1200">
                <a:solidFill>
                  <a:schemeClr val="tx1"/>
                </a:solidFill>
                <a:latin typeface="+mn-lt"/>
                <a:ea typeface="+mn-ea"/>
                <a:cs typeface="+mn-cs"/>
              </a:defRPr>
            </a:lvl5pPr>
            <a:lvl6pPr marL="8243613" indent="-749419" algn="l" defTabSz="1498839" rtl="0" eaLnBrk="1" latinLnBrk="0" hangingPunct="1">
              <a:spcBef>
                <a:spcPct val="20000"/>
              </a:spcBef>
              <a:buFont typeface="Arial"/>
              <a:buChar char="•"/>
              <a:defRPr sz="6600" kern="1200">
                <a:solidFill>
                  <a:schemeClr val="tx1"/>
                </a:solidFill>
                <a:latin typeface="+mn-lt"/>
                <a:ea typeface="+mn-ea"/>
                <a:cs typeface="+mn-cs"/>
              </a:defRPr>
            </a:lvl6pPr>
            <a:lvl7pPr marL="9742452" indent="-749419" algn="l" defTabSz="1498839" rtl="0" eaLnBrk="1" latinLnBrk="0" hangingPunct="1">
              <a:spcBef>
                <a:spcPct val="20000"/>
              </a:spcBef>
              <a:buFont typeface="Arial"/>
              <a:buChar char="•"/>
              <a:defRPr sz="6600" kern="1200">
                <a:solidFill>
                  <a:schemeClr val="tx1"/>
                </a:solidFill>
                <a:latin typeface="+mn-lt"/>
                <a:ea typeface="+mn-ea"/>
                <a:cs typeface="+mn-cs"/>
              </a:defRPr>
            </a:lvl7pPr>
            <a:lvl8pPr marL="11241291" indent="-749419" algn="l" defTabSz="1498839" rtl="0" eaLnBrk="1" latinLnBrk="0" hangingPunct="1">
              <a:spcBef>
                <a:spcPct val="20000"/>
              </a:spcBef>
              <a:buFont typeface="Arial"/>
              <a:buChar char="•"/>
              <a:defRPr sz="6600" kern="1200">
                <a:solidFill>
                  <a:schemeClr val="tx1"/>
                </a:solidFill>
                <a:latin typeface="+mn-lt"/>
                <a:ea typeface="+mn-ea"/>
                <a:cs typeface="+mn-cs"/>
              </a:defRPr>
            </a:lvl8pPr>
            <a:lvl9pPr marL="12740129" indent="-749419" algn="l" defTabSz="1498839" rtl="0" eaLnBrk="1" latinLnBrk="0" hangingPunct="1">
              <a:spcBef>
                <a:spcPct val="20000"/>
              </a:spcBef>
              <a:buFont typeface="Arial"/>
              <a:buChar char="•"/>
              <a:defRPr sz="6600" kern="1200">
                <a:solidFill>
                  <a:schemeClr val="tx1"/>
                </a:solidFill>
                <a:latin typeface="+mn-lt"/>
                <a:ea typeface="+mn-ea"/>
                <a:cs typeface="+mn-cs"/>
              </a:defRPr>
            </a:lvl9pPr>
          </a:lstStyle>
          <a:p>
            <a:r>
              <a:rPr lang="de-DE" dirty="0"/>
              <a:t>Additive Model [AM]</a:t>
            </a:r>
          </a:p>
          <a:p>
            <a:pPr marL="457200" indent="-457200">
              <a:buClr>
                <a:schemeClr val="accent1"/>
              </a:buClr>
              <a:buFont typeface="Wingdings" pitchFamily="2" charset="2"/>
              <a:buChar char="§"/>
            </a:pPr>
            <a:r>
              <a:rPr lang="de-DE" sz="2000" b="0" dirty="0"/>
              <a:t>FFT </a:t>
            </a:r>
            <a:r>
              <a:rPr lang="de-DE" sz="2000" b="0" dirty="0" err="1"/>
              <a:t>analysis</a:t>
            </a:r>
            <a:r>
              <a:rPr lang="de-DE" sz="2000" b="0" dirty="0"/>
              <a:t>, </a:t>
            </a:r>
            <a:r>
              <a:rPr lang="de-DE" sz="2000" b="0" dirty="0" err="1"/>
              <a:t>to</a:t>
            </a:r>
            <a:r>
              <a:rPr lang="de-DE" sz="2000" b="0" dirty="0"/>
              <a:t> </a:t>
            </a:r>
            <a:r>
              <a:rPr lang="de-DE" sz="2000" b="0" dirty="0" err="1"/>
              <a:t>extract</a:t>
            </a:r>
            <a:r>
              <a:rPr lang="de-DE" sz="2000" b="0" dirty="0"/>
              <a:t> </a:t>
            </a:r>
            <a:r>
              <a:rPr lang="de-DE" sz="2000" b="0" dirty="0" err="1"/>
              <a:t>most</a:t>
            </a:r>
            <a:r>
              <a:rPr lang="de-DE" sz="2000" b="0" dirty="0"/>
              <a:t> </a:t>
            </a:r>
            <a:r>
              <a:rPr lang="de-DE" sz="2000" b="0" dirty="0" err="1"/>
              <a:t>present</a:t>
            </a:r>
            <a:r>
              <a:rPr lang="de-DE" sz="2000" b="0" dirty="0"/>
              <a:t> </a:t>
            </a:r>
            <a:r>
              <a:rPr lang="de-DE" sz="2000" b="0" dirty="0" err="1"/>
              <a:t>frequencies</a:t>
            </a:r>
            <a:r>
              <a:rPr lang="de-DE" sz="2000" b="0" dirty="0"/>
              <a:t> in </a:t>
            </a:r>
            <a:r>
              <a:rPr lang="de-DE" sz="2000" b="0" dirty="0" err="1"/>
              <a:t>the</a:t>
            </a:r>
            <a:r>
              <a:rPr lang="de-DE" sz="2000" b="0" dirty="0"/>
              <a:t> </a:t>
            </a:r>
            <a:r>
              <a:rPr lang="de-DE" sz="2000" b="0" dirty="0" err="1"/>
              <a:t>signal</a:t>
            </a:r>
            <a:endParaRPr lang="de-DE" sz="2000" b="0" dirty="0"/>
          </a:p>
          <a:p>
            <a:pPr marL="457200" indent="-457200">
              <a:buClr>
                <a:schemeClr val="accent1"/>
              </a:buClr>
              <a:buFont typeface="Wingdings" pitchFamily="2" charset="2"/>
              <a:buChar char="§"/>
            </a:pPr>
            <a:r>
              <a:rPr lang="de-DE" sz="2000" b="0" dirty="0"/>
              <a:t>Extract </a:t>
            </a:r>
            <a:r>
              <a:rPr lang="de-DE" sz="2000" b="0" dirty="0" err="1"/>
              <a:t>seasonal</a:t>
            </a:r>
            <a:r>
              <a:rPr lang="de-DE" sz="2000" b="0" dirty="0"/>
              <a:t> </a:t>
            </a:r>
            <a:r>
              <a:rPr lang="de-DE" sz="2000" b="0" dirty="0" err="1"/>
              <a:t>signals</a:t>
            </a:r>
            <a:r>
              <a:rPr lang="de-DE" sz="2000" b="0" dirty="0"/>
              <a:t> </a:t>
            </a:r>
            <a:r>
              <a:rPr lang="de-DE" sz="2000" b="0" dirty="0" err="1"/>
              <a:t>of</a:t>
            </a:r>
            <a:r>
              <a:rPr lang="de-DE" sz="2000" b="0" dirty="0"/>
              <a:t> </a:t>
            </a:r>
            <a:r>
              <a:rPr lang="de-DE" sz="2000" b="0" dirty="0" err="1"/>
              <a:t>found</a:t>
            </a:r>
            <a:r>
              <a:rPr lang="de-DE" sz="2000" b="0" dirty="0"/>
              <a:t> </a:t>
            </a:r>
            <a:r>
              <a:rPr lang="de-DE" sz="2000" b="0" dirty="0" err="1"/>
              <a:t>frequencies</a:t>
            </a:r>
            <a:r>
              <a:rPr lang="de-DE" sz="2000" b="0" dirty="0"/>
              <a:t> in </a:t>
            </a:r>
            <a:r>
              <a:rPr lang="de-DE" sz="2000" b="0" dirty="0" err="1"/>
              <a:t>the</a:t>
            </a:r>
            <a:r>
              <a:rPr lang="de-DE" sz="2000" b="0" dirty="0"/>
              <a:t> </a:t>
            </a:r>
            <a:r>
              <a:rPr lang="de-DE" sz="2000" b="0" dirty="0" err="1"/>
              <a:t>data</a:t>
            </a:r>
            <a:r>
              <a:rPr lang="de-DE" sz="2000" b="0" dirty="0"/>
              <a:t> </a:t>
            </a:r>
            <a:r>
              <a:rPr lang="de-DE" sz="2000" b="0" dirty="0" err="1"/>
              <a:t>using</a:t>
            </a:r>
            <a:r>
              <a:rPr lang="de-DE" sz="2000" b="0" dirty="0"/>
              <a:t> </a:t>
            </a:r>
            <a:r>
              <a:rPr lang="de-DE" sz="2000" b="0" i="1" dirty="0"/>
              <a:t>„</a:t>
            </a:r>
            <a:r>
              <a:rPr lang="de-DE" sz="2000" b="0" i="1" dirty="0" err="1"/>
              <a:t>signal_decompose</a:t>
            </a:r>
            <a:r>
              <a:rPr lang="de-DE" sz="2000" b="0" i="1" dirty="0"/>
              <a:t>“ </a:t>
            </a:r>
            <a:r>
              <a:rPr lang="de-DE" sz="2000" b="0" dirty="0"/>
              <a:t>(top 4 </a:t>
            </a:r>
            <a:r>
              <a:rPr lang="de-DE" sz="2000" b="0" dirty="0" err="1"/>
              <a:t>frequencies</a:t>
            </a:r>
            <a:r>
              <a:rPr lang="de-DE" sz="2000" b="0" dirty="0"/>
              <a:t>).</a:t>
            </a:r>
          </a:p>
          <a:p>
            <a:pPr marL="457200" indent="-457200">
              <a:buClr>
                <a:schemeClr val="accent1"/>
              </a:buClr>
              <a:buFont typeface="Wingdings" pitchFamily="2" charset="2"/>
              <a:buChar char="§"/>
            </a:pPr>
            <a:r>
              <a:rPr lang="de-DE" sz="2000" b="0" dirty="0"/>
              <a:t>Model </a:t>
            </a:r>
            <a:r>
              <a:rPr lang="de-DE" sz="2000" b="0" dirty="0" err="1"/>
              <a:t>each</a:t>
            </a:r>
            <a:r>
              <a:rPr lang="de-DE" sz="2000" b="0" dirty="0"/>
              <a:t> </a:t>
            </a:r>
            <a:r>
              <a:rPr lang="de-DE" sz="2000" b="0" dirty="0" err="1"/>
              <a:t>component</a:t>
            </a:r>
            <a:r>
              <a:rPr lang="de-DE" sz="2000" b="0" dirty="0"/>
              <a:t>, 4 different Seasons [0.5, 1.0, 7.0, 245.0] </a:t>
            </a:r>
            <a:r>
              <a:rPr lang="de-DE" sz="2000" b="0" dirty="0" err="1"/>
              <a:t>days</a:t>
            </a:r>
            <a:r>
              <a:rPr lang="de-DE" sz="2000" b="0" dirty="0"/>
              <a:t> and Trend.</a:t>
            </a:r>
          </a:p>
          <a:p>
            <a:pPr marL="457200" indent="-457200">
              <a:buClr>
                <a:schemeClr val="accent1"/>
              </a:buClr>
              <a:buFont typeface="Wingdings" pitchFamily="2" charset="2"/>
              <a:buChar char="§"/>
            </a:pPr>
            <a:r>
              <a:rPr lang="de-DE" sz="2000" b="0" dirty="0" err="1"/>
              <a:t>Combining</a:t>
            </a:r>
            <a:r>
              <a:rPr lang="de-DE" sz="2000" b="0" dirty="0"/>
              <a:t> </a:t>
            </a:r>
            <a:r>
              <a:rPr lang="de-DE" sz="2000" b="0" dirty="0" err="1"/>
              <a:t>models</a:t>
            </a:r>
            <a:r>
              <a:rPr lang="de-DE" sz="2000" b="0" dirty="0"/>
              <a:t> in additive </a:t>
            </a:r>
            <a:r>
              <a:rPr lang="de-DE" sz="2000" b="0" dirty="0" err="1"/>
              <a:t>fashion</a:t>
            </a:r>
            <a:r>
              <a:rPr lang="de-DE" sz="2000" b="0" dirty="0"/>
              <a:t> </a:t>
            </a:r>
            <a:r>
              <a:rPr lang="de-DE" sz="2000" b="0" dirty="0" err="1"/>
              <a:t>for</a:t>
            </a:r>
            <a:r>
              <a:rPr lang="de-DE" sz="2000" b="0" dirty="0"/>
              <a:t> </a:t>
            </a:r>
            <a:r>
              <a:rPr lang="de-DE" sz="2000" b="0" dirty="0" err="1"/>
              <a:t>predictions</a:t>
            </a:r>
            <a:r>
              <a:rPr lang="de-DE" sz="2000" b="0" dirty="0"/>
              <a:t>.</a:t>
            </a:r>
          </a:p>
          <a:p>
            <a:pPr marL="457200" indent="-457200">
              <a:buFont typeface="Arial" panose="020B0604020202020204" pitchFamily="34" charset="0"/>
              <a:buChar char="•"/>
            </a:pPr>
            <a:endParaRPr lang="de-DE" sz="2000" b="0" dirty="0"/>
          </a:p>
          <a:p>
            <a:pPr marL="457200" indent="-457200">
              <a:buFont typeface="Arial" panose="020B0604020202020204" pitchFamily="34" charset="0"/>
              <a:buChar char="•"/>
            </a:pPr>
            <a:endParaRPr lang="de-DE" sz="2000" b="0" dirty="0"/>
          </a:p>
        </p:txBody>
      </p:sp>
      <p:sp>
        <p:nvSpPr>
          <p:cNvPr id="17" name="Inhaltsplatzhalter 7">
            <a:extLst>
              <a:ext uri="{FF2B5EF4-FFF2-40B4-BE49-F238E27FC236}">
                <a16:creationId xmlns:a16="http://schemas.microsoft.com/office/drawing/2014/main" id="{55BCBB0C-4F8E-B573-E916-A96E6B5B47FA}"/>
              </a:ext>
            </a:extLst>
          </p:cNvPr>
          <p:cNvSpPr txBox="1">
            <a:spLocks/>
          </p:cNvSpPr>
          <p:nvPr/>
        </p:nvSpPr>
        <p:spPr>
          <a:xfrm>
            <a:off x="12230250" y="24583612"/>
            <a:ext cx="8820000" cy="4010839"/>
          </a:xfrm>
          <a:prstGeom prst="rect">
            <a:avLst/>
          </a:prstGeom>
        </p:spPr>
        <p:txBody>
          <a:bodyPr vert="horz" lIns="0" tIns="0" rIns="0" bIns="0" rtlCol="0" anchor="t" anchorCtr="0">
            <a:noAutofit/>
          </a:bodyPr>
          <a:lstStyle>
            <a:lvl1pPr marL="0" indent="0" algn="l" defTabSz="1498839" rtl="0" eaLnBrk="1" latinLnBrk="0" hangingPunct="1">
              <a:lnSpc>
                <a:spcPct val="110000"/>
              </a:lnSpc>
              <a:spcBef>
                <a:spcPct val="20000"/>
              </a:spcBef>
              <a:buFontTx/>
              <a:buNone/>
              <a:defRPr sz="2800" b="1" kern="1200">
                <a:solidFill>
                  <a:schemeClr val="tx1"/>
                </a:solidFill>
                <a:latin typeface="+mn-lt"/>
                <a:ea typeface="+mn-ea"/>
                <a:cs typeface="+mn-cs"/>
              </a:defRPr>
            </a:lvl1pPr>
            <a:lvl2pPr marL="0" indent="0" algn="just" defTabSz="1498839" rtl="0" eaLnBrk="1" latinLnBrk="0" hangingPunct="1">
              <a:lnSpc>
                <a:spcPct val="110000"/>
              </a:lnSpc>
              <a:spcBef>
                <a:spcPct val="20000"/>
              </a:spcBef>
              <a:buFont typeface="Arial"/>
              <a:buNone/>
              <a:defRPr sz="2000" kern="1200">
                <a:solidFill>
                  <a:schemeClr val="tx1"/>
                </a:solidFill>
                <a:latin typeface="+mn-lt"/>
                <a:ea typeface="+mn-ea"/>
                <a:cs typeface="+mn-cs"/>
              </a:defRPr>
            </a:lvl2pPr>
            <a:lvl3pPr marL="271463" indent="-271463" algn="l" defTabSz="1498839" rtl="0" eaLnBrk="1" latinLnBrk="0" hangingPunct="1">
              <a:lnSpc>
                <a:spcPct val="110000"/>
              </a:lnSpc>
              <a:spcBef>
                <a:spcPct val="20000"/>
              </a:spcBef>
              <a:buClr>
                <a:srgbClr val="F70146"/>
              </a:buClr>
              <a:buFont typeface="Wingdings" charset="2"/>
              <a:buChar char="§"/>
              <a:defRPr sz="2000" kern="1200">
                <a:solidFill>
                  <a:schemeClr val="tx1"/>
                </a:solidFill>
                <a:latin typeface="+mn-lt"/>
                <a:ea typeface="+mn-ea"/>
                <a:cs typeface="+mn-cs"/>
              </a:defRPr>
            </a:lvl3pPr>
            <a:lvl4pPr marL="542925" indent="-271463" algn="l" defTabSz="1498839" rtl="0" eaLnBrk="1" latinLnBrk="0" hangingPunct="1">
              <a:lnSpc>
                <a:spcPct val="110000"/>
              </a:lnSpc>
              <a:spcBef>
                <a:spcPct val="20000"/>
              </a:spcBef>
              <a:buFont typeface="Wingdings" charset="2"/>
              <a:buChar char="§"/>
              <a:defRPr sz="2000" kern="1200">
                <a:solidFill>
                  <a:schemeClr val="tx1"/>
                </a:solidFill>
                <a:latin typeface="+mn-lt"/>
                <a:ea typeface="+mn-ea"/>
                <a:cs typeface="+mn-cs"/>
              </a:defRPr>
            </a:lvl4pPr>
            <a:lvl5pPr marL="809625" indent="-266700" algn="l" defTabSz="1498839" rtl="0" eaLnBrk="1" latinLnBrk="0" hangingPunct="1">
              <a:lnSpc>
                <a:spcPct val="110000"/>
              </a:lnSpc>
              <a:spcBef>
                <a:spcPct val="20000"/>
              </a:spcBef>
              <a:buFont typeface="Symbol" charset="2"/>
              <a:buChar char="-"/>
              <a:defRPr sz="2000" kern="1200">
                <a:solidFill>
                  <a:schemeClr val="tx1"/>
                </a:solidFill>
                <a:latin typeface="+mn-lt"/>
                <a:ea typeface="+mn-ea"/>
                <a:cs typeface="+mn-cs"/>
              </a:defRPr>
            </a:lvl5pPr>
            <a:lvl6pPr marL="8243613" indent="-749419" algn="l" defTabSz="1498839" rtl="0" eaLnBrk="1" latinLnBrk="0" hangingPunct="1">
              <a:spcBef>
                <a:spcPct val="20000"/>
              </a:spcBef>
              <a:buFont typeface="Arial"/>
              <a:buChar char="•"/>
              <a:defRPr sz="6600" kern="1200">
                <a:solidFill>
                  <a:schemeClr val="tx1"/>
                </a:solidFill>
                <a:latin typeface="+mn-lt"/>
                <a:ea typeface="+mn-ea"/>
                <a:cs typeface="+mn-cs"/>
              </a:defRPr>
            </a:lvl6pPr>
            <a:lvl7pPr marL="9742452" indent="-749419" algn="l" defTabSz="1498839" rtl="0" eaLnBrk="1" latinLnBrk="0" hangingPunct="1">
              <a:spcBef>
                <a:spcPct val="20000"/>
              </a:spcBef>
              <a:buFont typeface="Arial"/>
              <a:buChar char="•"/>
              <a:defRPr sz="6600" kern="1200">
                <a:solidFill>
                  <a:schemeClr val="tx1"/>
                </a:solidFill>
                <a:latin typeface="+mn-lt"/>
                <a:ea typeface="+mn-ea"/>
                <a:cs typeface="+mn-cs"/>
              </a:defRPr>
            </a:lvl7pPr>
            <a:lvl8pPr marL="11241291" indent="-749419" algn="l" defTabSz="1498839" rtl="0" eaLnBrk="1" latinLnBrk="0" hangingPunct="1">
              <a:spcBef>
                <a:spcPct val="20000"/>
              </a:spcBef>
              <a:buFont typeface="Arial"/>
              <a:buChar char="•"/>
              <a:defRPr sz="6600" kern="1200">
                <a:solidFill>
                  <a:schemeClr val="tx1"/>
                </a:solidFill>
                <a:latin typeface="+mn-lt"/>
                <a:ea typeface="+mn-ea"/>
                <a:cs typeface="+mn-cs"/>
              </a:defRPr>
            </a:lvl8pPr>
            <a:lvl9pPr marL="12740129" indent="-749419" algn="l" defTabSz="1498839" rtl="0" eaLnBrk="1" latinLnBrk="0" hangingPunct="1">
              <a:spcBef>
                <a:spcPct val="20000"/>
              </a:spcBef>
              <a:buFont typeface="Arial"/>
              <a:buChar char="•"/>
              <a:defRPr sz="6600" kern="1200">
                <a:solidFill>
                  <a:schemeClr val="tx1"/>
                </a:solidFill>
                <a:latin typeface="+mn-lt"/>
                <a:ea typeface="+mn-ea"/>
                <a:cs typeface="+mn-cs"/>
              </a:defRPr>
            </a:lvl9pPr>
          </a:lstStyle>
          <a:p>
            <a:r>
              <a:rPr lang="de-DE" dirty="0" err="1"/>
              <a:t>Conclusion</a:t>
            </a:r>
            <a:endParaRPr lang="de-DE" dirty="0"/>
          </a:p>
          <a:p>
            <a:pPr lvl="2"/>
            <a:r>
              <a:rPr lang="en-US" sz="2000" b="0" dirty="0"/>
              <a:t>Predicting with multiple </a:t>
            </a:r>
            <a:r>
              <a:rPr lang="en-US" sz="2000" b="0" dirty="0" err="1"/>
              <a:t>seasonalities</a:t>
            </a:r>
            <a:r>
              <a:rPr lang="en-US" sz="2000" b="0" dirty="0"/>
              <a:t>, was the main challenge with this dataset. </a:t>
            </a:r>
            <a:r>
              <a:rPr lang="de-AT" sz="2000" b="0" dirty="0"/>
              <a:t>Different </a:t>
            </a:r>
            <a:r>
              <a:rPr lang="de-AT" sz="2000" b="0" dirty="0" err="1"/>
              <a:t>models</a:t>
            </a:r>
            <a:r>
              <a:rPr lang="de-AT" sz="2000" b="0" dirty="0"/>
              <a:t> </a:t>
            </a:r>
            <a:r>
              <a:rPr lang="de-AT" sz="2000" b="0" dirty="0" err="1"/>
              <a:t>were</a:t>
            </a:r>
            <a:r>
              <a:rPr lang="de-AT" sz="2000" b="0" dirty="0"/>
              <a:t> </a:t>
            </a:r>
            <a:r>
              <a:rPr lang="de-AT" sz="2000" b="0" dirty="0" err="1"/>
              <a:t>created</a:t>
            </a:r>
            <a:r>
              <a:rPr lang="de-AT" sz="2000" b="0" dirty="0"/>
              <a:t> </a:t>
            </a:r>
            <a:r>
              <a:rPr lang="de-AT" sz="2000" b="0" dirty="0" err="1"/>
              <a:t>to</a:t>
            </a:r>
            <a:r>
              <a:rPr lang="de-AT" sz="2000" b="0" dirty="0"/>
              <a:t> </a:t>
            </a:r>
            <a:r>
              <a:rPr lang="de-AT" sz="2000" b="0" dirty="0" err="1"/>
              <a:t>test</a:t>
            </a:r>
            <a:r>
              <a:rPr lang="de-AT" sz="2000" b="0" dirty="0"/>
              <a:t> </a:t>
            </a:r>
            <a:r>
              <a:rPr lang="de-AT" sz="2000" b="0" dirty="0" err="1"/>
              <a:t>their</a:t>
            </a:r>
            <a:r>
              <a:rPr lang="de-AT" sz="2000" b="0" dirty="0"/>
              <a:t> </a:t>
            </a:r>
            <a:r>
              <a:rPr lang="de-AT" sz="2000" b="0" dirty="0" err="1"/>
              <a:t>behaviour</a:t>
            </a:r>
            <a:r>
              <a:rPr lang="de-AT" sz="2000" b="0" dirty="0"/>
              <a:t> in </a:t>
            </a:r>
            <a:r>
              <a:rPr lang="de-AT" sz="2000" b="0" dirty="0" err="1"/>
              <a:t>these</a:t>
            </a:r>
            <a:r>
              <a:rPr lang="de-AT" sz="2000" b="0" dirty="0"/>
              <a:t> </a:t>
            </a:r>
            <a:r>
              <a:rPr lang="de-AT" sz="2000" b="0" dirty="0" err="1"/>
              <a:t>settings</a:t>
            </a:r>
            <a:r>
              <a:rPr lang="de-AT" sz="2000" b="0" dirty="0"/>
              <a:t>.</a:t>
            </a:r>
            <a:endParaRPr lang="de-DE" dirty="0"/>
          </a:p>
          <a:p>
            <a:pPr lvl="2"/>
            <a:r>
              <a:rPr lang="de-DE" dirty="0"/>
              <a:t> LSTM </a:t>
            </a:r>
            <a:r>
              <a:rPr lang="en-AT" dirty="0"/>
              <a:t>models do not</a:t>
            </a:r>
            <a:r>
              <a:rPr lang="de-DE" dirty="0"/>
              <a:t> perform </a:t>
            </a:r>
            <a:r>
              <a:rPr lang="de-DE" dirty="0" err="1"/>
              <a:t>well</a:t>
            </a:r>
            <a:r>
              <a:rPr lang="de-DE" dirty="0"/>
              <a:t> in</a:t>
            </a:r>
            <a:r>
              <a:rPr lang="en-AT" dirty="0"/>
              <a:t> long term</a:t>
            </a:r>
            <a:r>
              <a:rPr lang="de-DE" dirty="0"/>
              <a:t> </a:t>
            </a:r>
            <a:r>
              <a:rPr lang="de-DE" dirty="0" err="1"/>
              <a:t>forecasting</a:t>
            </a:r>
            <a:r>
              <a:rPr lang="de-DE" dirty="0"/>
              <a:t>.</a:t>
            </a:r>
            <a:endParaRPr lang="en-AT" dirty="0"/>
          </a:p>
          <a:p>
            <a:pPr lvl="2"/>
            <a:r>
              <a:rPr lang="de-DE" dirty="0"/>
              <a:t>ARIMA and SARIMAX </a:t>
            </a:r>
            <a:r>
              <a:rPr lang="de-DE" dirty="0" err="1"/>
              <a:t>models</a:t>
            </a:r>
            <a:r>
              <a:rPr lang="de-DE" dirty="0"/>
              <a:t> perform</a:t>
            </a:r>
            <a:r>
              <a:rPr lang="en-AT" dirty="0"/>
              <a:t>e</a:t>
            </a:r>
            <a:r>
              <a:rPr lang="de-DE" dirty="0"/>
              <a:t> </a:t>
            </a:r>
            <a:r>
              <a:rPr lang="de-DE" dirty="0" err="1"/>
              <a:t>better</a:t>
            </a:r>
            <a:r>
              <a:rPr lang="de-DE" dirty="0"/>
              <a:t> </a:t>
            </a:r>
            <a:r>
              <a:rPr lang="de-DE" dirty="0" err="1"/>
              <a:t>than</a:t>
            </a:r>
            <a:r>
              <a:rPr lang="de-DE" dirty="0"/>
              <a:t> LSTM in </a:t>
            </a:r>
            <a:r>
              <a:rPr lang="de-DE" dirty="0" err="1"/>
              <a:t>predicting</a:t>
            </a:r>
            <a:r>
              <a:rPr lang="de-DE" dirty="0"/>
              <a:t> </a:t>
            </a:r>
            <a:r>
              <a:rPr lang="de-DE" dirty="0" err="1"/>
              <a:t>randomness</a:t>
            </a:r>
            <a:r>
              <a:rPr lang="de-DE" dirty="0"/>
              <a:t> but </a:t>
            </a:r>
            <a:r>
              <a:rPr lang="en-AT" dirty="0"/>
              <a:t>do</a:t>
            </a:r>
            <a:r>
              <a:rPr lang="de-DE" dirty="0"/>
              <a:t> not </a:t>
            </a:r>
            <a:r>
              <a:rPr lang="de-DE" dirty="0" err="1"/>
              <a:t>show</a:t>
            </a:r>
            <a:r>
              <a:rPr lang="de-DE" dirty="0"/>
              <a:t> </a:t>
            </a:r>
            <a:r>
              <a:rPr lang="de-DE" dirty="0" err="1"/>
              <a:t>significant</a:t>
            </a:r>
            <a:r>
              <a:rPr lang="de-DE" dirty="0"/>
              <a:t> </a:t>
            </a:r>
            <a:r>
              <a:rPr lang="de-DE" dirty="0" err="1"/>
              <a:t>enhancement</a:t>
            </a:r>
            <a:r>
              <a:rPr lang="de-DE" dirty="0"/>
              <a:t>.</a:t>
            </a:r>
            <a:r>
              <a:rPr lang="en-AT" dirty="0"/>
              <a:t> </a:t>
            </a:r>
            <a:r>
              <a:rPr lang="de-DE" dirty="0"/>
              <a:t>SARIMAX performe</a:t>
            </a:r>
            <a:r>
              <a:rPr lang="en-AT" dirty="0"/>
              <a:t>s</a:t>
            </a:r>
            <a:r>
              <a:rPr lang="de-DE" dirty="0"/>
              <a:t> </a:t>
            </a:r>
            <a:r>
              <a:rPr lang="de-DE" dirty="0" err="1"/>
              <a:t>better</a:t>
            </a:r>
            <a:r>
              <a:rPr lang="de-DE" dirty="0"/>
              <a:t> </a:t>
            </a:r>
            <a:r>
              <a:rPr lang="de-DE" dirty="0" err="1"/>
              <a:t>than</a:t>
            </a:r>
            <a:r>
              <a:rPr lang="de-DE" dirty="0"/>
              <a:t> ARIMA</a:t>
            </a:r>
            <a:r>
              <a:rPr lang="en-AT" dirty="0"/>
              <a:t> because it does not assume that all the seasonality is removed</a:t>
            </a:r>
            <a:r>
              <a:rPr lang="de-DE" dirty="0"/>
              <a:t>.</a:t>
            </a:r>
          </a:p>
          <a:p>
            <a:pPr lvl="2"/>
            <a:r>
              <a:rPr lang="de-DE" dirty="0"/>
              <a:t>Additive Model</a:t>
            </a:r>
            <a:r>
              <a:rPr lang="en-AT" dirty="0"/>
              <a:t> achieves </a:t>
            </a:r>
            <a:r>
              <a:rPr lang="de-AT" dirty="0" err="1"/>
              <a:t>good</a:t>
            </a:r>
            <a:r>
              <a:rPr lang="en-AT" dirty="0"/>
              <a:t> </a:t>
            </a:r>
            <a:r>
              <a:rPr lang="en-AT" dirty="0" err="1"/>
              <a:t>performanc</a:t>
            </a:r>
            <a:r>
              <a:rPr lang="bs-Latn-BA" dirty="0"/>
              <a:t>e</a:t>
            </a:r>
            <a:r>
              <a:rPr lang="en-AT" dirty="0"/>
              <a:t> when the most </a:t>
            </a:r>
            <a:r>
              <a:rPr lang="de-AT" dirty="0" err="1"/>
              <a:t>present</a:t>
            </a:r>
            <a:r>
              <a:rPr lang="en-AT" dirty="0"/>
              <a:t> </a:t>
            </a:r>
            <a:r>
              <a:rPr lang="en-AT" dirty="0" err="1"/>
              <a:t>seasonalities</a:t>
            </a:r>
            <a:r>
              <a:rPr lang="en-AT" dirty="0"/>
              <a:t> are removed.</a:t>
            </a:r>
            <a:endParaRPr lang="de-DE" dirty="0"/>
          </a:p>
        </p:txBody>
      </p:sp>
      <p:pic>
        <p:nvPicPr>
          <p:cNvPr id="22" name="Picture 21">
            <a:extLst>
              <a:ext uri="{FF2B5EF4-FFF2-40B4-BE49-F238E27FC236}">
                <a16:creationId xmlns:a16="http://schemas.microsoft.com/office/drawing/2014/main" id="{00EF9AB9-CDBE-F5E9-6FBF-B1215B2A64D3}"/>
              </a:ext>
            </a:extLst>
          </p:cNvPr>
          <p:cNvPicPr>
            <a:picLocks noChangeAspect="1"/>
          </p:cNvPicPr>
          <p:nvPr/>
        </p:nvPicPr>
        <p:blipFill>
          <a:blip r:embed="rId3"/>
          <a:stretch>
            <a:fillRect/>
          </a:stretch>
        </p:blipFill>
        <p:spPr>
          <a:xfrm>
            <a:off x="9476577" y="29329856"/>
            <a:ext cx="2041769" cy="989111"/>
          </a:xfrm>
          <a:prstGeom prst="rect">
            <a:avLst/>
          </a:prstGeom>
        </p:spPr>
      </p:pic>
      <p:sp>
        <p:nvSpPr>
          <p:cNvPr id="23" name="TextBox 22">
            <a:extLst>
              <a:ext uri="{FF2B5EF4-FFF2-40B4-BE49-F238E27FC236}">
                <a16:creationId xmlns:a16="http://schemas.microsoft.com/office/drawing/2014/main" id="{D222F6F3-5E4F-1E71-C27E-AFC96708ABB0}"/>
              </a:ext>
            </a:extLst>
          </p:cNvPr>
          <p:cNvSpPr txBox="1"/>
          <p:nvPr/>
        </p:nvSpPr>
        <p:spPr>
          <a:xfrm>
            <a:off x="11728314" y="29251273"/>
            <a:ext cx="9321936" cy="1569660"/>
          </a:xfrm>
          <a:prstGeom prst="rect">
            <a:avLst/>
          </a:prstGeom>
          <a:solidFill>
            <a:schemeClr val="bg1">
              <a:lumMod val="85000"/>
            </a:schemeClr>
          </a:solidFill>
        </p:spPr>
        <p:txBody>
          <a:bodyPr wrap="square" rtlCol="0">
            <a:spAutoFit/>
          </a:bodyPr>
          <a:lstStyle/>
          <a:p>
            <a:pPr algn="r"/>
            <a:r>
              <a:rPr lang="en-US" sz="2400" dirty="0"/>
              <a:t>Authors: Alexander </a:t>
            </a:r>
            <a:r>
              <a:rPr lang="en-US" sz="2400" dirty="0" err="1"/>
              <a:t>Seyr</a:t>
            </a:r>
            <a:r>
              <a:rPr lang="en-US" sz="2400" dirty="0"/>
              <a:t>, Adam Mourad, </a:t>
            </a:r>
            <a:r>
              <a:rPr lang="en-US" sz="2400" dirty="0" err="1"/>
              <a:t>Muhamed</a:t>
            </a:r>
            <a:r>
              <a:rPr lang="en-US" sz="2400" dirty="0"/>
              <a:t> </a:t>
            </a:r>
            <a:r>
              <a:rPr lang="en-US" sz="2400" dirty="0" err="1"/>
              <a:t>Ramić</a:t>
            </a:r>
            <a:endParaRPr lang="en-US" sz="2400" dirty="0"/>
          </a:p>
          <a:p>
            <a:pPr algn="r"/>
            <a:r>
              <a:rPr lang="en-US" sz="2400" dirty="0"/>
              <a:t>TU Graz – Institute of ISDS</a:t>
            </a:r>
          </a:p>
          <a:p>
            <a:pPr algn="r"/>
            <a:r>
              <a:rPr lang="en-US" sz="2400" dirty="0"/>
              <a:t>8010 Graz, </a:t>
            </a:r>
            <a:r>
              <a:rPr lang="en-US" sz="2400" dirty="0" err="1"/>
              <a:t>Inffeldgasse</a:t>
            </a:r>
            <a:r>
              <a:rPr lang="en-US" sz="2400" dirty="0"/>
              <a:t> 12/I, Austria</a:t>
            </a:r>
          </a:p>
          <a:p>
            <a:pPr algn="r"/>
            <a:endParaRPr lang="en-US" sz="2400" dirty="0"/>
          </a:p>
        </p:txBody>
      </p:sp>
      <p:sp>
        <p:nvSpPr>
          <p:cNvPr id="25" name="TextBox 24">
            <a:extLst>
              <a:ext uri="{FF2B5EF4-FFF2-40B4-BE49-F238E27FC236}">
                <a16:creationId xmlns:a16="http://schemas.microsoft.com/office/drawing/2014/main" id="{7026E04F-778E-7918-193E-7FD648783EEA}"/>
              </a:ext>
            </a:extLst>
          </p:cNvPr>
          <p:cNvSpPr txBox="1"/>
          <p:nvPr/>
        </p:nvSpPr>
        <p:spPr>
          <a:xfrm>
            <a:off x="1677462" y="4162326"/>
            <a:ext cx="8264266" cy="1000274"/>
          </a:xfrm>
          <a:prstGeom prst="rect">
            <a:avLst/>
          </a:prstGeom>
          <a:solidFill>
            <a:schemeClr val="bg1"/>
          </a:solidFill>
        </p:spPr>
        <p:txBody>
          <a:bodyPr wrap="square" rtlCol="0">
            <a:spAutoFit/>
          </a:bodyPr>
          <a:lstStyle/>
          <a:p>
            <a:endParaRPr lang="en-US" dirty="0"/>
          </a:p>
        </p:txBody>
      </p:sp>
      <p:graphicFrame>
        <p:nvGraphicFramePr>
          <p:cNvPr id="9" name="Table 9">
            <a:extLst>
              <a:ext uri="{FF2B5EF4-FFF2-40B4-BE49-F238E27FC236}">
                <a16:creationId xmlns:a16="http://schemas.microsoft.com/office/drawing/2014/main" id="{C1EB1167-26B1-1F33-2E21-4F66C68CD3D2}"/>
              </a:ext>
            </a:extLst>
          </p:cNvPr>
          <p:cNvGraphicFramePr>
            <a:graphicFrameLocks noGrp="1"/>
          </p:cNvGraphicFramePr>
          <p:nvPr>
            <p:extLst>
              <p:ext uri="{D42A27DB-BD31-4B8C-83A1-F6EECF244321}">
                <p14:modId xmlns:p14="http://schemas.microsoft.com/office/powerpoint/2010/main" val="1381333938"/>
              </p:ext>
            </p:extLst>
          </p:nvPr>
        </p:nvGraphicFramePr>
        <p:xfrm>
          <a:off x="12273574" y="20785236"/>
          <a:ext cx="8776676" cy="3566528"/>
        </p:xfrm>
        <a:graphic>
          <a:graphicData uri="http://schemas.openxmlformats.org/drawingml/2006/table">
            <a:tbl>
              <a:tblPr firstRow="1" bandRow="1">
                <a:tableStyleId>{3C2FFA5D-87B4-456A-9821-1D502468CF0F}</a:tableStyleId>
              </a:tblPr>
              <a:tblGrid>
                <a:gridCol w="1507316">
                  <a:extLst>
                    <a:ext uri="{9D8B030D-6E8A-4147-A177-3AD203B41FA5}">
                      <a16:colId xmlns:a16="http://schemas.microsoft.com/office/drawing/2014/main" val="464465941"/>
                    </a:ext>
                  </a:extLst>
                </a:gridCol>
                <a:gridCol w="1817340">
                  <a:extLst>
                    <a:ext uri="{9D8B030D-6E8A-4147-A177-3AD203B41FA5}">
                      <a16:colId xmlns:a16="http://schemas.microsoft.com/office/drawing/2014/main" val="4112224327"/>
                    </a:ext>
                  </a:extLst>
                </a:gridCol>
                <a:gridCol w="1817340">
                  <a:extLst>
                    <a:ext uri="{9D8B030D-6E8A-4147-A177-3AD203B41FA5}">
                      <a16:colId xmlns:a16="http://schemas.microsoft.com/office/drawing/2014/main" val="3437293291"/>
                    </a:ext>
                  </a:extLst>
                </a:gridCol>
                <a:gridCol w="1817340">
                  <a:extLst>
                    <a:ext uri="{9D8B030D-6E8A-4147-A177-3AD203B41FA5}">
                      <a16:colId xmlns:a16="http://schemas.microsoft.com/office/drawing/2014/main" val="2014822585"/>
                    </a:ext>
                  </a:extLst>
                </a:gridCol>
                <a:gridCol w="1817340">
                  <a:extLst>
                    <a:ext uri="{9D8B030D-6E8A-4147-A177-3AD203B41FA5}">
                      <a16:colId xmlns:a16="http://schemas.microsoft.com/office/drawing/2014/main" val="1167555461"/>
                    </a:ext>
                  </a:extLst>
                </a:gridCol>
              </a:tblGrid>
              <a:tr h="396286">
                <a:tc>
                  <a:txBody>
                    <a:bodyPr/>
                    <a:lstStyle/>
                    <a:p>
                      <a:r>
                        <a:rPr lang="en-US" sz="2000" kern="1200" dirty="0">
                          <a:solidFill>
                            <a:schemeClr val="bg1"/>
                          </a:solidFill>
                          <a:latin typeface="+mn-lt"/>
                          <a:ea typeface="+mn-ea"/>
                          <a:cs typeface="+mn-cs"/>
                        </a:rPr>
                        <a:t>Model</a:t>
                      </a:r>
                    </a:p>
                  </a:txBody>
                  <a:tcPr/>
                </a:tc>
                <a:tc>
                  <a:txBody>
                    <a:bodyPr/>
                    <a:lstStyle/>
                    <a:p>
                      <a:r>
                        <a:rPr lang="en-US" sz="2000" kern="1200" dirty="0">
                          <a:solidFill>
                            <a:schemeClr val="bg1"/>
                          </a:solidFill>
                          <a:latin typeface="+mn-lt"/>
                          <a:ea typeface="+mn-ea"/>
                          <a:cs typeface="+mn-cs"/>
                        </a:rPr>
                        <a:t>MSE</a:t>
                      </a:r>
                    </a:p>
                  </a:txBody>
                  <a:tcPr/>
                </a:tc>
                <a:tc>
                  <a:txBody>
                    <a:bodyPr/>
                    <a:lstStyle/>
                    <a:p>
                      <a:r>
                        <a:rPr lang="en-US" sz="2000" kern="1200" dirty="0">
                          <a:solidFill>
                            <a:schemeClr val="bg1"/>
                          </a:solidFill>
                          <a:latin typeface="+mn-lt"/>
                          <a:ea typeface="+mn-ea"/>
                          <a:cs typeface="+mn-cs"/>
                        </a:rPr>
                        <a:t>MAE</a:t>
                      </a:r>
                    </a:p>
                  </a:txBody>
                  <a:tcPr/>
                </a:tc>
                <a:tc>
                  <a:txBody>
                    <a:bodyPr/>
                    <a:lstStyle/>
                    <a:p>
                      <a:r>
                        <a:rPr lang="en-US" sz="2000" kern="1200" dirty="0">
                          <a:solidFill>
                            <a:schemeClr val="bg1"/>
                          </a:solidFill>
                          <a:latin typeface="+mn-lt"/>
                          <a:ea typeface="+mn-ea"/>
                          <a:cs typeface="+mn-cs"/>
                        </a:rPr>
                        <a:t>RMSE</a:t>
                      </a:r>
                    </a:p>
                  </a:txBody>
                  <a:tcPr/>
                </a:tc>
                <a:tc>
                  <a:txBody>
                    <a:bodyPr/>
                    <a:lstStyle/>
                    <a:p>
                      <a:r>
                        <a:rPr lang="en-US" sz="2000" kern="1200" dirty="0">
                          <a:solidFill>
                            <a:schemeClr val="bg1"/>
                          </a:solidFill>
                          <a:latin typeface="+mn-lt"/>
                          <a:ea typeface="+mn-ea"/>
                          <a:cs typeface="+mn-cs"/>
                        </a:rPr>
                        <a:t>R2</a:t>
                      </a:r>
                    </a:p>
                  </a:txBody>
                  <a:tcPr/>
                </a:tc>
                <a:extLst>
                  <a:ext uri="{0D108BD9-81ED-4DB2-BD59-A6C34878D82A}">
                    <a16:rowId xmlns:a16="http://schemas.microsoft.com/office/drawing/2014/main" val="1848082894"/>
                  </a:ext>
                </a:extLst>
              </a:tr>
              <a:tr h="396286">
                <a:tc>
                  <a:txBody>
                    <a:bodyPr/>
                    <a:lstStyle/>
                    <a:p>
                      <a:r>
                        <a:rPr lang="en-US" sz="2000" kern="1200" dirty="0">
                          <a:solidFill>
                            <a:schemeClr val="tx1"/>
                          </a:solidFill>
                          <a:latin typeface="+mn-lt"/>
                          <a:ea typeface="+mn-ea"/>
                          <a:cs typeface="+mn-cs"/>
                        </a:rPr>
                        <a:t>RBM</a:t>
                      </a:r>
                    </a:p>
                  </a:txBody>
                  <a:tcPr/>
                </a:tc>
                <a:tc>
                  <a:txBody>
                    <a:bodyPr/>
                    <a:lstStyle/>
                    <a:p>
                      <a:pPr algn="ctr"/>
                      <a:r>
                        <a:rPr lang="en-US" sz="2000" kern="1200" dirty="0">
                          <a:solidFill>
                            <a:schemeClr val="tx1"/>
                          </a:solidFill>
                          <a:latin typeface="+mn-lt"/>
                          <a:ea typeface="+mn-ea"/>
                          <a:cs typeface="+mn-cs"/>
                        </a:rPr>
                        <a:t>6168.746</a:t>
                      </a:r>
                    </a:p>
                  </a:txBody>
                  <a:tcPr/>
                </a:tc>
                <a:tc>
                  <a:txBody>
                    <a:bodyPr/>
                    <a:lstStyle/>
                    <a:p>
                      <a:pPr algn="ctr"/>
                      <a:r>
                        <a:rPr lang="en-US" sz="2000" kern="1200" dirty="0">
                          <a:solidFill>
                            <a:schemeClr val="tx1"/>
                          </a:solidFill>
                          <a:latin typeface="+mn-lt"/>
                          <a:ea typeface="+mn-ea"/>
                          <a:cs typeface="+mn-cs"/>
                        </a:rPr>
                        <a:t>64.824</a:t>
                      </a:r>
                    </a:p>
                  </a:txBody>
                  <a:tcPr/>
                </a:tc>
                <a:tc>
                  <a:txBody>
                    <a:bodyPr/>
                    <a:lstStyle/>
                    <a:p>
                      <a:pPr algn="ctr"/>
                      <a:r>
                        <a:rPr lang="en-US" sz="2000" kern="1200" dirty="0">
                          <a:solidFill>
                            <a:schemeClr val="tx1"/>
                          </a:solidFill>
                          <a:latin typeface="+mn-lt"/>
                          <a:ea typeface="+mn-ea"/>
                          <a:cs typeface="+mn-cs"/>
                        </a:rPr>
                        <a:t>78.541</a:t>
                      </a:r>
                    </a:p>
                  </a:txBody>
                  <a:tcPr/>
                </a:tc>
                <a:tc>
                  <a:txBody>
                    <a:bodyPr/>
                    <a:lstStyle/>
                    <a:p>
                      <a:pPr algn="ctr"/>
                      <a:r>
                        <a:rPr lang="en-US" sz="2000" kern="1200" dirty="0">
                          <a:solidFill>
                            <a:schemeClr val="tx1"/>
                          </a:solidFill>
                          <a:latin typeface="+mn-lt"/>
                          <a:ea typeface="+mn-ea"/>
                          <a:cs typeface="+mn-cs"/>
                        </a:rPr>
                        <a:t>-2.007</a:t>
                      </a:r>
                    </a:p>
                  </a:txBody>
                  <a:tcPr/>
                </a:tc>
                <a:extLst>
                  <a:ext uri="{0D108BD9-81ED-4DB2-BD59-A6C34878D82A}">
                    <a16:rowId xmlns:a16="http://schemas.microsoft.com/office/drawing/2014/main" val="3500294253"/>
                  </a:ext>
                </a:extLst>
              </a:tr>
              <a:tr h="396286">
                <a:tc>
                  <a:txBody>
                    <a:bodyPr/>
                    <a:lstStyle/>
                    <a:p>
                      <a:r>
                        <a:rPr lang="en-US" sz="2000" kern="1200" dirty="0">
                          <a:solidFill>
                            <a:schemeClr val="tx1"/>
                          </a:solidFill>
                          <a:latin typeface="+mn-lt"/>
                          <a:ea typeface="+mn-ea"/>
                          <a:cs typeface="+mn-cs"/>
                        </a:rPr>
                        <a:t>MBM</a:t>
                      </a:r>
                    </a:p>
                  </a:txBody>
                  <a:tcPr/>
                </a:tc>
                <a:tc>
                  <a:txBody>
                    <a:bodyPr/>
                    <a:lstStyle/>
                    <a:p>
                      <a:pPr algn="ctr"/>
                      <a:r>
                        <a:rPr lang="en-US" sz="2000" kern="1200" dirty="0">
                          <a:solidFill>
                            <a:schemeClr val="tx1"/>
                          </a:solidFill>
                          <a:latin typeface="+mn-lt"/>
                          <a:ea typeface="+mn-ea"/>
                          <a:cs typeface="+mn-cs"/>
                        </a:rPr>
                        <a:t>2172.005</a:t>
                      </a:r>
                    </a:p>
                  </a:txBody>
                  <a:tcPr/>
                </a:tc>
                <a:tc>
                  <a:txBody>
                    <a:bodyPr/>
                    <a:lstStyle/>
                    <a:p>
                      <a:pPr algn="ctr"/>
                      <a:r>
                        <a:rPr lang="en-US" sz="2000" kern="1200" dirty="0">
                          <a:solidFill>
                            <a:schemeClr val="tx1"/>
                          </a:solidFill>
                          <a:latin typeface="+mn-lt"/>
                          <a:ea typeface="+mn-ea"/>
                          <a:cs typeface="+mn-cs"/>
                        </a:rPr>
                        <a:t>40.396</a:t>
                      </a:r>
                    </a:p>
                  </a:txBody>
                  <a:tcPr/>
                </a:tc>
                <a:tc>
                  <a:txBody>
                    <a:bodyPr/>
                    <a:lstStyle/>
                    <a:p>
                      <a:pPr algn="ctr"/>
                      <a:r>
                        <a:rPr lang="en-US" sz="2000" kern="1200" dirty="0">
                          <a:solidFill>
                            <a:schemeClr val="tx1"/>
                          </a:solidFill>
                          <a:latin typeface="+mn-lt"/>
                          <a:ea typeface="+mn-ea"/>
                          <a:cs typeface="+mn-cs"/>
                        </a:rPr>
                        <a:t>46.605</a:t>
                      </a:r>
                    </a:p>
                  </a:txBody>
                  <a:tcPr/>
                </a:tc>
                <a:tc>
                  <a:txBody>
                    <a:bodyPr/>
                    <a:lstStyle/>
                    <a:p>
                      <a:pPr algn="ctr"/>
                      <a:r>
                        <a:rPr lang="en-US" sz="2000" kern="1200" dirty="0">
                          <a:solidFill>
                            <a:schemeClr val="tx1"/>
                          </a:solidFill>
                          <a:latin typeface="+mn-lt"/>
                          <a:ea typeface="+mn-ea"/>
                          <a:cs typeface="+mn-cs"/>
                        </a:rPr>
                        <a:t>-0.059</a:t>
                      </a:r>
                    </a:p>
                  </a:txBody>
                  <a:tcPr/>
                </a:tc>
                <a:extLst>
                  <a:ext uri="{0D108BD9-81ED-4DB2-BD59-A6C34878D82A}">
                    <a16:rowId xmlns:a16="http://schemas.microsoft.com/office/drawing/2014/main" val="270543441"/>
                  </a:ext>
                </a:extLst>
              </a:tr>
              <a:tr h="341366">
                <a:tc>
                  <a:txBody>
                    <a:bodyPr/>
                    <a:lstStyle/>
                    <a:p>
                      <a:r>
                        <a:rPr lang="en-US" sz="2000" kern="1200" dirty="0">
                          <a:solidFill>
                            <a:schemeClr val="tx1"/>
                          </a:solidFill>
                          <a:latin typeface="+mn-lt"/>
                          <a:ea typeface="+mn-ea"/>
                          <a:cs typeface="+mn-cs"/>
                        </a:rPr>
                        <a:t>AM</a:t>
                      </a:r>
                    </a:p>
                  </a:txBody>
                  <a:tcPr/>
                </a:tc>
                <a:tc>
                  <a:txBody>
                    <a:bodyPr/>
                    <a:lstStyle/>
                    <a:p>
                      <a:pPr algn="ctr"/>
                      <a:r>
                        <a:rPr lang="en-US" sz="2000" kern="1200" dirty="0">
                          <a:solidFill>
                            <a:schemeClr val="tx1"/>
                          </a:solidFill>
                          <a:latin typeface="+mn-lt"/>
                          <a:ea typeface="+mn-ea"/>
                          <a:cs typeface="+mn-cs"/>
                        </a:rPr>
                        <a:t>557.02</a:t>
                      </a:r>
                    </a:p>
                  </a:txBody>
                  <a:tcPr/>
                </a:tc>
                <a:tc>
                  <a:txBody>
                    <a:bodyPr/>
                    <a:lstStyle/>
                    <a:p>
                      <a:pPr algn="ctr"/>
                      <a:r>
                        <a:rPr lang="en-US" sz="2000" kern="1200" dirty="0">
                          <a:solidFill>
                            <a:schemeClr val="tx1"/>
                          </a:solidFill>
                          <a:latin typeface="+mn-lt"/>
                          <a:ea typeface="+mn-ea"/>
                          <a:cs typeface="+mn-cs"/>
                        </a:rPr>
                        <a:t>18.421</a:t>
                      </a:r>
                    </a:p>
                  </a:txBody>
                  <a:tcPr/>
                </a:tc>
                <a:tc>
                  <a:txBody>
                    <a:bodyPr/>
                    <a:lstStyle/>
                    <a:p>
                      <a:pPr algn="ctr"/>
                      <a:r>
                        <a:rPr lang="en-US" sz="2000" kern="1200" dirty="0">
                          <a:solidFill>
                            <a:schemeClr val="tx1"/>
                          </a:solidFill>
                          <a:latin typeface="+mn-lt"/>
                          <a:ea typeface="+mn-ea"/>
                          <a:cs typeface="+mn-cs"/>
                        </a:rPr>
                        <a:t>23.601</a:t>
                      </a:r>
                    </a:p>
                  </a:txBody>
                  <a:tcPr/>
                </a:tc>
                <a:tc>
                  <a:txBody>
                    <a:bodyPr/>
                    <a:lstStyle/>
                    <a:p>
                      <a:pPr algn="ctr"/>
                      <a:r>
                        <a:rPr lang="en-US" sz="2000" kern="1200" dirty="0">
                          <a:solidFill>
                            <a:schemeClr val="tx1"/>
                          </a:solidFill>
                          <a:latin typeface="+mn-lt"/>
                          <a:ea typeface="+mn-ea"/>
                          <a:cs typeface="+mn-cs"/>
                        </a:rPr>
                        <a:t>0.745</a:t>
                      </a:r>
                    </a:p>
                  </a:txBody>
                  <a:tcPr/>
                </a:tc>
                <a:extLst>
                  <a:ext uri="{0D108BD9-81ED-4DB2-BD59-A6C34878D82A}">
                    <a16:rowId xmlns:a16="http://schemas.microsoft.com/office/drawing/2014/main" val="2439749995"/>
                  </a:ext>
                </a:extLst>
              </a:tr>
              <a:tr h="396286">
                <a:tc>
                  <a:txBody>
                    <a:bodyPr/>
                    <a:lstStyle/>
                    <a:p>
                      <a:r>
                        <a:rPr lang="en-US" sz="2000" kern="1200" dirty="0" err="1">
                          <a:solidFill>
                            <a:schemeClr val="tx1"/>
                          </a:solidFill>
                          <a:latin typeface="+mn-lt"/>
                          <a:ea typeface="+mn-ea"/>
                          <a:cs typeface="+mn-cs"/>
                        </a:rPr>
                        <a:t>LightGBM</a:t>
                      </a:r>
                      <a:endParaRPr lang="en-US" sz="2000" kern="1200" dirty="0">
                        <a:solidFill>
                          <a:schemeClr val="tx1"/>
                        </a:solidFill>
                        <a:latin typeface="+mn-lt"/>
                        <a:ea typeface="+mn-ea"/>
                        <a:cs typeface="+mn-cs"/>
                      </a:endParaRPr>
                    </a:p>
                  </a:txBody>
                  <a:tcPr>
                    <a:solidFill>
                      <a:srgbClr val="FFFF00"/>
                    </a:solidFill>
                  </a:tcPr>
                </a:tc>
                <a:tc>
                  <a:txBody>
                    <a:bodyPr/>
                    <a:lstStyle/>
                    <a:p>
                      <a:pPr algn="ctr"/>
                      <a:r>
                        <a:rPr lang="en-EG" sz="2000" kern="1200" dirty="0">
                          <a:solidFill>
                            <a:schemeClr val="tx1"/>
                          </a:solidFill>
                          <a:latin typeface="+mn-lt"/>
                          <a:ea typeface="+mn-ea"/>
                          <a:cs typeface="+mn-cs"/>
                        </a:rPr>
                        <a:t>129.898</a:t>
                      </a:r>
                      <a:endParaRPr lang="en-US" sz="2000" kern="1200" dirty="0">
                        <a:solidFill>
                          <a:schemeClr val="tx1"/>
                        </a:solidFill>
                        <a:latin typeface="+mn-lt"/>
                        <a:ea typeface="+mn-ea"/>
                        <a:cs typeface="+mn-cs"/>
                      </a:endParaRPr>
                    </a:p>
                  </a:txBody>
                  <a:tcPr>
                    <a:solidFill>
                      <a:srgbClr val="FFFF00"/>
                    </a:solidFill>
                  </a:tcPr>
                </a:tc>
                <a:tc>
                  <a:txBody>
                    <a:bodyPr/>
                    <a:lstStyle/>
                    <a:p>
                      <a:pPr algn="ctr"/>
                      <a:r>
                        <a:rPr lang="en-EG" sz="2000" kern="1200" dirty="0">
                          <a:solidFill>
                            <a:schemeClr val="tx1"/>
                          </a:solidFill>
                          <a:latin typeface="+mn-lt"/>
                          <a:ea typeface="+mn-ea"/>
                          <a:cs typeface="+mn-cs"/>
                        </a:rPr>
                        <a:t>7.793</a:t>
                      </a:r>
                      <a:endParaRPr lang="en-US" sz="2000" kern="1200" dirty="0">
                        <a:solidFill>
                          <a:schemeClr val="tx1"/>
                        </a:solidFill>
                        <a:latin typeface="+mn-lt"/>
                        <a:ea typeface="+mn-ea"/>
                        <a:cs typeface="+mn-cs"/>
                      </a:endParaRPr>
                    </a:p>
                  </a:txBody>
                  <a:tcPr>
                    <a:solidFill>
                      <a:srgbClr val="FFFF00"/>
                    </a:solidFill>
                  </a:tcPr>
                </a:tc>
                <a:tc>
                  <a:txBody>
                    <a:bodyPr/>
                    <a:lstStyle/>
                    <a:p>
                      <a:pPr algn="ctr"/>
                      <a:r>
                        <a:rPr lang="en-EG" sz="2000" kern="1200" dirty="0">
                          <a:solidFill>
                            <a:schemeClr val="tx1"/>
                          </a:solidFill>
                          <a:latin typeface="+mn-lt"/>
                          <a:ea typeface="+mn-ea"/>
                          <a:cs typeface="+mn-cs"/>
                        </a:rPr>
                        <a:t>11.397</a:t>
                      </a:r>
                      <a:endParaRPr lang="en-US" sz="2000" kern="1200" dirty="0">
                        <a:solidFill>
                          <a:schemeClr val="tx1"/>
                        </a:solidFill>
                        <a:latin typeface="+mn-lt"/>
                        <a:ea typeface="+mn-ea"/>
                        <a:cs typeface="+mn-cs"/>
                      </a:endParaRPr>
                    </a:p>
                  </a:txBody>
                  <a:tcPr>
                    <a:solidFill>
                      <a:srgbClr val="FFFF00"/>
                    </a:solidFill>
                  </a:tcPr>
                </a:tc>
                <a:tc>
                  <a:txBody>
                    <a:bodyPr/>
                    <a:lstStyle/>
                    <a:p>
                      <a:pPr algn="ctr"/>
                      <a:r>
                        <a:rPr lang="en-EG" sz="2000" kern="1200" dirty="0">
                          <a:solidFill>
                            <a:schemeClr val="tx1"/>
                          </a:solidFill>
                          <a:latin typeface="+mn-lt"/>
                          <a:ea typeface="+mn-ea"/>
                          <a:cs typeface="+mn-cs"/>
                        </a:rPr>
                        <a:t>0.937</a:t>
                      </a:r>
                      <a:endParaRPr lang="en-US" sz="2000" kern="1200" dirty="0">
                        <a:solidFill>
                          <a:schemeClr val="tx1"/>
                        </a:solidFill>
                        <a:latin typeface="+mn-lt"/>
                        <a:ea typeface="+mn-ea"/>
                        <a:cs typeface="+mn-cs"/>
                      </a:endParaRPr>
                    </a:p>
                  </a:txBody>
                  <a:tcPr>
                    <a:solidFill>
                      <a:srgbClr val="FFFF00"/>
                    </a:solidFill>
                  </a:tcPr>
                </a:tc>
                <a:extLst>
                  <a:ext uri="{0D108BD9-81ED-4DB2-BD59-A6C34878D82A}">
                    <a16:rowId xmlns:a16="http://schemas.microsoft.com/office/drawing/2014/main" val="3030324525"/>
                  </a:ext>
                </a:extLst>
              </a:tr>
              <a:tr h="396286">
                <a:tc>
                  <a:txBody>
                    <a:bodyPr/>
                    <a:lstStyle/>
                    <a:p>
                      <a:r>
                        <a:rPr lang="en-US" sz="2000" kern="1200" dirty="0" err="1">
                          <a:solidFill>
                            <a:schemeClr val="tx1"/>
                          </a:solidFill>
                          <a:latin typeface="+mn-lt"/>
                          <a:ea typeface="+mn-ea"/>
                          <a:cs typeface="+mn-cs"/>
                        </a:rPr>
                        <a:t>XGBoost</a:t>
                      </a:r>
                      <a:endParaRPr lang="en-US" sz="2000" kern="1200" dirty="0">
                        <a:solidFill>
                          <a:schemeClr val="tx1"/>
                        </a:solidFill>
                        <a:latin typeface="+mn-lt"/>
                        <a:ea typeface="+mn-ea"/>
                        <a:cs typeface="+mn-cs"/>
                      </a:endParaRPr>
                    </a:p>
                  </a:txBody>
                  <a:tcPr>
                    <a:solidFill>
                      <a:srgbClr val="FFFF00"/>
                    </a:solidFill>
                  </a:tcPr>
                </a:tc>
                <a:tc>
                  <a:txBody>
                    <a:bodyPr/>
                    <a:lstStyle/>
                    <a:p>
                      <a:pPr algn="ctr"/>
                      <a:r>
                        <a:rPr lang="en-EG" sz="2000" kern="1200" dirty="0">
                          <a:solidFill>
                            <a:schemeClr val="tx1"/>
                          </a:solidFill>
                          <a:latin typeface="+mn-lt"/>
                          <a:ea typeface="+mn-ea"/>
                          <a:cs typeface="+mn-cs"/>
                        </a:rPr>
                        <a:t>129.701</a:t>
                      </a:r>
                      <a:endParaRPr lang="en-US" sz="2000" kern="1200" dirty="0">
                        <a:solidFill>
                          <a:schemeClr val="tx1"/>
                        </a:solidFill>
                        <a:latin typeface="+mn-lt"/>
                        <a:ea typeface="+mn-ea"/>
                        <a:cs typeface="+mn-cs"/>
                      </a:endParaRPr>
                    </a:p>
                  </a:txBody>
                  <a:tcPr>
                    <a:solidFill>
                      <a:srgbClr val="FFFF00"/>
                    </a:solidFill>
                  </a:tcPr>
                </a:tc>
                <a:tc>
                  <a:txBody>
                    <a:bodyPr/>
                    <a:lstStyle/>
                    <a:p>
                      <a:pPr algn="ctr"/>
                      <a:r>
                        <a:rPr lang="en-EG" sz="2000" kern="1200" dirty="0">
                          <a:solidFill>
                            <a:schemeClr val="tx1"/>
                          </a:solidFill>
                          <a:latin typeface="+mn-lt"/>
                          <a:ea typeface="+mn-ea"/>
                          <a:cs typeface="+mn-cs"/>
                        </a:rPr>
                        <a:t>7.825</a:t>
                      </a:r>
                      <a:endParaRPr lang="en-US" sz="2000" kern="1200" dirty="0">
                        <a:solidFill>
                          <a:schemeClr val="tx1"/>
                        </a:solidFill>
                        <a:latin typeface="+mn-lt"/>
                        <a:ea typeface="+mn-ea"/>
                        <a:cs typeface="+mn-cs"/>
                      </a:endParaRPr>
                    </a:p>
                  </a:txBody>
                  <a:tcPr>
                    <a:solidFill>
                      <a:srgbClr val="FFFF00"/>
                    </a:solidFill>
                  </a:tcPr>
                </a:tc>
                <a:tc>
                  <a:txBody>
                    <a:bodyPr/>
                    <a:lstStyle/>
                    <a:p>
                      <a:pPr algn="ctr"/>
                      <a:r>
                        <a:rPr lang="en-EG" sz="2000" kern="1200" dirty="0">
                          <a:solidFill>
                            <a:schemeClr val="tx1"/>
                          </a:solidFill>
                          <a:latin typeface="+mn-lt"/>
                          <a:ea typeface="+mn-ea"/>
                          <a:cs typeface="+mn-cs"/>
                        </a:rPr>
                        <a:t>11.389</a:t>
                      </a:r>
                      <a:endParaRPr lang="en-US" sz="2000" kern="1200" dirty="0">
                        <a:solidFill>
                          <a:schemeClr val="tx1"/>
                        </a:solidFill>
                        <a:latin typeface="+mn-lt"/>
                        <a:ea typeface="+mn-ea"/>
                        <a:cs typeface="+mn-cs"/>
                      </a:endParaRPr>
                    </a:p>
                  </a:txBody>
                  <a:tcPr>
                    <a:solidFill>
                      <a:srgbClr val="FFFF00"/>
                    </a:solidFill>
                  </a:tcPr>
                </a:tc>
                <a:tc>
                  <a:txBody>
                    <a:bodyPr/>
                    <a:lstStyle/>
                    <a:p>
                      <a:pPr algn="ctr"/>
                      <a:r>
                        <a:rPr lang="en-EG" sz="2000" kern="1200" dirty="0">
                          <a:solidFill>
                            <a:schemeClr val="tx1"/>
                          </a:solidFill>
                          <a:latin typeface="+mn-lt"/>
                          <a:ea typeface="+mn-ea"/>
                          <a:cs typeface="+mn-cs"/>
                        </a:rPr>
                        <a:t>0.937</a:t>
                      </a:r>
                      <a:endParaRPr lang="en-US" sz="2000" kern="1200" dirty="0">
                        <a:solidFill>
                          <a:schemeClr val="tx1"/>
                        </a:solidFill>
                        <a:latin typeface="+mn-lt"/>
                        <a:ea typeface="+mn-ea"/>
                        <a:cs typeface="+mn-cs"/>
                      </a:endParaRPr>
                    </a:p>
                  </a:txBody>
                  <a:tcPr>
                    <a:solidFill>
                      <a:srgbClr val="FFFF00"/>
                    </a:solidFill>
                  </a:tcPr>
                </a:tc>
                <a:extLst>
                  <a:ext uri="{0D108BD9-81ED-4DB2-BD59-A6C34878D82A}">
                    <a16:rowId xmlns:a16="http://schemas.microsoft.com/office/drawing/2014/main" val="2062666678"/>
                  </a:ext>
                </a:extLst>
              </a:tr>
              <a:tr h="396286">
                <a:tc>
                  <a:txBody>
                    <a:bodyPr/>
                    <a:lstStyle/>
                    <a:p>
                      <a:r>
                        <a:rPr lang="en-US" sz="2000" kern="1200" dirty="0">
                          <a:solidFill>
                            <a:schemeClr val="tx1"/>
                          </a:solidFill>
                          <a:latin typeface="+mn-lt"/>
                          <a:ea typeface="+mn-ea"/>
                          <a:cs typeface="+mn-cs"/>
                        </a:rPr>
                        <a:t>SARIMAX</a:t>
                      </a:r>
                    </a:p>
                  </a:txBody>
                  <a:tcPr/>
                </a:tc>
                <a:tc>
                  <a:txBody>
                    <a:bodyPr/>
                    <a:lstStyle/>
                    <a:p>
                      <a:pPr algn="ctr"/>
                      <a:r>
                        <a:rPr lang="en-EG" sz="2000" kern="1200" dirty="0">
                          <a:solidFill>
                            <a:schemeClr val="tx1"/>
                          </a:solidFill>
                          <a:latin typeface="+mn-lt"/>
                          <a:ea typeface="+mn-ea"/>
                          <a:cs typeface="+mn-cs"/>
                        </a:rPr>
                        <a:t>1143.627</a:t>
                      </a:r>
                      <a:endParaRPr lang="en-US" sz="2000" kern="1200" dirty="0">
                        <a:solidFill>
                          <a:schemeClr val="tx1"/>
                        </a:solidFill>
                        <a:latin typeface="+mn-lt"/>
                        <a:ea typeface="+mn-ea"/>
                        <a:cs typeface="+mn-cs"/>
                      </a:endParaRPr>
                    </a:p>
                  </a:txBody>
                  <a:tcPr/>
                </a:tc>
                <a:tc>
                  <a:txBody>
                    <a:bodyPr/>
                    <a:lstStyle/>
                    <a:p>
                      <a:pPr algn="ctr"/>
                      <a:r>
                        <a:rPr lang="en-EG" sz="2000" kern="1200" dirty="0">
                          <a:solidFill>
                            <a:schemeClr val="tx1"/>
                          </a:solidFill>
                          <a:latin typeface="+mn-lt"/>
                          <a:ea typeface="+mn-ea"/>
                          <a:cs typeface="+mn-cs"/>
                        </a:rPr>
                        <a:t>27.495</a:t>
                      </a:r>
                      <a:endParaRPr lang="en-US" sz="2000" kern="1200" dirty="0">
                        <a:solidFill>
                          <a:schemeClr val="tx1"/>
                        </a:solidFill>
                        <a:latin typeface="+mn-lt"/>
                        <a:ea typeface="+mn-ea"/>
                        <a:cs typeface="+mn-cs"/>
                      </a:endParaRPr>
                    </a:p>
                  </a:txBody>
                  <a:tcPr/>
                </a:tc>
                <a:tc>
                  <a:txBody>
                    <a:bodyPr/>
                    <a:lstStyle/>
                    <a:p>
                      <a:pPr algn="ctr"/>
                      <a:r>
                        <a:rPr lang="en-EG" sz="2000" kern="1200" dirty="0">
                          <a:solidFill>
                            <a:schemeClr val="tx1"/>
                          </a:solidFill>
                          <a:latin typeface="+mn-lt"/>
                          <a:ea typeface="+mn-ea"/>
                          <a:cs typeface="+mn-cs"/>
                        </a:rPr>
                        <a:t>33.818</a:t>
                      </a:r>
                      <a:endParaRPr lang="en-US" sz="2000" kern="1200" dirty="0">
                        <a:solidFill>
                          <a:schemeClr val="tx1"/>
                        </a:solidFill>
                        <a:latin typeface="+mn-lt"/>
                        <a:ea typeface="+mn-ea"/>
                        <a:cs typeface="+mn-cs"/>
                      </a:endParaRPr>
                    </a:p>
                  </a:txBody>
                  <a:tcPr/>
                </a:tc>
                <a:tc>
                  <a:txBody>
                    <a:bodyPr/>
                    <a:lstStyle/>
                    <a:p>
                      <a:pPr algn="ctr"/>
                      <a:r>
                        <a:rPr lang="en-EG" sz="2000" kern="1200" dirty="0">
                          <a:solidFill>
                            <a:schemeClr val="tx1"/>
                          </a:solidFill>
                          <a:latin typeface="+mn-lt"/>
                          <a:ea typeface="+mn-ea"/>
                          <a:cs typeface="+mn-cs"/>
                        </a:rPr>
                        <a:t>0.443</a:t>
                      </a:r>
                      <a:endParaRPr lang="en-US" sz="2000" kern="1200" dirty="0">
                        <a:solidFill>
                          <a:schemeClr val="tx1"/>
                        </a:solidFill>
                        <a:latin typeface="+mn-lt"/>
                        <a:ea typeface="+mn-ea"/>
                        <a:cs typeface="+mn-cs"/>
                      </a:endParaRPr>
                    </a:p>
                  </a:txBody>
                  <a:tcPr/>
                </a:tc>
                <a:extLst>
                  <a:ext uri="{0D108BD9-81ED-4DB2-BD59-A6C34878D82A}">
                    <a16:rowId xmlns:a16="http://schemas.microsoft.com/office/drawing/2014/main" val="989515596"/>
                  </a:ext>
                </a:extLst>
              </a:tr>
              <a:tr h="396286">
                <a:tc>
                  <a:txBody>
                    <a:bodyPr/>
                    <a:lstStyle/>
                    <a:p>
                      <a:r>
                        <a:rPr lang="en-US" sz="2000" kern="1200" dirty="0">
                          <a:solidFill>
                            <a:schemeClr val="tx1"/>
                          </a:solidFill>
                          <a:latin typeface="+mn-lt"/>
                          <a:ea typeface="+mn-ea"/>
                          <a:cs typeface="+mn-cs"/>
                        </a:rPr>
                        <a:t>ARIMA</a:t>
                      </a:r>
                    </a:p>
                  </a:txBody>
                  <a:tcPr/>
                </a:tc>
                <a:tc>
                  <a:txBody>
                    <a:bodyPr/>
                    <a:lstStyle/>
                    <a:p>
                      <a:pPr algn="ctr"/>
                      <a:r>
                        <a:rPr lang="en-EG" sz="2000" kern="1200" dirty="0">
                          <a:solidFill>
                            <a:schemeClr val="tx1"/>
                          </a:solidFill>
                          <a:latin typeface="+mn-lt"/>
                          <a:ea typeface="+mn-ea"/>
                          <a:cs typeface="+mn-cs"/>
                        </a:rPr>
                        <a:t>1360.84</a:t>
                      </a:r>
                      <a:endParaRPr lang="en-US" sz="2000" kern="1200" dirty="0">
                        <a:solidFill>
                          <a:schemeClr val="tx1"/>
                        </a:solidFill>
                        <a:latin typeface="+mn-lt"/>
                        <a:ea typeface="+mn-ea"/>
                        <a:cs typeface="+mn-cs"/>
                      </a:endParaRPr>
                    </a:p>
                  </a:txBody>
                  <a:tcPr/>
                </a:tc>
                <a:tc>
                  <a:txBody>
                    <a:bodyPr/>
                    <a:lstStyle/>
                    <a:p>
                      <a:pPr algn="ctr"/>
                      <a:r>
                        <a:rPr lang="en-EG" sz="2000" kern="1200" dirty="0">
                          <a:solidFill>
                            <a:schemeClr val="tx1"/>
                          </a:solidFill>
                          <a:latin typeface="+mn-lt"/>
                          <a:ea typeface="+mn-ea"/>
                          <a:cs typeface="+mn-cs"/>
                        </a:rPr>
                        <a:t>29.74</a:t>
                      </a:r>
                      <a:endParaRPr lang="en-US" sz="2000" kern="1200" dirty="0">
                        <a:solidFill>
                          <a:schemeClr val="tx1"/>
                        </a:solidFill>
                        <a:latin typeface="+mn-lt"/>
                        <a:ea typeface="+mn-ea"/>
                        <a:cs typeface="+mn-cs"/>
                      </a:endParaRPr>
                    </a:p>
                  </a:txBody>
                  <a:tcPr/>
                </a:tc>
                <a:tc>
                  <a:txBody>
                    <a:bodyPr/>
                    <a:lstStyle/>
                    <a:p>
                      <a:pPr algn="ctr"/>
                      <a:r>
                        <a:rPr lang="en-EG" sz="2000" kern="1200" dirty="0">
                          <a:solidFill>
                            <a:schemeClr val="tx1"/>
                          </a:solidFill>
                          <a:latin typeface="+mn-lt"/>
                          <a:ea typeface="+mn-ea"/>
                          <a:cs typeface="+mn-cs"/>
                        </a:rPr>
                        <a:t>36.89</a:t>
                      </a:r>
                      <a:endParaRPr lang="en-US" sz="2000" kern="1200" dirty="0">
                        <a:solidFill>
                          <a:schemeClr val="tx1"/>
                        </a:solidFill>
                        <a:latin typeface="+mn-lt"/>
                        <a:ea typeface="+mn-ea"/>
                        <a:cs typeface="+mn-cs"/>
                      </a:endParaRPr>
                    </a:p>
                  </a:txBody>
                  <a:tcPr/>
                </a:tc>
                <a:tc>
                  <a:txBody>
                    <a:bodyPr/>
                    <a:lstStyle/>
                    <a:p>
                      <a:pPr algn="ctr"/>
                      <a:r>
                        <a:rPr lang="en-EG" sz="2000" kern="1200" dirty="0">
                          <a:solidFill>
                            <a:schemeClr val="tx1"/>
                          </a:solidFill>
                          <a:latin typeface="+mn-lt"/>
                          <a:ea typeface="+mn-ea"/>
                          <a:cs typeface="+mn-cs"/>
                        </a:rPr>
                        <a:t>0.337</a:t>
                      </a:r>
                      <a:endParaRPr lang="en-US" sz="2000" kern="1200" dirty="0">
                        <a:solidFill>
                          <a:schemeClr val="tx1"/>
                        </a:solidFill>
                        <a:latin typeface="+mn-lt"/>
                        <a:ea typeface="+mn-ea"/>
                        <a:cs typeface="+mn-cs"/>
                      </a:endParaRPr>
                    </a:p>
                  </a:txBody>
                  <a:tcPr/>
                </a:tc>
                <a:extLst>
                  <a:ext uri="{0D108BD9-81ED-4DB2-BD59-A6C34878D82A}">
                    <a16:rowId xmlns:a16="http://schemas.microsoft.com/office/drawing/2014/main" val="2225589529"/>
                  </a:ext>
                </a:extLst>
              </a:tr>
              <a:tr h="396286">
                <a:tc>
                  <a:txBody>
                    <a:bodyPr/>
                    <a:lstStyle/>
                    <a:p>
                      <a:r>
                        <a:rPr lang="en-US" sz="2000" kern="1200" dirty="0">
                          <a:solidFill>
                            <a:schemeClr val="tx1"/>
                          </a:solidFill>
                          <a:latin typeface="+mn-lt"/>
                          <a:ea typeface="+mn-ea"/>
                          <a:cs typeface="+mn-cs"/>
                        </a:rPr>
                        <a:t>LSTM_W5</a:t>
                      </a:r>
                    </a:p>
                  </a:txBody>
                  <a:tcPr/>
                </a:tc>
                <a:tc>
                  <a:txBody>
                    <a:bodyPr/>
                    <a:lstStyle/>
                    <a:p>
                      <a:pPr algn="ctr"/>
                      <a:r>
                        <a:rPr lang="en-EG" sz="2000" kern="1200" dirty="0">
                          <a:solidFill>
                            <a:schemeClr val="tx1"/>
                          </a:solidFill>
                          <a:latin typeface="+mn-lt"/>
                          <a:ea typeface="+mn-ea"/>
                          <a:cs typeface="+mn-cs"/>
                        </a:rPr>
                        <a:t>1218.558</a:t>
                      </a:r>
                      <a:endParaRPr lang="en-US" sz="2000" kern="1200" dirty="0">
                        <a:solidFill>
                          <a:schemeClr val="tx1"/>
                        </a:solidFill>
                        <a:latin typeface="+mn-lt"/>
                        <a:ea typeface="+mn-ea"/>
                        <a:cs typeface="+mn-cs"/>
                      </a:endParaRPr>
                    </a:p>
                  </a:txBody>
                  <a:tcPr/>
                </a:tc>
                <a:tc>
                  <a:txBody>
                    <a:bodyPr/>
                    <a:lstStyle/>
                    <a:p>
                      <a:pPr algn="ctr"/>
                      <a:r>
                        <a:rPr lang="en-EG" sz="2000" kern="1200" dirty="0">
                          <a:solidFill>
                            <a:schemeClr val="tx1"/>
                          </a:solidFill>
                          <a:latin typeface="+mn-lt"/>
                          <a:ea typeface="+mn-ea"/>
                          <a:cs typeface="+mn-cs"/>
                        </a:rPr>
                        <a:t>28.531</a:t>
                      </a:r>
                      <a:endParaRPr lang="en-US" sz="2000" kern="1200" dirty="0">
                        <a:solidFill>
                          <a:schemeClr val="tx1"/>
                        </a:solidFill>
                        <a:latin typeface="+mn-lt"/>
                        <a:ea typeface="+mn-ea"/>
                        <a:cs typeface="+mn-cs"/>
                      </a:endParaRPr>
                    </a:p>
                  </a:txBody>
                  <a:tcPr/>
                </a:tc>
                <a:tc>
                  <a:txBody>
                    <a:bodyPr/>
                    <a:lstStyle/>
                    <a:p>
                      <a:pPr algn="ctr"/>
                      <a:r>
                        <a:rPr lang="en-EG" sz="2000" kern="1200" dirty="0">
                          <a:solidFill>
                            <a:schemeClr val="tx1"/>
                          </a:solidFill>
                          <a:latin typeface="+mn-lt"/>
                          <a:ea typeface="+mn-ea"/>
                          <a:cs typeface="+mn-cs"/>
                        </a:rPr>
                        <a:t>34.908</a:t>
                      </a:r>
                      <a:endParaRPr lang="en-US" sz="2000" kern="1200" dirty="0">
                        <a:solidFill>
                          <a:schemeClr val="tx1"/>
                        </a:solidFill>
                        <a:latin typeface="+mn-lt"/>
                        <a:ea typeface="+mn-ea"/>
                        <a:cs typeface="+mn-cs"/>
                      </a:endParaRPr>
                    </a:p>
                  </a:txBody>
                  <a:tcPr/>
                </a:tc>
                <a:tc>
                  <a:txBody>
                    <a:bodyPr/>
                    <a:lstStyle/>
                    <a:p>
                      <a:pPr algn="ctr"/>
                      <a:r>
                        <a:rPr lang="en-EG" sz="2000" kern="1200" dirty="0">
                          <a:solidFill>
                            <a:schemeClr val="tx1"/>
                          </a:solidFill>
                          <a:latin typeface="+mn-lt"/>
                          <a:ea typeface="+mn-ea"/>
                          <a:cs typeface="+mn-cs"/>
                        </a:rPr>
                        <a:t>0.406</a:t>
                      </a:r>
                      <a:endParaRPr lang="en-US" sz="2000" kern="1200" dirty="0">
                        <a:solidFill>
                          <a:schemeClr val="tx1"/>
                        </a:solidFill>
                        <a:latin typeface="+mn-lt"/>
                        <a:ea typeface="+mn-ea"/>
                        <a:cs typeface="+mn-cs"/>
                      </a:endParaRPr>
                    </a:p>
                  </a:txBody>
                  <a:tcPr/>
                </a:tc>
                <a:extLst>
                  <a:ext uri="{0D108BD9-81ED-4DB2-BD59-A6C34878D82A}">
                    <a16:rowId xmlns:a16="http://schemas.microsoft.com/office/drawing/2014/main" val="2647468833"/>
                  </a:ext>
                </a:extLst>
              </a:tr>
            </a:tbl>
          </a:graphicData>
        </a:graphic>
      </p:graphicFrame>
      <p:sp>
        <p:nvSpPr>
          <p:cNvPr id="11" name="Inhaltsplatzhalter 6">
            <a:extLst>
              <a:ext uri="{FF2B5EF4-FFF2-40B4-BE49-F238E27FC236}">
                <a16:creationId xmlns:a16="http://schemas.microsoft.com/office/drawing/2014/main" id="{DC713CBB-4040-6E20-5356-8951C70800F0}"/>
              </a:ext>
            </a:extLst>
          </p:cNvPr>
          <p:cNvSpPr>
            <a:spLocks noGrp="1"/>
          </p:cNvSpPr>
          <p:nvPr>
            <p:ph sz="quarter" idx="11"/>
          </p:nvPr>
        </p:nvSpPr>
        <p:spPr>
          <a:xfrm>
            <a:off x="1935803" y="4052439"/>
            <a:ext cx="8820000" cy="2734656"/>
          </a:xfrm>
          <a:noFill/>
        </p:spPr>
        <p:txBody>
          <a:bodyPr>
            <a:noAutofit/>
          </a:bodyPr>
          <a:lstStyle/>
          <a:p>
            <a:r>
              <a:rPr lang="de-DE" dirty="0" err="1"/>
              <a:t>Introduction</a:t>
            </a:r>
            <a:endParaRPr lang="de-DE" dirty="0"/>
          </a:p>
          <a:p>
            <a:pPr lvl="1"/>
            <a:r>
              <a:rPr lang="en-AT" dirty="0"/>
              <a:t>In </a:t>
            </a:r>
            <a:r>
              <a:rPr lang="de-AT" dirty="0"/>
              <a:t>f</a:t>
            </a:r>
            <a:r>
              <a:rPr lang="en-AT" dirty="0" err="1"/>
              <a:t>orecasting</a:t>
            </a:r>
            <a:r>
              <a:rPr lang="en-AT" dirty="0"/>
              <a:t> tasks, the goal is to predict future values based on the previously observed values. </a:t>
            </a:r>
            <a:r>
              <a:rPr lang="de-AT" dirty="0" err="1"/>
              <a:t>Our</a:t>
            </a:r>
            <a:r>
              <a:rPr lang="de-AT" dirty="0"/>
              <a:t> </a:t>
            </a:r>
            <a:r>
              <a:rPr lang="de-AT" dirty="0" err="1"/>
              <a:t>dataset</a:t>
            </a:r>
            <a:r>
              <a:rPr lang="de-AT" dirty="0"/>
              <a:t> </a:t>
            </a:r>
            <a:r>
              <a:rPr lang="de-AT" dirty="0" err="1"/>
              <a:t>contains</a:t>
            </a:r>
            <a:r>
              <a:rPr lang="de-AT" dirty="0"/>
              <a:t> </a:t>
            </a:r>
            <a:r>
              <a:rPr lang="en-AT" dirty="0"/>
              <a:t>p</a:t>
            </a:r>
            <a:r>
              <a:rPr lang="en-US" dirty="0" err="1"/>
              <a:t>ower</a:t>
            </a:r>
            <a:r>
              <a:rPr lang="en-AT" dirty="0"/>
              <a:t> </a:t>
            </a:r>
            <a:r>
              <a:rPr lang="en-US" dirty="0"/>
              <a:t>supply hourly </a:t>
            </a:r>
            <a:r>
              <a:rPr lang="de-AT" dirty="0" err="1"/>
              <a:t>measurments</a:t>
            </a:r>
            <a:r>
              <a:rPr lang="de-AT" dirty="0"/>
              <a:t> </a:t>
            </a:r>
            <a:r>
              <a:rPr lang="en-US" dirty="0"/>
              <a:t>of </a:t>
            </a:r>
            <a:r>
              <a:rPr lang="de-AT" dirty="0"/>
              <a:t>an</a:t>
            </a:r>
            <a:r>
              <a:rPr lang="en-US" dirty="0"/>
              <a:t> </a:t>
            </a:r>
            <a:r>
              <a:rPr lang="en-AT" dirty="0"/>
              <a:t>I</a:t>
            </a:r>
            <a:r>
              <a:rPr lang="en-US" dirty="0" err="1"/>
              <a:t>talian</a:t>
            </a:r>
            <a:r>
              <a:rPr lang="en-US" dirty="0"/>
              <a:t> electricity company in a span of 3 years. There are two sources in these records, the main grid and the power transformed from other grids. In this work the focus is on the main grid. [1]</a:t>
            </a:r>
            <a:endParaRPr lang="en-AT" dirty="0"/>
          </a:p>
        </p:txBody>
      </p:sp>
      <p:sp>
        <p:nvSpPr>
          <p:cNvPr id="13" name="Inhaltsplatzhalter 6">
            <a:extLst>
              <a:ext uri="{FF2B5EF4-FFF2-40B4-BE49-F238E27FC236}">
                <a16:creationId xmlns:a16="http://schemas.microsoft.com/office/drawing/2014/main" id="{94317078-94DC-4219-354B-F26806A1FEFA}"/>
              </a:ext>
            </a:extLst>
          </p:cNvPr>
          <p:cNvSpPr txBox="1">
            <a:spLocks/>
          </p:cNvSpPr>
          <p:nvPr/>
        </p:nvSpPr>
        <p:spPr>
          <a:xfrm>
            <a:off x="1837245" y="6815213"/>
            <a:ext cx="8820000" cy="5379657"/>
          </a:xfrm>
          <a:prstGeom prst="rect">
            <a:avLst/>
          </a:prstGeom>
          <a:noFill/>
        </p:spPr>
        <p:txBody>
          <a:bodyPr vert="horz" lIns="0" tIns="0" rIns="0" bIns="0" rtlCol="0" anchor="t" anchorCtr="0">
            <a:noAutofit/>
          </a:bodyPr>
          <a:lstStyle>
            <a:lvl1pPr marL="0" indent="0" algn="l" defTabSz="1498839" rtl="0" eaLnBrk="1" latinLnBrk="0" hangingPunct="1">
              <a:lnSpc>
                <a:spcPct val="110000"/>
              </a:lnSpc>
              <a:spcBef>
                <a:spcPct val="20000"/>
              </a:spcBef>
              <a:buFontTx/>
              <a:buNone/>
              <a:defRPr sz="2800" b="1" kern="1200">
                <a:solidFill>
                  <a:schemeClr val="tx1"/>
                </a:solidFill>
                <a:latin typeface="+mn-lt"/>
                <a:ea typeface="+mn-ea"/>
                <a:cs typeface="+mn-cs"/>
              </a:defRPr>
            </a:lvl1pPr>
            <a:lvl2pPr marL="0" indent="0" algn="just" defTabSz="1498839" rtl="0" eaLnBrk="1" latinLnBrk="0" hangingPunct="1">
              <a:lnSpc>
                <a:spcPct val="110000"/>
              </a:lnSpc>
              <a:spcBef>
                <a:spcPct val="20000"/>
              </a:spcBef>
              <a:buFont typeface="Arial"/>
              <a:buNone/>
              <a:defRPr sz="2000" kern="1200">
                <a:solidFill>
                  <a:schemeClr val="tx1"/>
                </a:solidFill>
                <a:latin typeface="+mn-lt"/>
                <a:ea typeface="+mn-ea"/>
                <a:cs typeface="+mn-cs"/>
              </a:defRPr>
            </a:lvl2pPr>
            <a:lvl3pPr marL="271463" indent="-271463" algn="l" defTabSz="1498839" rtl="0" eaLnBrk="1" latinLnBrk="0" hangingPunct="1">
              <a:lnSpc>
                <a:spcPct val="110000"/>
              </a:lnSpc>
              <a:spcBef>
                <a:spcPct val="20000"/>
              </a:spcBef>
              <a:buClr>
                <a:srgbClr val="F70146"/>
              </a:buClr>
              <a:buFont typeface="Wingdings" charset="2"/>
              <a:buChar char="§"/>
              <a:defRPr sz="2000" kern="1200">
                <a:solidFill>
                  <a:schemeClr val="tx1"/>
                </a:solidFill>
                <a:latin typeface="+mn-lt"/>
                <a:ea typeface="+mn-ea"/>
                <a:cs typeface="+mn-cs"/>
              </a:defRPr>
            </a:lvl3pPr>
            <a:lvl4pPr marL="542925" indent="-271463" algn="l" defTabSz="1498839" rtl="0" eaLnBrk="1" latinLnBrk="0" hangingPunct="1">
              <a:lnSpc>
                <a:spcPct val="110000"/>
              </a:lnSpc>
              <a:spcBef>
                <a:spcPct val="20000"/>
              </a:spcBef>
              <a:buFont typeface="Wingdings" charset="2"/>
              <a:buChar char="§"/>
              <a:defRPr sz="2000" kern="1200">
                <a:solidFill>
                  <a:schemeClr val="tx1"/>
                </a:solidFill>
                <a:latin typeface="+mn-lt"/>
                <a:ea typeface="+mn-ea"/>
                <a:cs typeface="+mn-cs"/>
              </a:defRPr>
            </a:lvl4pPr>
            <a:lvl5pPr marL="809625" indent="-266700" algn="l" defTabSz="1498839" rtl="0" eaLnBrk="1" latinLnBrk="0" hangingPunct="1">
              <a:lnSpc>
                <a:spcPct val="110000"/>
              </a:lnSpc>
              <a:spcBef>
                <a:spcPct val="20000"/>
              </a:spcBef>
              <a:buFont typeface="Symbol" charset="2"/>
              <a:buChar char="-"/>
              <a:defRPr sz="2000" kern="1200">
                <a:solidFill>
                  <a:schemeClr val="tx1"/>
                </a:solidFill>
                <a:latin typeface="+mn-lt"/>
                <a:ea typeface="+mn-ea"/>
                <a:cs typeface="+mn-cs"/>
              </a:defRPr>
            </a:lvl5pPr>
            <a:lvl6pPr marL="8243613" indent="-749419" algn="l" defTabSz="1498839" rtl="0" eaLnBrk="1" latinLnBrk="0" hangingPunct="1">
              <a:spcBef>
                <a:spcPct val="20000"/>
              </a:spcBef>
              <a:buFont typeface="Arial"/>
              <a:buChar char="•"/>
              <a:defRPr sz="6600" kern="1200">
                <a:solidFill>
                  <a:schemeClr val="tx1"/>
                </a:solidFill>
                <a:latin typeface="+mn-lt"/>
                <a:ea typeface="+mn-ea"/>
                <a:cs typeface="+mn-cs"/>
              </a:defRPr>
            </a:lvl6pPr>
            <a:lvl7pPr marL="9742452" indent="-749419" algn="l" defTabSz="1498839" rtl="0" eaLnBrk="1" latinLnBrk="0" hangingPunct="1">
              <a:spcBef>
                <a:spcPct val="20000"/>
              </a:spcBef>
              <a:buFont typeface="Arial"/>
              <a:buChar char="•"/>
              <a:defRPr sz="6600" kern="1200">
                <a:solidFill>
                  <a:schemeClr val="tx1"/>
                </a:solidFill>
                <a:latin typeface="+mn-lt"/>
                <a:ea typeface="+mn-ea"/>
                <a:cs typeface="+mn-cs"/>
              </a:defRPr>
            </a:lvl7pPr>
            <a:lvl8pPr marL="11241291" indent="-749419" algn="l" defTabSz="1498839" rtl="0" eaLnBrk="1" latinLnBrk="0" hangingPunct="1">
              <a:spcBef>
                <a:spcPct val="20000"/>
              </a:spcBef>
              <a:buFont typeface="Arial"/>
              <a:buChar char="•"/>
              <a:defRPr sz="6600" kern="1200">
                <a:solidFill>
                  <a:schemeClr val="tx1"/>
                </a:solidFill>
                <a:latin typeface="+mn-lt"/>
                <a:ea typeface="+mn-ea"/>
                <a:cs typeface="+mn-cs"/>
              </a:defRPr>
            </a:lvl8pPr>
            <a:lvl9pPr marL="12740129" indent="-749419" algn="l" defTabSz="1498839" rtl="0" eaLnBrk="1" latinLnBrk="0" hangingPunct="1">
              <a:spcBef>
                <a:spcPct val="20000"/>
              </a:spcBef>
              <a:buFont typeface="Arial"/>
              <a:buChar char="•"/>
              <a:defRPr sz="6600" kern="1200">
                <a:solidFill>
                  <a:schemeClr val="tx1"/>
                </a:solidFill>
                <a:latin typeface="+mn-lt"/>
                <a:ea typeface="+mn-ea"/>
                <a:cs typeface="+mn-cs"/>
              </a:defRPr>
            </a:lvl9pPr>
          </a:lstStyle>
          <a:p>
            <a:pPr>
              <a:buClr>
                <a:srgbClr val="F70146"/>
              </a:buClr>
            </a:pPr>
            <a:r>
              <a:rPr lang="en-AT" dirty="0"/>
              <a:t>Dataset </a:t>
            </a:r>
            <a:r>
              <a:rPr lang="en-AT" dirty="0" err="1"/>
              <a:t>Preprocessing</a:t>
            </a:r>
            <a:endParaRPr lang="de-DE" dirty="0"/>
          </a:p>
          <a:p>
            <a:pPr marL="342900" lvl="1" indent="-342900">
              <a:buClr>
                <a:srgbClr val="F70146"/>
              </a:buClr>
              <a:buFont typeface="Wingdings" panose="05000000000000000000" pitchFamily="2" charset="2"/>
              <a:buChar char="§"/>
            </a:pPr>
            <a:r>
              <a:rPr lang="en-AT" dirty="0"/>
              <a:t>Dataset contains one more feature that represents </a:t>
            </a:r>
            <a:r>
              <a:rPr lang="de-AT" dirty="0" err="1"/>
              <a:t>the</a:t>
            </a:r>
            <a:r>
              <a:rPr lang="de-AT" dirty="0"/>
              <a:t> </a:t>
            </a:r>
            <a:r>
              <a:rPr lang="de-AT" dirty="0" err="1"/>
              <a:t>hour</a:t>
            </a:r>
            <a:r>
              <a:rPr lang="de-AT" dirty="0"/>
              <a:t> </a:t>
            </a:r>
            <a:r>
              <a:rPr lang="de-AT" dirty="0" err="1"/>
              <a:t>of</a:t>
            </a:r>
            <a:r>
              <a:rPr lang="de-AT" dirty="0"/>
              <a:t> </a:t>
            </a:r>
            <a:r>
              <a:rPr lang="de-AT" dirty="0" err="1"/>
              <a:t>the</a:t>
            </a:r>
            <a:r>
              <a:rPr lang="de-AT" dirty="0"/>
              <a:t> </a:t>
            </a:r>
            <a:r>
              <a:rPr lang="de-AT" dirty="0" err="1"/>
              <a:t>day</a:t>
            </a:r>
            <a:r>
              <a:rPr lang="en-AT" dirty="0"/>
              <a:t> when the data was recorded. </a:t>
            </a:r>
            <a:r>
              <a:rPr lang="de-AT" dirty="0" err="1"/>
              <a:t>During</a:t>
            </a:r>
            <a:r>
              <a:rPr lang="de-AT" dirty="0"/>
              <a:t> </a:t>
            </a:r>
            <a:r>
              <a:rPr lang="de-AT" dirty="0" err="1"/>
              <a:t>data</a:t>
            </a:r>
            <a:r>
              <a:rPr lang="de-AT" dirty="0"/>
              <a:t> </a:t>
            </a:r>
            <a:r>
              <a:rPr lang="de-AT" dirty="0" err="1"/>
              <a:t>cleaning</a:t>
            </a:r>
            <a:r>
              <a:rPr lang="de-AT" dirty="0"/>
              <a:t> </a:t>
            </a:r>
            <a:r>
              <a:rPr lang="de-AT" dirty="0" err="1"/>
              <a:t>only</a:t>
            </a:r>
            <a:r>
              <a:rPr lang="de-AT" dirty="0"/>
              <a:t> </a:t>
            </a:r>
            <a:r>
              <a:rPr lang="de-AT" dirty="0" err="1"/>
              <a:t>one</a:t>
            </a:r>
            <a:r>
              <a:rPr lang="de-AT" dirty="0"/>
              <a:t> </a:t>
            </a:r>
            <a:r>
              <a:rPr lang="de-AT" dirty="0" err="1"/>
              <a:t>error</a:t>
            </a:r>
            <a:r>
              <a:rPr lang="de-AT" dirty="0"/>
              <a:t> in </a:t>
            </a:r>
            <a:r>
              <a:rPr lang="de-AT" dirty="0" err="1"/>
              <a:t>the</a:t>
            </a:r>
            <a:r>
              <a:rPr lang="de-AT" dirty="0"/>
              <a:t> </a:t>
            </a:r>
            <a:r>
              <a:rPr lang="de-AT" dirty="0" err="1"/>
              <a:t>hour</a:t>
            </a:r>
            <a:r>
              <a:rPr lang="de-AT" dirty="0"/>
              <a:t> was </a:t>
            </a:r>
            <a:r>
              <a:rPr lang="de-AT" dirty="0" err="1"/>
              <a:t>found</a:t>
            </a:r>
            <a:r>
              <a:rPr lang="de-AT" dirty="0"/>
              <a:t>. </a:t>
            </a:r>
            <a:r>
              <a:rPr lang="en-US" dirty="0"/>
              <a:t>Otherwise</a:t>
            </a:r>
            <a:r>
              <a:rPr lang="de-AT" dirty="0"/>
              <a:t> </a:t>
            </a:r>
            <a:r>
              <a:rPr lang="de-AT" dirty="0" err="1"/>
              <a:t>nothing</a:t>
            </a:r>
            <a:r>
              <a:rPr lang="de-AT" dirty="0"/>
              <a:t> </a:t>
            </a:r>
            <a:r>
              <a:rPr lang="de-AT" dirty="0" err="1"/>
              <a:t>spurrious</a:t>
            </a:r>
            <a:r>
              <a:rPr lang="de-AT" dirty="0"/>
              <a:t> was </a:t>
            </a:r>
            <a:r>
              <a:rPr lang="de-AT" dirty="0" err="1"/>
              <a:t>found</a:t>
            </a:r>
            <a:r>
              <a:rPr lang="de-AT" dirty="0"/>
              <a:t>.</a:t>
            </a:r>
            <a:endParaRPr lang="en-AT" dirty="0"/>
          </a:p>
          <a:p>
            <a:pPr marL="342900" lvl="1" indent="-342900">
              <a:buClr>
                <a:srgbClr val="F70146"/>
              </a:buClr>
              <a:buFont typeface="Wingdings" panose="05000000000000000000" pitchFamily="2" charset="2"/>
              <a:buChar char="§"/>
            </a:pPr>
            <a:r>
              <a:rPr lang="de-AT" dirty="0"/>
              <a:t>T</a:t>
            </a:r>
            <a:r>
              <a:rPr lang="en-AT" dirty="0"/>
              <a:t>he dataset description </a:t>
            </a:r>
            <a:r>
              <a:rPr lang="de-AT" dirty="0" err="1"/>
              <a:t>states</a:t>
            </a:r>
            <a:r>
              <a:rPr lang="en-AT" dirty="0"/>
              <a:t> that the data is collected from 1995 to 1998, so we assume</a:t>
            </a:r>
            <a:r>
              <a:rPr lang="de-AT" dirty="0"/>
              <a:t>d</a:t>
            </a:r>
            <a:r>
              <a:rPr lang="en-AT" dirty="0"/>
              <a:t> that it started in the beg</a:t>
            </a:r>
            <a:r>
              <a:rPr lang="bs-Latn-BA" dirty="0"/>
              <a:t>in</a:t>
            </a:r>
            <a:r>
              <a:rPr lang="en-AT" dirty="0" err="1"/>
              <a:t>ning</a:t>
            </a:r>
            <a:r>
              <a:rPr lang="en-AT" dirty="0"/>
              <a:t> of the year</a:t>
            </a:r>
            <a:r>
              <a:rPr lang="de-AT" dirty="0"/>
              <a:t>. T</a:t>
            </a:r>
            <a:r>
              <a:rPr lang="en-AT" dirty="0" err="1"/>
              <a:t>imestamps</a:t>
            </a:r>
            <a:r>
              <a:rPr lang="en-AT" dirty="0"/>
              <a:t> </a:t>
            </a:r>
            <a:r>
              <a:rPr lang="de-AT" dirty="0" err="1"/>
              <a:t>were</a:t>
            </a:r>
            <a:r>
              <a:rPr lang="de-AT" dirty="0"/>
              <a:t> </a:t>
            </a:r>
            <a:r>
              <a:rPr lang="de-AT" dirty="0" err="1"/>
              <a:t>added</a:t>
            </a:r>
            <a:r>
              <a:rPr lang="de-AT" dirty="0"/>
              <a:t> </a:t>
            </a:r>
            <a:r>
              <a:rPr lang="en-AT" dirty="0"/>
              <a:t>from 01.01.1995 00:00 </a:t>
            </a:r>
            <a:r>
              <a:rPr lang="de-AT" dirty="0" err="1"/>
              <a:t>to</a:t>
            </a:r>
            <a:r>
              <a:rPr lang="en-AT" dirty="0"/>
              <a:t> 31.05.1998 23:00.</a:t>
            </a:r>
          </a:p>
          <a:p>
            <a:pPr marL="342900" lvl="1" indent="-342900">
              <a:buClr>
                <a:srgbClr val="F70146"/>
              </a:buClr>
              <a:buFont typeface="Wingdings" panose="05000000000000000000" pitchFamily="2" charset="2"/>
              <a:buChar char="§"/>
            </a:pPr>
            <a:r>
              <a:rPr lang="de-AT" dirty="0" err="1"/>
              <a:t>Stationarity</a:t>
            </a:r>
            <a:r>
              <a:rPr lang="de-AT" dirty="0"/>
              <a:t> </a:t>
            </a:r>
            <a:r>
              <a:rPr lang="de-AT" dirty="0" err="1"/>
              <a:t>test</a:t>
            </a:r>
            <a:r>
              <a:rPr lang="de-AT" dirty="0"/>
              <a:t> </a:t>
            </a:r>
            <a:r>
              <a:rPr lang="de-AT" dirty="0" err="1"/>
              <a:t>with</a:t>
            </a:r>
            <a:r>
              <a:rPr lang="en-AT" dirty="0"/>
              <a:t> Augmented Dickey-Fuller </a:t>
            </a:r>
            <a:r>
              <a:rPr lang="de-AT" dirty="0"/>
              <a:t>was </a:t>
            </a:r>
            <a:r>
              <a:rPr lang="de-AT" dirty="0" err="1"/>
              <a:t>done</a:t>
            </a:r>
            <a:r>
              <a:rPr lang="de-AT" dirty="0"/>
              <a:t> </a:t>
            </a:r>
            <a:r>
              <a:rPr lang="en-AT" dirty="0"/>
              <a:t>on the dataset with alpha value equal to 0.05. </a:t>
            </a:r>
            <a:r>
              <a:rPr lang="de-AT" dirty="0" err="1"/>
              <a:t>Which</a:t>
            </a:r>
            <a:r>
              <a:rPr lang="de-AT" dirty="0"/>
              <a:t> </a:t>
            </a:r>
            <a:r>
              <a:rPr lang="de-AT" dirty="0" err="1"/>
              <a:t>resulted</a:t>
            </a:r>
            <a:r>
              <a:rPr lang="de-AT" dirty="0"/>
              <a:t> in a </a:t>
            </a:r>
            <a:r>
              <a:rPr lang="en-AT" i="1" dirty="0"/>
              <a:t>p</a:t>
            </a:r>
            <a:r>
              <a:rPr lang="de-AT" i="1" dirty="0"/>
              <a:t>-</a:t>
            </a:r>
            <a:r>
              <a:rPr lang="en-AT" i="1" dirty="0"/>
              <a:t>value </a:t>
            </a:r>
            <a:r>
              <a:rPr lang="en-AT" dirty="0"/>
              <a:t>of </a:t>
            </a:r>
            <a:r>
              <a:rPr lang="en-AT" i="1" dirty="0"/>
              <a:t>5.13 e-10</a:t>
            </a:r>
            <a:r>
              <a:rPr lang="en-AT" dirty="0"/>
              <a:t>, </a:t>
            </a:r>
            <a:r>
              <a:rPr lang="de-AT" dirty="0" err="1"/>
              <a:t>therefore</a:t>
            </a:r>
            <a:r>
              <a:rPr lang="de-AT" dirty="0"/>
              <a:t> </a:t>
            </a:r>
            <a:r>
              <a:rPr lang="de-AT" dirty="0" err="1"/>
              <a:t>stationarity</a:t>
            </a:r>
            <a:r>
              <a:rPr lang="de-AT" dirty="0"/>
              <a:t> </a:t>
            </a:r>
            <a:r>
              <a:rPr lang="de-AT" dirty="0" err="1"/>
              <a:t>can</a:t>
            </a:r>
            <a:r>
              <a:rPr lang="de-AT" dirty="0"/>
              <a:t> </a:t>
            </a:r>
            <a:r>
              <a:rPr lang="de-AT" dirty="0" err="1"/>
              <a:t>be</a:t>
            </a:r>
            <a:r>
              <a:rPr lang="de-AT" dirty="0"/>
              <a:t> </a:t>
            </a:r>
            <a:r>
              <a:rPr lang="de-AT" dirty="0" err="1"/>
              <a:t>assumed</a:t>
            </a:r>
            <a:r>
              <a:rPr lang="en-AT" dirty="0"/>
              <a:t>.</a:t>
            </a:r>
          </a:p>
          <a:p>
            <a:pPr marL="342900" lvl="1" indent="-342900">
              <a:buClr>
                <a:srgbClr val="F70146"/>
              </a:buClr>
              <a:buFont typeface="Wingdings" panose="05000000000000000000" pitchFamily="2" charset="2"/>
              <a:buChar char="§"/>
            </a:pPr>
            <a:r>
              <a:rPr lang="de-AT" dirty="0" err="1"/>
              <a:t>Analyzing</a:t>
            </a:r>
            <a:r>
              <a:rPr lang="de-AT" dirty="0"/>
              <a:t> </a:t>
            </a:r>
            <a:r>
              <a:rPr lang="de-AT" dirty="0" err="1"/>
              <a:t>the</a:t>
            </a:r>
            <a:r>
              <a:rPr lang="de-AT" dirty="0"/>
              <a:t> </a:t>
            </a:r>
            <a:r>
              <a:rPr lang="de-AT" dirty="0" err="1"/>
              <a:t>data</a:t>
            </a:r>
            <a:r>
              <a:rPr lang="de-AT" dirty="0"/>
              <a:t> </a:t>
            </a:r>
            <a:r>
              <a:rPr lang="de-AT" dirty="0" err="1"/>
              <a:t>visually</a:t>
            </a:r>
            <a:r>
              <a:rPr lang="de-AT" dirty="0"/>
              <a:t>, </a:t>
            </a:r>
            <a:r>
              <a:rPr lang="de-AT" dirty="0" err="1"/>
              <a:t>shows</a:t>
            </a:r>
            <a:r>
              <a:rPr lang="de-AT" dirty="0"/>
              <a:t> </a:t>
            </a:r>
            <a:r>
              <a:rPr lang="de-AT" dirty="0" err="1"/>
              <a:t>little</a:t>
            </a:r>
            <a:r>
              <a:rPr lang="de-AT" dirty="0"/>
              <a:t> </a:t>
            </a:r>
            <a:r>
              <a:rPr lang="de-AT" dirty="0" err="1"/>
              <a:t>to</a:t>
            </a:r>
            <a:r>
              <a:rPr lang="de-AT" dirty="0"/>
              <a:t> </a:t>
            </a:r>
            <a:r>
              <a:rPr lang="de-AT" dirty="0" err="1"/>
              <a:t>no</a:t>
            </a:r>
            <a:r>
              <a:rPr lang="de-AT" dirty="0"/>
              <a:t> </a:t>
            </a:r>
            <a:r>
              <a:rPr lang="de-AT" dirty="0" err="1"/>
              <a:t>trend</a:t>
            </a:r>
            <a:r>
              <a:rPr lang="de-AT" dirty="0"/>
              <a:t>, </a:t>
            </a:r>
            <a:r>
              <a:rPr lang="de-AT" dirty="0" err="1"/>
              <a:t>which</a:t>
            </a:r>
            <a:r>
              <a:rPr lang="de-AT" dirty="0"/>
              <a:t> was also </a:t>
            </a:r>
            <a:r>
              <a:rPr lang="de-AT" dirty="0" err="1"/>
              <a:t>found</a:t>
            </a:r>
            <a:r>
              <a:rPr lang="de-AT" dirty="0"/>
              <a:t> </a:t>
            </a:r>
            <a:r>
              <a:rPr lang="de-AT" dirty="0" err="1"/>
              <a:t>when</a:t>
            </a:r>
            <a:r>
              <a:rPr lang="de-AT" dirty="0"/>
              <a:t> </a:t>
            </a:r>
            <a:r>
              <a:rPr lang="de-AT" dirty="0" err="1"/>
              <a:t>fitting</a:t>
            </a:r>
            <a:r>
              <a:rPr lang="de-AT" dirty="0"/>
              <a:t> linear </a:t>
            </a:r>
            <a:r>
              <a:rPr lang="de-AT" dirty="0" err="1"/>
              <a:t>model</a:t>
            </a:r>
            <a:r>
              <a:rPr lang="de-AT" dirty="0"/>
              <a:t> </a:t>
            </a:r>
            <a:r>
              <a:rPr lang="de-AT" dirty="0" err="1"/>
              <a:t>to</a:t>
            </a:r>
            <a:r>
              <a:rPr lang="de-AT" dirty="0"/>
              <a:t> </a:t>
            </a:r>
            <a:r>
              <a:rPr lang="de-AT" dirty="0" err="1"/>
              <a:t>the</a:t>
            </a:r>
            <a:r>
              <a:rPr lang="de-AT" dirty="0"/>
              <a:t> </a:t>
            </a:r>
            <a:r>
              <a:rPr lang="de-AT" dirty="0" err="1"/>
              <a:t>data</a:t>
            </a:r>
            <a:r>
              <a:rPr lang="de-AT" dirty="0"/>
              <a:t>.</a:t>
            </a:r>
            <a:endParaRPr lang="en-AT" dirty="0"/>
          </a:p>
          <a:p>
            <a:pPr marL="342900" lvl="1" indent="-342900">
              <a:buClr>
                <a:srgbClr val="F70146"/>
              </a:buClr>
              <a:buFont typeface="Wingdings" panose="05000000000000000000" pitchFamily="2" charset="2"/>
              <a:buChar char="§"/>
            </a:pPr>
            <a:r>
              <a:rPr lang="en-AT" dirty="0"/>
              <a:t>In the end we split the dataset into two sets, the training and the test set. The test set contains the last 20% of the data.</a:t>
            </a:r>
            <a:endParaRPr lang="en-US" dirty="0"/>
          </a:p>
        </p:txBody>
      </p:sp>
      <p:pic>
        <p:nvPicPr>
          <p:cNvPr id="1028" name="Picture 4">
            <a:extLst>
              <a:ext uri="{FF2B5EF4-FFF2-40B4-BE49-F238E27FC236}">
                <a16:creationId xmlns:a16="http://schemas.microsoft.com/office/drawing/2014/main" id="{A2CF4F74-F927-9757-CEB2-509548356E7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7461" y="12250303"/>
            <a:ext cx="8820000" cy="3043804"/>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a:extLst>
              <a:ext uri="{FF2B5EF4-FFF2-40B4-BE49-F238E27FC236}">
                <a16:creationId xmlns:a16="http://schemas.microsoft.com/office/drawing/2014/main" id="{E96B82E7-623E-6D12-3A11-E7217BA81995}"/>
              </a:ext>
            </a:extLst>
          </p:cNvPr>
          <p:cNvPicPr>
            <a:picLocks noChangeAspect="1"/>
          </p:cNvPicPr>
          <p:nvPr/>
        </p:nvPicPr>
        <p:blipFill rotWithShape="1">
          <a:blip r:embed="rId5"/>
          <a:srcRect r="5549"/>
          <a:stretch/>
        </p:blipFill>
        <p:spPr>
          <a:xfrm>
            <a:off x="11984767" y="8763066"/>
            <a:ext cx="8958904" cy="2950184"/>
          </a:xfrm>
          <a:prstGeom prst="rect">
            <a:avLst/>
          </a:prstGeom>
        </p:spPr>
      </p:pic>
      <p:pic>
        <p:nvPicPr>
          <p:cNvPr id="7" name="Picture 6">
            <a:extLst>
              <a:ext uri="{FF2B5EF4-FFF2-40B4-BE49-F238E27FC236}">
                <a16:creationId xmlns:a16="http://schemas.microsoft.com/office/drawing/2014/main" id="{85C2C4CA-690D-5B39-6109-DE8576E70417}"/>
              </a:ext>
            </a:extLst>
          </p:cNvPr>
          <p:cNvPicPr>
            <a:picLocks/>
          </p:cNvPicPr>
          <p:nvPr/>
        </p:nvPicPr>
        <p:blipFill rotWithShape="1">
          <a:blip r:embed="rId6"/>
          <a:srcRect l="-723" t="566" r="3469" b="-566"/>
          <a:stretch/>
        </p:blipFill>
        <p:spPr>
          <a:xfrm>
            <a:off x="11878188" y="11808276"/>
            <a:ext cx="9172062" cy="2844000"/>
          </a:xfrm>
          <a:prstGeom prst="rect">
            <a:avLst/>
          </a:prstGeom>
        </p:spPr>
      </p:pic>
      <p:pic>
        <p:nvPicPr>
          <p:cNvPr id="20" name="Picture 19">
            <a:extLst>
              <a:ext uri="{FF2B5EF4-FFF2-40B4-BE49-F238E27FC236}">
                <a16:creationId xmlns:a16="http://schemas.microsoft.com/office/drawing/2014/main" id="{1D8A1646-C4B4-B90B-B509-0056CA6389AB}"/>
              </a:ext>
            </a:extLst>
          </p:cNvPr>
          <p:cNvPicPr>
            <a:picLocks noChangeAspect="1"/>
          </p:cNvPicPr>
          <p:nvPr/>
        </p:nvPicPr>
        <p:blipFill>
          <a:blip r:embed="rId7"/>
          <a:stretch>
            <a:fillRect/>
          </a:stretch>
        </p:blipFill>
        <p:spPr>
          <a:xfrm>
            <a:off x="12095375" y="17727061"/>
            <a:ext cx="9000000" cy="2843295"/>
          </a:xfrm>
          <a:prstGeom prst="rect">
            <a:avLst/>
          </a:prstGeom>
        </p:spPr>
      </p:pic>
      <p:pic>
        <p:nvPicPr>
          <p:cNvPr id="24" name="Picture 23">
            <a:extLst>
              <a:ext uri="{FF2B5EF4-FFF2-40B4-BE49-F238E27FC236}">
                <a16:creationId xmlns:a16="http://schemas.microsoft.com/office/drawing/2014/main" id="{C65582FC-4FA9-6AC8-2A56-4991A108DE60}"/>
              </a:ext>
            </a:extLst>
          </p:cNvPr>
          <p:cNvPicPr>
            <a:picLocks/>
          </p:cNvPicPr>
          <p:nvPr/>
        </p:nvPicPr>
        <p:blipFill>
          <a:blip r:embed="rId8"/>
          <a:stretch>
            <a:fillRect/>
          </a:stretch>
        </p:blipFill>
        <p:spPr>
          <a:xfrm>
            <a:off x="12050250" y="14809417"/>
            <a:ext cx="9000000" cy="2844000"/>
          </a:xfrm>
          <a:prstGeom prst="rect">
            <a:avLst/>
          </a:prstGeom>
        </p:spPr>
      </p:pic>
      <p:pic>
        <p:nvPicPr>
          <p:cNvPr id="27" name="Picture 26">
            <a:extLst>
              <a:ext uri="{FF2B5EF4-FFF2-40B4-BE49-F238E27FC236}">
                <a16:creationId xmlns:a16="http://schemas.microsoft.com/office/drawing/2014/main" id="{80E51333-8E0F-7899-4A7A-CFB29CC3BACE}"/>
              </a:ext>
            </a:extLst>
          </p:cNvPr>
          <p:cNvPicPr>
            <a:picLocks noChangeAspect="1"/>
          </p:cNvPicPr>
          <p:nvPr/>
        </p:nvPicPr>
        <p:blipFill>
          <a:blip r:embed="rId9"/>
          <a:stretch>
            <a:fillRect/>
          </a:stretch>
        </p:blipFill>
        <p:spPr>
          <a:xfrm>
            <a:off x="391573" y="21386092"/>
            <a:ext cx="11391777" cy="7045357"/>
          </a:xfrm>
          <a:prstGeom prst="rect">
            <a:avLst/>
          </a:prstGeom>
        </p:spPr>
      </p:pic>
    </p:spTree>
    <p:extLst>
      <p:ext uri="{BB962C8B-B14F-4D97-AF65-F5344CB8AC3E}">
        <p14:creationId xmlns:p14="http://schemas.microsoft.com/office/powerpoint/2010/main" val="1149376607"/>
      </p:ext>
    </p:extLst>
  </p:cSld>
  <p:clrMapOvr>
    <a:masterClrMapping/>
  </p:clrMapOvr>
</p:sld>
</file>

<file path=ppt/theme/theme1.xml><?xml version="1.0" encoding="utf-8"?>
<a:theme xmlns:a="http://schemas.openxmlformats.org/drawingml/2006/main" name="Office-Design">
  <a:themeElements>
    <a:clrScheme name="Benutzerdefiniert 1">
      <a:dk1>
        <a:sysClr val="windowText" lastClr="000000"/>
      </a:dk1>
      <a:lt1>
        <a:sysClr val="window" lastClr="FFFFFF"/>
      </a:lt1>
      <a:dk2>
        <a:srgbClr val="1F497D"/>
      </a:dk2>
      <a:lt2>
        <a:srgbClr val="EEECE1"/>
      </a:lt2>
      <a:accent1>
        <a:srgbClr val="F70146"/>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Klassisch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1FB4E2C44785744AD758A08C31CB8BB" ma:contentTypeVersion="" ma:contentTypeDescription="Create a new document." ma:contentTypeScope="" ma:versionID="c10ed37576fa3e2355debe60a3f3e110">
  <xsd:schema xmlns:xsd="http://www.w3.org/2001/XMLSchema" xmlns:xs="http://www.w3.org/2001/XMLSchema" xmlns:p="http://schemas.microsoft.com/office/2006/metadata/properties" targetNamespace="http://schemas.microsoft.com/office/2006/metadata/properties" ma:root="true" ma:fieldsID="b2384c6cc0088fcedbaf6edaf557def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EAA2269-7DA5-4899-9701-3B66F199AD3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772D69D5-417F-4E01-BF36-724AAA3B40C9}">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F775AA27-F288-48DE-998B-34BCC959C2C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Words>665</Words>
  <Application>Microsoft Office PowerPoint</Application>
  <PresentationFormat>Custom</PresentationFormat>
  <Paragraphs>79</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Symbol</vt:lpstr>
      <vt:lpstr>Wingdings</vt:lpstr>
      <vt:lpstr>Office-Design</vt:lpstr>
      <vt:lpstr>Time Series Forecasting of Power Supply Stream</vt:lpstr>
    </vt:vector>
  </TitlesOfParts>
  <Company>TUG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Christina</dc:creator>
  <cp:lastModifiedBy>Seyr, Alexander Josef</cp:lastModifiedBy>
  <cp:revision>52</cp:revision>
  <cp:lastPrinted>2014-08-04T15:27:19Z</cp:lastPrinted>
  <dcterms:created xsi:type="dcterms:W3CDTF">2014-08-04T13:36:04Z</dcterms:created>
  <dcterms:modified xsi:type="dcterms:W3CDTF">2023-01-22T21:29:27Z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0x01010091FB4E2C44785744AD758A08C31CB8BB</vt:lpwstr>
  </property>
</Properties>
</file>