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p:scale>
          <a:sx n="71" d="100"/>
          <a:sy n="71" d="100"/>
        </p:scale>
        <p:origin x="-232" y="-7840"/>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38325" y="880284"/>
            <a:ext cx="19028310" cy="795514"/>
          </a:xfrm>
        </p:spPr>
        <p:txBody>
          <a:bodyPr/>
          <a:lstStyle/>
          <a:p>
            <a:r>
              <a:rPr lang="de-DE" dirty="0"/>
              <a:t>Time Series </a:t>
            </a:r>
            <a:r>
              <a:rPr lang="de-DE" dirty="0" err="1"/>
              <a:t>forecasting</a:t>
            </a:r>
            <a:r>
              <a:rPr lang="de-DE" dirty="0"/>
              <a:t> on power </a:t>
            </a:r>
            <a:r>
              <a:rPr lang="de-DE" dirty="0" err="1"/>
              <a:t>supply</a:t>
            </a:r>
            <a:r>
              <a:rPr lang="de-DE" dirty="0"/>
              <a:t> stream</a:t>
            </a:r>
          </a:p>
        </p:txBody>
      </p:sp>
      <p:sp>
        <p:nvSpPr>
          <p:cNvPr id="8" name="Inhaltsplatzhalter 7"/>
          <p:cNvSpPr>
            <a:spLocks noGrp="1"/>
          </p:cNvSpPr>
          <p:nvPr>
            <p:ph sz="quarter" idx="12"/>
          </p:nvPr>
        </p:nvSpPr>
        <p:spPr>
          <a:xfrm>
            <a:off x="11568679" y="4028701"/>
            <a:ext cx="9481571" cy="5815781"/>
          </a:xfrm>
        </p:spPr>
        <p:txBody>
          <a:bodyPr>
            <a:noAutofit/>
          </a:bodyPr>
          <a:lstStyle/>
          <a:p>
            <a:r>
              <a:rPr lang="de-DE" dirty="0" err="1"/>
              <a:t>Forecasting</a:t>
            </a:r>
            <a:endParaRPr lang="de-DE" dirty="0"/>
          </a:p>
          <a:p>
            <a:pPr lvl="2"/>
            <a:r>
              <a:rPr lang="de-DE" dirty="0"/>
              <a:t>Models: </a:t>
            </a:r>
            <a:r>
              <a:rPr lang="de-DE" dirty="0" err="1"/>
              <a:t>HyperNet</a:t>
            </a:r>
            <a:r>
              <a:rPr lang="de-DE" dirty="0"/>
              <a:t>, LSTM, </a:t>
            </a:r>
            <a:r>
              <a:rPr lang="de-DE" dirty="0" err="1"/>
              <a:t>XGBoost</a:t>
            </a:r>
            <a:r>
              <a:rPr lang="de-DE" dirty="0"/>
              <a:t>, </a:t>
            </a:r>
            <a:r>
              <a:rPr lang="de-DE" dirty="0" err="1"/>
              <a:t>LightGBM</a:t>
            </a:r>
            <a:endParaRPr lang="de-DE" dirty="0"/>
          </a:p>
          <a:p>
            <a:pPr lvl="2"/>
            <a:r>
              <a:rPr lang="en-US" sz="2000" b="0" dirty="0"/>
              <a:t>Different LSTM Models architecture with different window sizes were tested for forecasting. However, most of the LSTM models did not showed good performance with lowest RMSE of 40.21 and window size of 5. LSTM was also investigated to predict randomness for the additive models but also did not perform well and the ARMIA showed a better results. </a:t>
            </a:r>
          </a:p>
          <a:p>
            <a:pPr lvl="2"/>
            <a:r>
              <a:rPr lang="en-US" sz="2000" b="0" dirty="0"/>
              <a:t>ARIMA and SARIMA model were tested to forecast the whole data and they did show better results than LSTM results. ARIMA was used to predict randomness after removing seasonality. </a:t>
            </a:r>
            <a:endParaRPr lang="de-DE" dirty="0"/>
          </a:p>
        </p:txBody>
      </p:sp>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2521004051"/>
              </p:ext>
            </p:extLst>
          </p:nvPr>
        </p:nvGraphicFramePr>
        <p:xfrm>
          <a:off x="11380805" y="26618236"/>
          <a:ext cx="8820216" cy="1554608"/>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179388" lvl="1" indent="-179388">
                        <a:lnSpc>
                          <a:spcPct val="110000"/>
                        </a:lnSpc>
                        <a:tabLst/>
                      </a:pPr>
                      <a:r>
                        <a:rPr lang="de-DE" sz="1400" baseline="30000" dirty="0"/>
                        <a:t>1 	</a:t>
                      </a:r>
                      <a:r>
                        <a:rPr lang="de-DE" sz="1400" dirty="0" err="1"/>
                        <a:t>Lorem</a:t>
                      </a:r>
                      <a:r>
                        <a:rPr lang="de-DE" sz="1400" dirty="0"/>
                        <a:t> </a:t>
                      </a:r>
                      <a:r>
                        <a:rPr lang="de-DE" sz="1400" dirty="0" err="1"/>
                        <a:t>ipsum</a:t>
                      </a:r>
                      <a:r>
                        <a:rPr lang="de-DE" sz="1400" dirty="0"/>
                        <a:t> </a:t>
                      </a:r>
                      <a:r>
                        <a:rPr lang="de-DE" sz="1400" dirty="0" err="1"/>
                        <a:t>dolor</a:t>
                      </a:r>
                      <a:r>
                        <a:rPr lang="de-DE" sz="1400" dirty="0"/>
                        <a:t> </a:t>
                      </a:r>
                      <a:r>
                        <a:rPr lang="de-DE" sz="1400" dirty="0" err="1"/>
                        <a:t>sit</a:t>
                      </a:r>
                      <a:r>
                        <a:rPr lang="de-DE" sz="1400" dirty="0"/>
                        <a:t> </a:t>
                      </a:r>
                      <a:r>
                        <a:rPr lang="de-DE" sz="1400" dirty="0" err="1"/>
                        <a:t>amet</a:t>
                      </a:r>
                      <a:endParaRPr lang="de-DE" sz="1400" dirty="0"/>
                    </a:p>
                    <a:p>
                      <a:pPr marL="179388" lvl="1" indent="-179388">
                        <a:lnSpc>
                          <a:spcPct val="110000"/>
                        </a:lnSpc>
                        <a:tabLst/>
                      </a:pPr>
                      <a:r>
                        <a:rPr lang="de-DE" sz="1400" baseline="30000" dirty="0"/>
                        <a:t>2</a:t>
                      </a:r>
                      <a:r>
                        <a:rPr lang="de-DE" sz="1400" dirty="0"/>
                        <a:t> 	</a:t>
                      </a:r>
                      <a:r>
                        <a:rPr lang="de-DE" sz="1400" dirty="0" err="1"/>
                        <a:t>Ansetetur</a:t>
                      </a:r>
                      <a:r>
                        <a:rPr lang="de-DE" sz="1400" dirty="0"/>
                        <a:t> </a:t>
                      </a:r>
                      <a:r>
                        <a:rPr lang="de-DE" sz="1400" dirty="0" err="1"/>
                        <a:t>sadipscing</a:t>
                      </a:r>
                      <a:r>
                        <a:rPr lang="de-DE" sz="1400" dirty="0"/>
                        <a:t> </a:t>
                      </a:r>
                      <a:r>
                        <a:rPr lang="de-DE" sz="1400" dirty="0" err="1"/>
                        <a:t>elitr</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endParaRPr lang="de-DE" sz="1400" dirty="0"/>
                    </a:p>
                    <a:p>
                      <a:pPr marL="179388" lvl="1" indent="-179388">
                        <a:lnSpc>
                          <a:spcPct val="110000"/>
                        </a:lnSpc>
                        <a:tabLst/>
                      </a:pPr>
                      <a:r>
                        <a:rPr lang="de-DE" sz="1400" baseline="30000" dirty="0"/>
                        <a:t>3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p>
                    <a:p>
                      <a:pPr marL="179388" lvl="1" indent="-179388">
                        <a:lnSpc>
                          <a:spcPct val="110000"/>
                        </a:lnSpc>
                        <a:tabLst/>
                      </a:pPr>
                      <a:r>
                        <a:rPr lang="de-DE" sz="1400" baseline="30000" dirty="0"/>
                        <a:t>4 	</a:t>
                      </a:r>
                      <a:r>
                        <a:rPr lang="de-DE" sz="1400" dirty="0"/>
                        <a:t>Met </a:t>
                      </a:r>
                      <a:r>
                        <a:rPr lang="de-DE" sz="1400" dirty="0" err="1"/>
                        <a:t>dolore</a:t>
                      </a:r>
                      <a:r>
                        <a:rPr lang="de-DE" sz="1400" dirty="0"/>
                        <a:t> magna </a:t>
                      </a:r>
                      <a:r>
                        <a:rPr lang="de-DE" sz="1400" dirty="0" err="1"/>
                        <a:t>aliquyam</a:t>
                      </a:r>
                      <a:r>
                        <a:rPr lang="de-DE" sz="1400" dirty="0"/>
                        <a:t> </a:t>
                      </a:r>
                      <a:r>
                        <a:rPr lang="de-DE" sz="1400" dirty="0" err="1"/>
                        <a:t>erat</a:t>
                      </a:r>
                      <a:r>
                        <a:rPr lang="de-DE" sz="1400" dirty="0"/>
                        <a:t>, </a:t>
                      </a:r>
                      <a:r>
                        <a:rPr lang="de-DE" sz="1400" dirty="0" err="1"/>
                        <a:t>sed</a:t>
                      </a:r>
                      <a:r>
                        <a:rPr lang="de-DE" sz="1400" dirty="0"/>
                        <a:t> </a:t>
                      </a:r>
                      <a:r>
                        <a:rPr lang="de-DE" sz="1400" dirty="0" err="1"/>
                        <a:t>diam</a:t>
                      </a:r>
                      <a:r>
                        <a:rPr lang="de-DE" sz="1400" dirty="0"/>
                        <a:t> </a:t>
                      </a:r>
                      <a:r>
                        <a:rPr lang="de-DE" sz="1400" dirty="0" err="1"/>
                        <a:t>voluptua</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461" y="16510443"/>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lvl="1"/>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buFont typeface="Arial" panose="020B0604020202020204" pitchFamily="34" charset="0"/>
              <a:buChar char="•"/>
            </a:pPr>
            <a:r>
              <a:rPr lang="de-DE" dirty="0"/>
              <a:t>Mean </a:t>
            </a:r>
            <a:r>
              <a:rPr lang="de-DE" dirty="0" err="1"/>
              <a:t>baseline</a:t>
            </a:r>
            <a:r>
              <a:rPr lang="de-DE" dirty="0"/>
              <a:t> </a:t>
            </a:r>
            <a:r>
              <a:rPr lang="de-DE" dirty="0" err="1"/>
              <a:t>model</a:t>
            </a:r>
            <a:r>
              <a:rPr lang="de-DE" dirty="0"/>
              <a:t> [MBM]:</a:t>
            </a:r>
          </a:p>
          <a:p>
            <a:pPr marL="342900" lvl="1" indent="-342900">
              <a:buFont typeface="Arial" panose="020B0604020202020204" pitchFamily="34" charset="0"/>
              <a:buChar char="•"/>
            </a:pP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Font typeface="Arial" panose="020B0604020202020204" pitchFamily="34" charset="0"/>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9341016"/>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Font typeface="Arial" panose="020B0604020202020204" pitchFamily="34" charset="0"/>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Font typeface="Arial" panose="020B0604020202020204" pitchFamily="34" charset="0"/>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Font typeface="Arial" panose="020B0604020202020204" pitchFamily="34" charset="0"/>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Font typeface="Arial" panose="020B0604020202020204" pitchFamily="34" charset="0"/>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467188" y="21538228"/>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dirty="0"/>
              <a:t>How have you tackled the problem? Difference Baseline – best model</a:t>
            </a:r>
            <a:endParaRPr lang="de-DE" dirty="0"/>
          </a:p>
          <a:p>
            <a:pPr lvl="2"/>
            <a:endParaRPr lang="de-DE" dirty="0"/>
          </a:p>
          <a:p>
            <a:pPr lvl="2"/>
            <a:r>
              <a:rPr lang="de-DE"/>
              <a:t> </a:t>
            </a:r>
            <a:r>
              <a:rPr lang="de-DE" dirty="0"/>
              <a:t>LSTM </a:t>
            </a:r>
            <a:r>
              <a:rPr lang="de-DE" dirty="0" err="1"/>
              <a:t>did</a:t>
            </a:r>
            <a:r>
              <a:rPr lang="de-DE" dirty="0"/>
              <a:t> not perform </a:t>
            </a:r>
            <a:r>
              <a:rPr lang="de-DE" dirty="0" err="1"/>
              <a:t>well</a:t>
            </a:r>
            <a:r>
              <a:rPr lang="de-DE" dirty="0"/>
              <a:t> in </a:t>
            </a:r>
            <a:r>
              <a:rPr lang="de-DE" dirty="0" err="1"/>
              <a:t>forecasting</a:t>
            </a:r>
            <a:r>
              <a:rPr lang="de-DE" dirty="0"/>
              <a:t> </a:t>
            </a:r>
            <a:r>
              <a:rPr lang="de-DE" dirty="0" err="1"/>
              <a:t>because</a:t>
            </a:r>
            <a:r>
              <a:rPr lang="de-DE" dirty="0"/>
              <a:t> </a:t>
            </a:r>
            <a:r>
              <a:rPr lang="de-DE" dirty="0" err="1"/>
              <a:t>it</a:t>
            </a:r>
            <a:r>
              <a:rPr lang="de-DE" dirty="0"/>
              <a:t> </a:t>
            </a:r>
            <a:r>
              <a:rPr lang="de-DE" dirty="0" err="1"/>
              <a:t>uses</a:t>
            </a:r>
            <a:r>
              <a:rPr lang="de-DE" dirty="0"/>
              <a:t> </a:t>
            </a:r>
            <a:r>
              <a:rPr lang="de-DE" dirty="0" err="1"/>
              <a:t>the</a:t>
            </a:r>
            <a:r>
              <a:rPr lang="de-DE" dirty="0"/>
              <a:t> </a:t>
            </a:r>
            <a:r>
              <a:rPr lang="de-DE" dirty="0" err="1"/>
              <a:t>lagged</a:t>
            </a:r>
            <a:r>
              <a:rPr lang="de-DE" dirty="0"/>
              <a:t> </a:t>
            </a:r>
            <a:r>
              <a:rPr lang="de-DE" dirty="0" err="1"/>
              <a:t>values</a:t>
            </a:r>
            <a:r>
              <a:rPr lang="de-DE" dirty="0"/>
              <a:t> (</a:t>
            </a:r>
            <a:r>
              <a:rPr lang="de-DE" dirty="0" err="1"/>
              <a:t>based</a:t>
            </a:r>
            <a:r>
              <a:rPr lang="de-DE" dirty="0"/>
              <a:t> on </a:t>
            </a:r>
            <a:r>
              <a:rPr lang="de-DE" dirty="0" err="1"/>
              <a:t>window</a:t>
            </a:r>
            <a:r>
              <a:rPr lang="de-DE" dirty="0"/>
              <a:t> </a:t>
            </a:r>
            <a:r>
              <a:rPr lang="de-DE" dirty="0" err="1"/>
              <a:t>size</a:t>
            </a:r>
            <a:r>
              <a:rPr lang="de-DE" dirty="0"/>
              <a:t>) </a:t>
            </a:r>
            <a:r>
              <a:rPr lang="de-DE" dirty="0" err="1"/>
              <a:t>to</a:t>
            </a:r>
            <a:r>
              <a:rPr lang="de-DE" dirty="0"/>
              <a:t> </a:t>
            </a:r>
            <a:r>
              <a:rPr lang="de-DE" dirty="0" err="1"/>
              <a:t>forecast</a:t>
            </a:r>
            <a:r>
              <a:rPr lang="de-DE" dirty="0"/>
              <a:t> and in </a:t>
            </a:r>
            <a:r>
              <a:rPr lang="de-DE" dirty="0" err="1"/>
              <a:t>predicting</a:t>
            </a:r>
            <a:r>
              <a:rPr lang="de-DE" dirty="0"/>
              <a:t> power </a:t>
            </a:r>
            <a:r>
              <a:rPr lang="de-DE" dirty="0" err="1"/>
              <a:t>supply</a:t>
            </a:r>
            <a:r>
              <a:rPr lang="de-DE" dirty="0"/>
              <a:t> </a:t>
            </a:r>
            <a:r>
              <a:rPr lang="de-DE" dirty="0" err="1"/>
              <a:t>values</a:t>
            </a:r>
            <a:r>
              <a:rPr lang="de-DE" dirty="0"/>
              <a:t> </a:t>
            </a:r>
            <a:r>
              <a:rPr lang="de-DE" dirty="0" err="1"/>
              <a:t>did</a:t>
            </a:r>
            <a:r>
              <a:rPr lang="de-DE" dirty="0"/>
              <a:t> not perform </a:t>
            </a:r>
            <a:r>
              <a:rPr lang="de-DE" dirty="0" err="1"/>
              <a:t>well</a:t>
            </a:r>
            <a:r>
              <a:rPr lang="de-DE" dirty="0"/>
              <a:t>. </a:t>
            </a:r>
            <a:r>
              <a:rPr lang="de-DE" dirty="0" err="1"/>
              <a:t>Moreover</a:t>
            </a:r>
            <a:r>
              <a:rPr lang="de-DE" dirty="0"/>
              <a:t>, LSTM </a:t>
            </a:r>
            <a:r>
              <a:rPr lang="de-DE" dirty="0" err="1"/>
              <a:t>did</a:t>
            </a:r>
            <a:r>
              <a:rPr lang="de-DE" dirty="0"/>
              <a:t> not </a:t>
            </a:r>
            <a:r>
              <a:rPr lang="de-DE" dirty="0" err="1"/>
              <a:t>successfully</a:t>
            </a:r>
            <a:r>
              <a:rPr lang="de-DE" dirty="0"/>
              <a:t> find a </a:t>
            </a:r>
            <a:r>
              <a:rPr lang="de-DE" dirty="0" err="1"/>
              <a:t>good</a:t>
            </a:r>
            <a:r>
              <a:rPr lang="de-DE" dirty="0"/>
              <a:t> </a:t>
            </a:r>
            <a:r>
              <a:rPr lang="de-DE" dirty="0" err="1"/>
              <a:t>pattern</a:t>
            </a:r>
            <a:r>
              <a:rPr lang="de-DE" dirty="0"/>
              <a:t> </a:t>
            </a:r>
            <a:r>
              <a:rPr lang="de-DE" dirty="0" err="1"/>
              <a:t>for</a:t>
            </a:r>
            <a:r>
              <a:rPr lang="de-DE" dirty="0"/>
              <a:t> </a:t>
            </a:r>
            <a:r>
              <a:rPr lang="de-DE" dirty="0" err="1"/>
              <a:t>predicting</a:t>
            </a:r>
            <a:r>
              <a:rPr lang="de-DE" dirty="0"/>
              <a:t> </a:t>
            </a:r>
            <a:r>
              <a:rPr lang="de-DE" dirty="0" err="1"/>
              <a:t>the</a:t>
            </a:r>
            <a:r>
              <a:rPr lang="de-DE" dirty="0"/>
              <a:t> </a:t>
            </a:r>
            <a:r>
              <a:rPr lang="de-DE" dirty="0" err="1"/>
              <a:t>randomness</a:t>
            </a:r>
            <a:r>
              <a:rPr lang="de-DE" dirty="0"/>
              <a:t> in </a:t>
            </a:r>
            <a:r>
              <a:rPr lang="de-DE" dirty="0" err="1"/>
              <a:t>the</a:t>
            </a:r>
            <a:r>
              <a:rPr lang="de-DE" dirty="0"/>
              <a:t> additive </a:t>
            </a:r>
            <a:r>
              <a:rPr lang="de-DE" dirty="0" err="1"/>
              <a:t>model</a:t>
            </a:r>
            <a:r>
              <a:rPr lang="de-DE" dirty="0"/>
              <a:t>. ARIMA </a:t>
            </a:r>
            <a:r>
              <a:rPr lang="de-DE" dirty="0" err="1"/>
              <a:t>models</a:t>
            </a:r>
            <a:r>
              <a:rPr lang="de-DE" dirty="0"/>
              <a:t> </a:t>
            </a:r>
            <a:r>
              <a:rPr lang="de-DE" dirty="0" err="1"/>
              <a:t>performed</a:t>
            </a:r>
            <a:r>
              <a:rPr lang="de-DE" dirty="0"/>
              <a:t> </a:t>
            </a:r>
            <a:r>
              <a:rPr lang="de-DE" dirty="0" err="1"/>
              <a:t>better</a:t>
            </a:r>
            <a:r>
              <a:rPr lang="de-DE" dirty="0"/>
              <a:t> </a:t>
            </a:r>
            <a:r>
              <a:rPr lang="de-DE" dirty="0" err="1"/>
              <a:t>than</a:t>
            </a:r>
            <a:r>
              <a:rPr lang="de-DE" dirty="0"/>
              <a:t> LSTM in </a:t>
            </a:r>
            <a:r>
              <a:rPr lang="de-DE" dirty="0" err="1"/>
              <a:t>predicting</a:t>
            </a:r>
            <a:r>
              <a:rPr lang="de-DE" dirty="0"/>
              <a:t> </a:t>
            </a:r>
            <a:r>
              <a:rPr lang="de-DE" dirty="0" err="1"/>
              <a:t>randomness</a:t>
            </a:r>
            <a:r>
              <a:rPr lang="de-DE" dirty="0"/>
              <a:t> </a:t>
            </a:r>
            <a:r>
              <a:rPr lang="de-DE" dirty="0" err="1"/>
              <a:t>noise</a:t>
            </a:r>
            <a:r>
              <a:rPr lang="de-DE" dirty="0"/>
              <a:t> but </a:t>
            </a:r>
            <a:r>
              <a:rPr lang="de-DE" dirty="0" err="1"/>
              <a:t>did</a:t>
            </a:r>
            <a:r>
              <a:rPr lang="de-DE" dirty="0"/>
              <a:t> not </a:t>
            </a:r>
            <a:r>
              <a:rPr lang="de-DE" dirty="0" err="1"/>
              <a:t>show</a:t>
            </a:r>
            <a:r>
              <a:rPr lang="de-DE" dirty="0"/>
              <a:t> </a:t>
            </a:r>
            <a:r>
              <a:rPr lang="de-DE" dirty="0" err="1"/>
              <a:t>sigificant</a:t>
            </a:r>
            <a:r>
              <a:rPr lang="de-DE" dirty="0"/>
              <a:t> </a:t>
            </a:r>
            <a:r>
              <a:rPr lang="de-DE" dirty="0" err="1"/>
              <a:t>enhancement</a:t>
            </a:r>
            <a:r>
              <a:rPr lang="de-DE" dirty="0"/>
              <a:t> </a:t>
            </a:r>
          </a:p>
          <a:p>
            <a:pPr lvl="2"/>
            <a:endParaRPr lang="de-DE" dirty="0"/>
          </a:p>
          <a:p>
            <a:pPr lvl="2"/>
            <a:endParaRPr lang="de-DE" dirty="0"/>
          </a:p>
          <a:p>
            <a:pPr lvl="2"/>
            <a:r>
              <a:rPr lang="de-DE" dirty="0"/>
              <a:t>Additive Model </a:t>
            </a:r>
            <a:r>
              <a:rPr lang="de-DE" dirty="0" err="1"/>
              <a:t>for</a:t>
            </a:r>
            <a:r>
              <a:rPr lang="de-DE" dirty="0"/>
              <a:t> </a:t>
            </a:r>
            <a:r>
              <a:rPr lang="de-DE" dirty="0" err="1"/>
              <a:t>interpretability</a:t>
            </a:r>
            <a:endParaRPr lang="de-DE" dirty="0"/>
          </a:p>
          <a:p>
            <a:pPr lvl="2"/>
            <a:endParaRPr lang="de-DE" dirty="0"/>
          </a:p>
          <a:p>
            <a:pPr lvl="2"/>
            <a:r>
              <a:rPr lang="de-DE" dirty="0" err="1"/>
              <a:t>Apply</a:t>
            </a:r>
            <a:r>
              <a:rPr lang="de-DE" dirty="0"/>
              <a:t> </a:t>
            </a:r>
            <a:r>
              <a:rPr lang="de-DE" dirty="0" err="1"/>
              <a:t>best</a:t>
            </a:r>
            <a:r>
              <a:rPr lang="de-DE" dirty="0"/>
              <a:t> </a:t>
            </a:r>
            <a:r>
              <a:rPr lang="de-DE" dirty="0" err="1"/>
              <a:t>for</a:t>
            </a:r>
            <a:r>
              <a:rPr lang="de-DE" dirty="0"/>
              <a:t> </a:t>
            </a:r>
            <a:r>
              <a:rPr lang="de-DE" dirty="0" err="1"/>
              <a:t>other</a:t>
            </a:r>
            <a:r>
              <a:rPr lang="de-DE" dirty="0"/>
              <a:t> </a:t>
            </a:r>
            <a:r>
              <a:rPr lang="de-DE" dirty="0" err="1"/>
              <a:t>grid</a:t>
            </a:r>
            <a:r>
              <a:rPr lang="de-DE" dirty="0"/>
              <a:t> check / </a:t>
            </a:r>
            <a:r>
              <a:rPr lang="de-DE" dirty="0" err="1"/>
              <a:t>mention</a:t>
            </a:r>
            <a:r>
              <a:rPr lang="de-DE" dirty="0"/>
              <a:t> </a:t>
            </a:r>
            <a:r>
              <a:rPr lang="de-DE" dirty="0" err="1"/>
              <a:t>performance</a:t>
            </a:r>
            <a:endParaRPr lang="de-DE" dirty="0"/>
          </a:p>
          <a:p>
            <a:pPr lvl="2"/>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2"/>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5335250" y="29406017"/>
            <a:ext cx="5715000" cy="1569660"/>
          </a:xfrm>
          <a:prstGeom prst="rect">
            <a:avLst/>
          </a:prstGeom>
          <a:solidFill>
            <a:schemeClr val="bg1">
              <a:lumMod val="85000"/>
            </a:schemeClr>
          </a:solidFill>
        </p:spPr>
        <p:txBody>
          <a:bodyPr wrap="square" rtlCol="0">
            <a:spAutoFit/>
          </a:bodyPr>
          <a:lstStyle/>
          <a:p>
            <a:pPr algn="r"/>
            <a:r>
              <a:rPr lang="en-US" sz="2400" dirty="0"/>
              <a:t>Authors: Alexander Seyr, ….</a:t>
            </a:r>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3"/>
          <a:srcRect l="10919" t="5149" r="9191" b="8341"/>
          <a:stretch/>
        </p:blipFill>
        <p:spPr>
          <a:xfrm>
            <a:off x="1677462" y="22346463"/>
            <a:ext cx="9447739" cy="3630101"/>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3709292618"/>
              </p:ext>
            </p:extLst>
          </p:nvPr>
        </p:nvGraphicFramePr>
        <p:xfrm>
          <a:off x="11728314" y="18601790"/>
          <a:ext cx="8780389" cy="2481388"/>
        </p:xfrm>
        <a:graphic>
          <a:graphicData uri="http://schemas.openxmlformats.org/drawingml/2006/table">
            <a:tbl>
              <a:tblPr firstRow="1" bandRow="1">
                <a:tableStyleId>{3C2FFA5D-87B4-456A-9821-1D502468CF0F}</a:tableStyleId>
              </a:tblPr>
              <a:tblGrid>
                <a:gridCol w="1770597">
                  <a:extLst>
                    <a:ext uri="{9D8B030D-6E8A-4147-A177-3AD203B41FA5}">
                      <a16:colId xmlns:a16="http://schemas.microsoft.com/office/drawing/2014/main" val="464465941"/>
                    </a:ext>
                  </a:extLst>
                </a:gridCol>
                <a:gridCol w="1752448">
                  <a:extLst>
                    <a:ext uri="{9D8B030D-6E8A-4147-A177-3AD203B41FA5}">
                      <a16:colId xmlns:a16="http://schemas.microsoft.com/office/drawing/2014/main" val="4112224327"/>
                    </a:ext>
                  </a:extLst>
                </a:gridCol>
                <a:gridCol w="1752448">
                  <a:extLst>
                    <a:ext uri="{9D8B030D-6E8A-4147-A177-3AD203B41FA5}">
                      <a16:colId xmlns:a16="http://schemas.microsoft.com/office/drawing/2014/main" val="3437293291"/>
                    </a:ext>
                  </a:extLst>
                </a:gridCol>
                <a:gridCol w="1752448">
                  <a:extLst>
                    <a:ext uri="{9D8B030D-6E8A-4147-A177-3AD203B41FA5}">
                      <a16:colId xmlns:a16="http://schemas.microsoft.com/office/drawing/2014/main" val="2014822585"/>
                    </a:ext>
                  </a:extLst>
                </a:gridCol>
                <a:gridCol w="1752448">
                  <a:extLst>
                    <a:ext uri="{9D8B030D-6E8A-4147-A177-3AD203B41FA5}">
                      <a16:colId xmlns:a16="http://schemas.microsoft.com/office/drawing/2014/main" val="1167555461"/>
                    </a:ext>
                  </a:extLst>
                </a:gridCol>
              </a:tblGrid>
              <a:tr h="361537">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61537">
                <a:tc>
                  <a:txBody>
                    <a:bodyPr/>
                    <a:lstStyle/>
                    <a:p>
                      <a:r>
                        <a:rPr lang="en-US" sz="2000" kern="1200" dirty="0">
                          <a:solidFill>
                            <a:schemeClr val="tx1"/>
                          </a:solidFill>
                          <a:latin typeface="+mn-lt"/>
                          <a:ea typeface="+mn-ea"/>
                          <a:cs typeface="+mn-cs"/>
                        </a:rPr>
                        <a:t>RBM</a:t>
                      </a:r>
                    </a:p>
                  </a:txBody>
                  <a:tcPr/>
                </a:tc>
                <a:tc>
                  <a:txBody>
                    <a:bodyPr/>
                    <a:lstStyle/>
                    <a:p>
                      <a:pPr algn="ctr"/>
                      <a:r>
                        <a:rPr lang="en-US" sz="2000" kern="1200" dirty="0">
                          <a:solidFill>
                            <a:schemeClr val="tx1"/>
                          </a:solidFill>
                          <a:latin typeface="+mn-lt"/>
                          <a:ea typeface="+mn-ea"/>
                          <a:cs typeface="+mn-cs"/>
                        </a:rPr>
                        <a:t>6168.746</a:t>
                      </a:r>
                    </a:p>
                  </a:txBody>
                  <a:tcPr/>
                </a:tc>
                <a:tc>
                  <a:txBody>
                    <a:bodyPr/>
                    <a:lstStyle/>
                    <a:p>
                      <a:pPr algn="ctr"/>
                      <a:r>
                        <a:rPr lang="en-US" sz="2000" kern="1200" dirty="0">
                          <a:solidFill>
                            <a:schemeClr val="tx1"/>
                          </a:solidFill>
                          <a:latin typeface="+mn-lt"/>
                          <a:ea typeface="+mn-ea"/>
                          <a:cs typeface="+mn-cs"/>
                        </a:rPr>
                        <a:t>64.824</a:t>
                      </a:r>
                    </a:p>
                  </a:txBody>
                  <a:tcPr/>
                </a:tc>
                <a:tc>
                  <a:txBody>
                    <a:bodyPr/>
                    <a:lstStyle/>
                    <a:p>
                      <a:pPr algn="ctr"/>
                      <a:r>
                        <a:rPr lang="en-US" sz="2000" kern="1200" dirty="0">
                          <a:solidFill>
                            <a:schemeClr val="tx1"/>
                          </a:solidFill>
                          <a:latin typeface="+mn-lt"/>
                          <a:ea typeface="+mn-ea"/>
                          <a:cs typeface="+mn-cs"/>
                        </a:rPr>
                        <a:t>78.541</a:t>
                      </a:r>
                    </a:p>
                  </a:txBody>
                  <a:tcPr/>
                </a:tc>
                <a:tc>
                  <a:txBody>
                    <a:bodyPr/>
                    <a:lstStyle/>
                    <a:p>
                      <a:pPr algn="ct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61537">
                <a:tc>
                  <a:txBody>
                    <a:bodyPr/>
                    <a:lstStyle/>
                    <a:p>
                      <a:r>
                        <a:rPr lang="en-US" sz="2000" kern="1200" dirty="0">
                          <a:solidFill>
                            <a:schemeClr val="tx1"/>
                          </a:solidFill>
                          <a:latin typeface="+mn-lt"/>
                          <a:ea typeface="+mn-ea"/>
                          <a:cs typeface="+mn-cs"/>
                        </a:rPr>
                        <a:t>MBM</a:t>
                      </a:r>
                    </a:p>
                  </a:txBody>
                  <a:tcPr/>
                </a:tc>
                <a:tc>
                  <a:txBody>
                    <a:bodyPr/>
                    <a:lstStyle/>
                    <a:p>
                      <a:pPr algn="ctr"/>
                      <a:r>
                        <a:rPr lang="en-US" sz="2000" kern="1200" dirty="0">
                          <a:solidFill>
                            <a:schemeClr val="tx1"/>
                          </a:solidFill>
                          <a:latin typeface="+mn-lt"/>
                          <a:ea typeface="+mn-ea"/>
                          <a:cs typeface="+mn-cs"/>
                        </a:rPr>
                        <a:t>2172.005</a:t>
                      </a:r>
                    </a:p>
                  </a:txBody>
                  <a:tcPr/>
                </a:tc>
                <a:tc>
                  <a:txBody>
                    <a:bodyPr/>
                    <a:lstStyle/>
                    <a:p>
                      <a:pPr algn="ctr"/>
                      <a:r>
                        <a:rPr lang="en-US" sz="2000" kern="1200" dirty="0">
                          <a:solidFill>
                            <a:schemeClr val="tx1"/>
                          </a:solidFill>
                          <a:latin typeface="+mn-lt"/>
                          <a:ea typeface="+mn-ea"/>
                          <a:cs typeface="+mn-cs"/>
                        </a:rPr>
                        <a:t>40.396</a:t>
                      </a:r>
                    </a:p>
                  </a:txBody>
                  <a:tcPr/>
                </a:tc>
                <a:tc>
                  <a:txBody>
                    <a:bodyPr/>
                    <a:lstStyle/>
                    <a:p>
                      <a:pPr algn="ctr"/>
                      <a:r>
                        <a:rPr lang="en-US" sz="2000" kern="1200" dirty="0">
                          <a:solidFill>
                            <a:schemeClr val="tx1"/>
                          </a:solidFill>
                          <a:latin typeface="+mn-lt"/>
                          <a:ea typeface="+mn-ea"/>
                          <a:cs typeface="+mn-cs"/>
                        </a:rPr>
                        <a:t>46.605</a:t>
                      </a:r>
                    </a:p>
                  </a:txBody>
                  <a:tcPr/>
                </a:tc>
                <a:tc>
                  <a:txBody>
                    <a:bodyPr/>
                    <a:lstStyle/>
                    <a:p>
                      <a:pPr algn="ct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61537">
                <a:tc>
                  <a:txBody>
                    <a:bodyPr/>
                    <a:lstStyle/>
                    <a:p>
                      <a:r>
                        <a:rPr lang="en-US" sz="2000" kern="1200" dirty="0">
                          <a:solidFill>
                            <a:schemeClr val="tx1"/>
                          </a:solidFill>
                          <a:latin typeface="+mn-lt"/>
                          <a:ea typeface="+mn-ea"/>
                          <a:cs typeface="+mn-cs"/>
                        </a:rPr>
                        <a:t>AM</a:t>
                      </a:r>
                    </a:p>
                  </a:txBody>
                  <a:tcPr/>
                </a:tc>
                <a:tc>
                  <a:txBody>
                    <a:bodyPr/>
                    <a:lstStyle/>
                    <a:p>
                      <a:pPr algn="ctr"/>
                      <a:r>
                        <a:rPr lang="en-US" sz="2000" kern="1200" dirty="0">
                          <a:solidFill>
                            <a:schemeClr val="tx1"/>
                          </a:solidFill>
                          <a:latin typeface="+mn-lt"/>
                          <a:ea typeface="+mn-ea"/>
                          <a:cs typeface="+mn-cs"/>
                        </a:rPr>
                        <a:t>557.02</a:t>
                      </a:r>
                    </a:p>
                  </a:txBody>
                  <a:tcPr/>
                </a:tc>
                <a:tc>
                  <a:txBody>
                    <a:bodyPr/>
                    <a:lstStyle/>
                    <a:p>
                      <a:pPr algn="ctr"/>
                      <a:r>
                        <a:rPr lang="en-US" sz="2000" kern="1200" dirty="0">
                          <a:solidFill>
                            <a:schemeClr val="tx1"/>
                          </a:solidFill>
                          <a:latin typeface="+mn-lt"/>
                          <a:ea typeface="+mn-ea"/>
                          <a:cs typeface="+mn-cs"/>
                        </a:rPr>
                        <a:t>18.421</a:t>
                      </a:r>
                    </a:p>
                  </a:txBody>
                  <a:tcPr/>
                </a:tc>
                <a:tc>
                  <a:txBody>
                    <a:bodyPr/>
                    <a:lstStyle/>
                    <a:p>
                      <a:pPr algn="ctr"/>
                      <a:r>
                        <a:rPr lang="en-US" sz="2000" kern="1200" dirty="0">
                          <a:solidFill>
                            <a:schemeClr val="tx1"/>
                          </a:solidFill>
                          <a:latin typeface="+mn-lt"/>
                          <a:ea typeface="+mn-ea"/>
                          <a:cs typeface="+mn-cs"/>
                        </a:rPr>
                        <a:t>23.601</a:t>
                      </a:r>
                    </a:p>
                  </a:txBody>
                  <a:tcPr/>
                </a:tc>
                <a:tc>
                  <a:txBody>
                    <a:bodyPr/>
                    <a:lstStyle/>
                    <a:p>
                      <a:pPr algn="ct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61537">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129.898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7.793</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11.397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030324525"/>
                  </a:ext>
                </a:extLst>
              </a:tr>
              <a:tr h="500188">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129.701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7.825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11.389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062666678"/>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837461" y="4645063"/>
            <a:ext cx="8820000" cy="2734656"/>
          </a:xfrm>
          <a:noFill/>
        </p:spPr>
        <p:txBody>
          <a:bodyPr>
            <a:noAutofit/>
          </a:bodyPr>
          <a:lstStyle/>
          <a:p>
            <a:r>
              <a:rPr lang="de-DE" dirty="0" err="1"/>
              <a:t>Introduction</a:t>
            </a:r>
            <a:endParaRPr lang="de-DE" dirty="0"/>
          </a:p>
          <a:p>
            <a:pPr lvl="1"/>
            <a:r>
              <a:rPr lang="en-AT" dirty="0"/>
              <a:t>In the forecasting tasks, the goal is to predict future values based on the previously observed values. We use the</a:t>
            </a:r>
            <a:r>
              <a:rPr lang="en-US" dirty="0"/>
              <a:t> </a:t>
            </a:r>
            <a:r>
              <a:rPr lang="en-AT" dirty="0"/>
              <a:t>p</a:t>
            </a:r>
            <a:r>
              <a:rPr lang="en-US" dirty="0" err="1"/>
              <a:t>ower</a:t>
            </a:r>
            <a:r>
              <a:rPr lang="en-AT" dirty="0"/>
              <a:t> </a:t>
            </a:r>
            <a:r>
              <a:rPr lang="en-US" dirty="0"/>
              <a:t>supply dataset</a:t>
            </a:r>
            <a:r>
              <a:rPr lang="en-AT" dirty="0"/>
              <a:t> that</a:t>
            </a:r>
            <a:r>
              <a:rPr lang="en-US" dirty="0"/>
              <a:t> contains hourly measurements of </a:t>
            </a:r>
            <a:r>
              <a:rPr lang="en-AT" dirty="0"/>
              <a:t>the</a:t>
            </a:r>
            <a:r>
              <a:rPr lang="en-US" dirty="0"/>
              <a:t> </a:t>
            </a:r>
            <a:r>
              <a:rPr lang="en-AT" dirty="0"/>
              <a:t>I</a:t>
            </a:r>
            <a:r>
              <a:rPr lang="en-US" dirty="0" err="1"/>
              <a:t>talian</a:t>
            </a:r>
            <a:r>
              <a:rPr lang="en-US" dirty="0"/>
              <a:t> electricity company in a span of 3 years. There are two sources in these records, the main grid and the power transformed from other grids. In this work the focus is on the main grid</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8325" y="7154654"/>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en-AT" dirty="0"/>
              <a:t>Dataset </a:t>
            </a:r>
            <a:r>
              <a:rPr lang="en-AT" dirty="0" err="1"/>
              <a:t>Preprocessing</a:t>
            </a:r>
            <a:endParaRPr lang="de-DE" dirty="0"/>
          </a:p>
          <a:p>
            <a:pPr lvl="1"/>
            <a:r>
              <a:rPr lang="en-AT" dirty="0"/>
              <a:t>Dataset contains one more feature that represents hours when the data was recorded. But this feature contains an error in one sample, the hour is set to 9 even though the right record is 6.</a:t>
            </a:r>
          </a:p>
          <a:p>
            <a:pPr lvl="1"/>
            <a:r>
              <a:rPr lang="en-AT" dirty="0"/>
              <a:t>In the dataset description stands that the data is collected from 1995 to 1998, so we assume that it started in the beg</a:t>
            </a:r>
            <a:r>
              <a:rPr lang="bs-Latn-BA" dirty="0"/>
              <a:t>in</a:t>
            </a:r>
            <a:r>
              <a:rPr lang="en-AT" dirty="0" err="1"/>
              <a:t>ning</a:t>
            </a:r>
            <a:r>
              <a:rPr lang="en-AT" dirty="0"/>
              <a:t> of the year and we add timestamps from 01.01.1995 00:00 until 31.05.1998 23:00.</a:t>
            </a:r>
          </a:p>
          <a:p>
            <a:pPr lvl="1"/>
            <a:r>
              <a:rPr lang="en-AT" dirty="0"/>
              <a:t>We apply the Augmented Dickey-Fuller test on the dataset with alpha value equal to 0.05. We get the p value of 5.13 e-10, which tells us that the data is stationary.</a:t>
            </a:r>
          </a:p>
          <a:p>
            <a:pPr lvl="1"/>
            <a:r>
              <a:rPr lang="en-AT" dirty="0"/>
              <a:t>With the assumption that the data can be expressed with an additive model, we apply FTF to the dataset to find the most common frequencies in the dataset  and find the seasonality. Combining these findings with seasonal decompose we extract the seasons and found no trend in the dataset.</a:t>
            </a:r>
          </a:p>
          <a:p>
            <a:pPr lvl="1"/>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461" y="13119870"/>
            <a:ext cx="8820000" cy="30438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96B82E7-623E-6D12-3A11-E7217BA81995}"/>
              </a:ext>
            </a:extLst>
          </p:cNvPr>
          <p:cNvPicPr>
            <a:picLocks noChangeAspect="1"/>
          </p:cNvPicPr>
          <p:nvPr/>
        </p:nvPicPr>
        <p:blipFill>
          <a:blip r:embed="rId5"/>
          <a:stretch>
            <a:fillRect/>
          </a:stretch>
        </p:blipFill>
        <p:spPr>
          <a:xfrm>
            <a:off x="11729178" y="7897864"/>
            <a:ext cx="9485253" cy="3111127"/>
          </a:xfrm>
          <a:prstGeom prst="rect">
            <a:avLst/>
          </a:prstGeom>
        </p:spPr>
      </p:pic>
      <p:pic>
        <p:nvPicPr>
          <p:cNvPr id="7" name="Picture 6">
            <a:extLst>
              <a:ext uri="{FF2B5EF4-FFF2-40B4-BE49-F238E27FC236}">
                <a16:creationId xmlns:a16="http://schemas.microsoft.com/office/drawing/2014/main" id="{85C2C4CA-690D-5B39-6109-DE8576E70417}"/>
              </a:ext>
            </a:extLst>
          </p:cNvPr>
          <p:cNvPicPr>
            <a:picLocks noChangeAspect="1"/>
          </p:cNvPicPr>
          <p:nvPr/>
        </p:nvPicPr>
        <p:blipFill>
          <a:blip r:embed="rId6"/>
          <a:stretch>
            <a:fillRect/>
          </a:stretch>
        </p:blipFill>
        <p:spPr>
          <a:xfrm>
            <a:off x="11728314" y="10987437"/>
            <a:ext cx="9481571" cy="2826327"/>
          </a:xfrm>
          <a:prstGeom prst="rect">
            <a:avLst/>
          </a:prstGeom>
        </p:spPr>
      </p:pic>
      <p:pic>
        <p:nvPicPr>
          <p:cNvPr id="16" name="Picture 15">
            <a:extLst>
              <a:ext uri="{FF2B5EF4-FFF2-40B4-BE49-F238E27FC236}">
                <a16:creationId xmlns:a16="http://schemas.microsoft.com/office/drawing/2014/main" id="{243B4625-6379-4B2D-4776-5EE30632923E}"/>
              </a:ext>
            </a:extLst>
          </p:cNvPr>
          <p:cNvPicPr>
            <a:picLocks noChangeAspect="1"/>
          </p:cNvPicPr>
          <p:nvPr/>
        </p:nvPicPr>
        <p:blipFill>
          <a:blip r:embed="rId7"/>
          <a:stretch>
            <a:fillRect/>
          </a:stretch>
        </p:blipFill>
        <p:spPr>
          <a:xfrm>
            <a:off x="11740735" y="13799268"/>
            <a:ext cx="9137457" cy="2826327"/>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2.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TotalTime>
  <Words>685</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on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Adam Mourad</cp:lastModifiedBy>
  <cp:revision>41</cp:revision>
  <cp:lastPrinted>2014-08-04T15:27:19Z</cp:lastPrinted>
  <dcterms:created xsi:type="dcterms:W3CDTF">2014-08-04T13:36:04Z</dcterms:created>
  <dcterms:modified xsi:type="dcterms:W3CDTF">2023-01-22T14:59:15Z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