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21964650" cy="30851475"/>
  <p:notesSz cx="6858000" cy="9144000"/>
  <p:defaultText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17">
          <p15:clr>
            <a:srgbClr val="A4A3A4"/>
          </p15:clr>
        </p15:guide>
        <p15:guide id="2" pos="69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0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370" y="-6312"/>
      </p:cViewPr>
      <p:guideLst>
        <p:guide orient="horz" pos="9717"/>
        <p:guide pos="69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A873-0FC3-4DFC-B48E-97ACF1B5AC04}" type="datetimeFigureOut">
              <a:rPr lang="en-US" smtClean="0"/>
              <a:t>1/22/2023</a:t>
            </a:fld>
            <a:endParaRPr lang="en-US"/>
          </a:p>
        </p:txBody>
      </p:sp>
      <p:sp>
        <p:nvSpPr>
          <p:cNvPr id="4" name="Slide Image Placehold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02917-BC58-40CF-9C52-361DBF3D121B}" type="slidenum">
              <a:rPr lang="en-US" smtClean="0"/>
              <a:t>‹#›</a:t>
            </a:fld>
            <a:endParaRPr lang="en-US"/>
          </a:p>
        </p:txBody>
      </p:sp>
    </p:spTree>
    <p:extLst>
      <p:ext uri="{BB962C8B-B14F-4D97-AF65-F5344CB8AC3E}">
        <p14:creationId xmlns:p14="http://schemas.microsoft.com/office/powerpoint/2010/main" val="149703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3" name="Inhaltsplatzhalter 2"/>
          <p:cNvSpPr>
            <a:spLocks noGrp="1"/>
          </p:cNvSpPr>
          <p:nvPr>
            <p:ph idx="1"/>
          </p:nvPr>
        </p:nvSpPr>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20274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10" name="Inhaltsplatzhalter 9"/>
          <p:cNvSpPr>
            <a:spLocks noGrp="1"/>
          </p:cNvSpPr>
          <p:nvPr>
            <p:ph sz="quarter" idx="11"/>
          </p:nvPr>
        </p:nvSpPr>
        <p:spPr>
          <a:xfrm>
            <a:off x="183832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1" name="Inhaltsplatzhalter 9"/>
          <p:cNvSpPr>
            <a:spLocks noGrp="1"/>
          </p:cNvSpPr>
          <p:nvPr>
            <p:ph sz="quarter" idx="12"/>
          </p:nvPr>
        </p:nvSpPr>
        <p:spPr>
          <a:xfrm>
            <a:off x="1138080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454781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www.ife.tugraz.at/"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userDrawn="1"/>
        </p:nvSpPr>
        <p:spPr>
          <a:xfrm>
            <a:off x="327087" y="305369"/>
            <a:ext cx="21384000" cy="30276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838109" y="1183010"/>
            <a:ext cx="19028310" cy="2275454"/>
          </a:xfrm>
          <a:prstGeom prst="rect">
            <a:avLst/>
          </a:prstGeom>
        </p:spPr>
        <p:txBody>
          <a:bodyPr vert="horz" lIns="0" tIns="0" rIns="0" bIns="0" rtlCol="0" anchor="b" anchorCtr="0">
            <a:normAutofit/>
          </a:bodyPr>
          <a:lstStyle/>
          <a:p>
            <a:r>
              <a:rPr lang="de-AT" dirty="0"/>
              <a:t>Mastertitelformat bearbeiten</a:t>
            </a:r>
            <a:endParaRPr lang="de-DE" dirty="0"/>
          </a:p>
        </p:txBody>
      </p:sp>
      <p:sp>
        <p:nvSpPr>
          <p:cNvPr id="3" name="Textplatzhalter 2"/>
          <p:cNvSpPr>
            <a:spLocks noGrp="1"/>
          </p:cNvSpPr>
          <p:nvPr>
            <p:ph type="body" idx="1"/>
          </p:nvPr>
        </p:nvSpPr>
        <p:spPr>
          <a:xfrm>
            <a:off x="1814041" y="6023340"/>
            <a:ext cx="18371147" cy="21535887"/>
          </a:xfrm>
          <a:prstGeom prst="rect">
            <a:avLst/>
          </a:prstGeom>
        </p:spPr>
        <p:txBody>
          <a:bodyPr vert="horz" lIns="0" tIns="0" rIns="0" bIns="0" rtlCol="0" anchor="t" anchorCtr="0">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8" name="Rechteck 17"/>
          <p:cNvSpPr/>
          <p:nvPr userDrawn="1"/>
        </p:nvSpPr>
        <p:spPr>
          <a:xfrm>
            <a:off x="10003" y="28938024"/>
            <a:ext cx="21954647" cy="19134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anchor="ctr"/>
          <a:lstStyle/>
          <a:p>
            <a:pPr algn="ctr" fontAlgn="auto">
              <a:spcBef>
                <a:spcPts val="0"/>
              </a:spcBef>
              <a:spcAft>
                <a:spcPts val="0"/>
              </a:spcAft>
              <a:defRPr/>
            </a:pPr>
            <a:endParaRPr lang="de-DE">
              <a:solidFill>
                <a:srgbClr val="FFFFFF"/>
              </a:solidFill>
              <a:ea typeface="ＭＳ Ｐゴシック" pitchFamily="-105" charset="-128"/>
              <a:cs typeface="ＭＳ Ｐゴシック" pitchFamily="-105" charset="-128"/>
            </a:endParaRPr>
          </a:p>
        </p:txBody>
      </p:sp>
      <p:pic>
        <p:nvPicPr>
          <p:cNvPr id="19" name="Bild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17975127" y="759602"/>
            <a:ext cx="2891292" cy="1076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Textfeld 23"/>
          <p:cNvSpPr txBox="1"/>
          <p:nvPr userDrawn="1"/>
        </p:nvSpPr>
        <p:spPr>
          <a:xfrm>
            <a:off x="12137807" y="29393171"/>
            <a:ext cx="8788443" cy="904855"/>
          </a:xfrm>
          <a:prstGeom prst="rect">
            <a:avLst/>
          </a:prstGeom>
          <a:noFill/>
        </p:spPr>
        <p:txBody>
          <a:bodyPr wrap="square" lIns="91431" tIns="45716" rIns="0" bIns="45716" rtlCol="0">
            <a:spAutoFit/>
          </a:bodyPr>
          <a:lstStyle/>
          <a:p>
            <a:pPr algn="r">
              <a:lnSpc>
                <a:spcPct val="130000"/>
              </a:lnSpc>
            </a:pPr>
            <a:r>
              <a:rPr lang="de-DE" sz="1600" b="1" dirty="0">
                <a:latin typeface="Arial" charset="0"/>
                <a:cs typeface="Arial" charset="0"/>
              </a:rPr>
              <a:t>TU Graz – Abteilung/Institut für xxx | </a:t>
            </a:r>
            <a:r>
              <a:rPr lang="de-DE" sz="1600" b="1" i="1" dirty="0">
                <a:latin typeface="Arial" charset="0"/>
                <a:cs typeface="Arial" charset="0"/>
              </a:rPr>
              <a:t>Institute </a:t>
            </a:r>
            <a:r>
              <a:rPr lang="de-DE" sz="1600" b="1" i="1" dirty="0" err="1">
                <a:latin typeface="Arial" charset="0"/>
                <a:cs typeface="Arial" charset="0"/>
              </a:rPr>
              <a:t>of</a:t>
            </a:r>
            <a:r>
              <a:rPr lang="de-DE" sz="1600" b="1" i="1" dirty="0">
                <a:latin typeface="Arial" charset="0"/>
                <a:cs typeface="Arial" charset="0"/>
              </a:rPr>
              <a:t> xxx</a:t>
            </a:r>
          </a:p>
          <a:p>
            <a:pPr algn="r"/>
            <a:r>
              <a:rPr lang="de-DE" sz="1600" dirty="0"/>
              <a:t>8010 Graz, </a:t>
            </a:r>
            <a:r>
              <a:rPr lang="de-DE" sz="1600" dirty="0" err="1"/>
              <a:t>Inffeldgasse</a:t>
            </a:r>
            <a:r>
              <a:rPr lang="de-DE" sz="1600" dirty="0"/>
              <a:t> 12/I, Austria,</a:t>
            </a:r>
            <a:r>
              <a:rPr lang="de-DE" sz="1600" baseline="0" dirty="0"/>
              <a:t> </a:t>
            </a:r>
            <a:r>
              <a:rPr lang="de-DE" sz="1600" dirty="0"/>
              <a:t>Tel.: +43 316 873-0000</a:t>
            </a:r>
            <a:endParaRPr lang="de-DE" sz="1600" baseline="0" dirty="0"/>
          </a:p>
          <a:p>
            <a:pPr algn="r"/>
            <a:r>
              <a:rPr lang="de-DE" sz="1600" dirty="0"/>
              <a:t>E-Mail,</a:t>
            </a:r>
            <a:r>
              <a:rPr lang="de-DE" sz="1600" baseline="0" dirty="0"/>
              <a:t> </a:t>
            </a:r>
            <a:r>
              <a:rPr lang="de-DE" sz="1600" dirty="0"/>
              <a:t>Webadresse</a:t>
            </a:r>
            <a:endParaRPr lang="de-DE" sz="1600" dirty="0">
              <a:solidFill>
                <a:srgbClr val="000000"/>
              </a:solidFill>
              <a:hlinkClick r:id="rId5"/>
            </a:endParaRPr>
          </a:p>
        </p:txBody>
      </p:sp>
      <p:sp>
        <p:nvSpPr>
          <p:cNvPr id="25" name="Titel 1"/>
          <p:cNvSpPr txBox="1">
            <a:spLocks/>
          </p:cNvSpPr>
          <p:nvPr userDrawn="1"/>
        </p:nvSpPr>
        <p:spPr bwMode="auto">
          <a:xfrm>
            <a:off x="1814041" y="4094592"/>
            <a:ext cx="13471932" cy="924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nchorCtr="0"/>
          <a:lstStyle>
            <a:lvl1pPr>
              <a:defRPr sz="4200">
                <a:solidFill>
                  <a:schemeClr val="tx1"/>
                </a:solidFill>
                <a:latin typeface="Calibri" charset="0"/>
                <a:ea typeface="ＭＳ Ｐゴシック" charset="0"/>
                <a:cs typeface="ＭＳ Ｐゴシック" charset="0"/>
              </a:defRPr>
            </a:lvl1pPr>
            <a:lvl2pPr marL="37931725" indent="-37474525">
              <a:defRPr sz="4200">
                <a:solidFill>
                  <a:schemeClr val="tx1"/>
                </a:solidFill>
                <a:latin typeface="Calibri" charset="0"/>
                <a:ea typeface="ＭＳ Ｐゴシック" charset="0"/>
              </a:defRPr>
            </a:lvl2pPr>
            <a:lvl3pPr>
              <a:defRPr sz="4200">
                <a:solidFill>
                  <a:schemeClr val="tx1"/>
                </a:solidFill>
                <a:latin typeface="Calibri" charset="0"/>
                <a:ea typeface="ＭＳ Ｐゴシック" charset="0"/>
              </a:defRPr>
            </a:lvl3pPr>
            <a:lvl4pPr>
              <a:defRPr sz="4200">
                <a:solidFill>
                  <a:schemeClr val="tx1"/>
                </a:solidFill>
                <a:latin typeface="Calibri" charset="0"/>
                <a:ea typeface="ＭＳ Ｐゴシック" charset="0"/>
              </a:defRPr>
            </a:lvl4pPr>
            <a:lvl5pPr>
              <a:defRPr sz="4200">
                <a:solidFill>
                  <a:schemeClr val="tx1"/>
                </a:solidFill>
                <a:latin typeface="Calibri" charset="0"/>
                <a:ea typeface="ＭＳ Ｐゴシック" charset="0"/>
              </a:defRPr>
            </a:lvl5pPr>
            <a:lvl6pPr marL="457200" fontAlgn="base">
              <a:spcBef>
                <a:spcPct val="0"/>
              </a:spcBef>
              <a:spcAft>
                <a:spcPct val="0"/>
              </a:spcAft>
              <a:defRPr sz="4200">
                <a:solidFill>
                  <a:schemeClr val="tx1"/>
                </a:solidFill>
                <a:latin typeface="Calibri" charset="0"/>
                <a:ea typeface="ＭＳ Ｐゴシック" charset="0"/>
              </a:defRPr>
            </a:lvl6pPr>
            <a:lvl7pPr marL="914400" fontAlgn="base">
              <a:spcBef>
                <a:spcPct val="0"/>
              </a:spcBef>
              <a:spcAft>
                <a:spcPct val="0"/>
              </a:spcAft>
              <a:defRPr sz="4200">
                <a:solidFill>
                  <a:schemeClr val="tx1"/>
                </a:solidFill>
                <a:latin typeface="Calibri" charset="0"/>
                <a:ea typeface="ＭＳ Ｐゴシック" charset="0"/>
              </a:defRPr>
            </a:lvl7pPr>
            <a:lvl8pPr marL="1371600" fontAlgn="base">
              <a:spcBef>
                <a:spcPct val="0"/>
              </a:spcBef>
              <a:spcAft>
                <a:spcPct val="0"/>
              </a:spcAft>
              <a:defRPr sz="4200">
                <a:solidFill>
                  <a:schemeClr val="tx1"/>
                </a:solidFill>
                <a:latin typeface="Calibri" charset="0"/>
                <a:ea typeface="ＭＳ Ｐゴシック" charset="0"/>
              </a:defRPr>
            </a:lvl8pPr>
            <a:lvl9pPr marL="1828800" fontAlgn="base">
              <a:spcBef>
                <a:spcPct val="0"/>
              </a:spcBef>
              <a:spcAft>
                <a:spcPct val="0"/>
              </a:spcAft>
              <a:defRPr sz="4200">
                <a:solidFill>
                  <a:schemeClr val="tx1"/>
                </a:solidFill>
                <a:latin typeface="Calibri" charset="0"/>
                <a:ea typeface="ＭＳ Ｐゴシック" charset="0"/>
              </a:defRPr>
            </a:lvl9pPr>
          </a:lstStyle>
          <a:p>
            <a:pPr>
              <a:lnSpc>
                <a:spcPct val="130000"/>
              </a:lnSpc>
            </a:pPr>
            <a:r>
              <a:rPr lang="de-DE" sz="2200" dirty="0">
                <a:latin typeface="Arial" charset="0"/>
                <a:cs typeface="Arial" charset="0"/>
              </a:rPr>
              <a:t>Optional: Autoren / Verfasser: Titel Vorname Nachname, weitere</a:t>
            </a:r>
          </a:p>
          <a:p>
            <a:pPr>
              <a:lnSpc>
                <a:spcPct val="130000"/>
              </a:lnSpc>
            </a:pPr>
            <a:r>
              <a:rPr lang="de-DE" sz="2200" dirty="0">
                <a:latin typeface="Arial" charset="0"/>
                <a:cs typeface="Arial" charset="0"/>
              </a:rPr>
              <a:t>Abteilung/Institut für xxx | </a:t>
            </a:r>
            <a:r>
              <a:rPr lang="de-DE" sz="2200" i="1" dirty="0">
                <a:latin typeface="Arial" charset="0"/>
                <a:cs typeface="Arial" charset="0"/>
              </a:rPr>
              <a:t>Institute </a:t>
            </a:r>
            <a:r>
              <a:rPr lang="de-DE" sz="2200" i="1" dirty="0" err="1">
                <a:latin typeface="Arial" charset="0"/>
                <a:cs typeface="Arial" charset="0"/>
              </a:rPr>
              <a:t>of</a:t>
            </a:r>
            <a:r>
              <a:rPr lang="de-DE" sz="2200" i="1" dirty="0">
                <a:latin typeface="Arial" charset="0"/>
                <a:cs typeface="Arial" charset="0"/>
              </a:rPr>
              <a:t> xxx</a:t>
            </a:r>
          </a:p>
        </p:txBody>
      </p:sp>
      <p:cxnSp>
        <p:nvCxnSpPr>
          <p:cNvPr id="30" name="Gerade Verbindung 29"/>
          <p:cNvCxnSpPr/>
          <p:nvPr userDrawn="1"/>
        </p:nvCxnSpPr>
        <p:spPr>
          <a:xfrm>
            <a:off x="1838109" y="3848353"/>
            <a:ext cx="1908814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4" name="Gruppierung 33"/>
          <p:cNvGrpSpPr/>
          <p:nvPr userDrawn="1"/>
        </p:nvGrpSpPr>
        <p:grpSpPr>
          <a:xfrm>
            <a:off x="0" y="-1"/>
            <a:ext cx="327087" cy="305369"/>
            <a:chOff x="0" y="0"/>
            <a:chExt cx="180975" cy="179388"/>
          </a:xfrm>
        </p:grpSpPr>
        <p:cxnSp>
          <p:nvCxnSpPr>
            <p:cNvPr id="32" name="Gerade Verbindung 3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8" name="Gruppierung 37"/>
          <p:cNvGrpSpPr/>
          <p:nvPr userDrawn="1"/>
        </p:nvGrpSpPr>
        <p:grpSpPr>
          <a:xfrm rot="5400000">
            <a:off x="21669925" y="19426"/>
            <a:ext cx="327087" cy="265943"/>
            <a:chOff x="0" y="0"/>
            <a:chExt cx="180975" cy="179388"/>
          </a:xfrm>
        </p:grpSpPr>
        <p:cxnSp>
          <p:nvCxnSpPr>
            <p:cNvPr id="39" name="Gerade Verbindung 38"/>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39"/>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1" name="Gruppierung 40"/>
          <p:cNvGrpSpPr/>
          <p:nvPr userDrawn="1"/>
        </p:nvGrpSpPr>
        <p:grpSpPr>
          <a:xfrm rot="16200000">
            <a:off x="-13194" y="30556967"/>
            <a:ext cx="327087" cy="305369"/>
            <a:chOff x="0" y="0"/>
            <a:chExt cx="180975" cy="179388"/>
          </a:xfrm>
        </p:grpSpPr>
        <p:cxnSp>
          <p:nvCxnSpPr>
            <p:cNvPr id="42" name="Gerade Verbindung 4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Gerade Verbindung 4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4" name="Gruppierung 43"/>
          <p:cNvGrpSpPr/>
          <p:nvPr userDrawn="1"/>
        </p:nvGrpSpPr>
        <p:grpSpPr>
          <a:xfrm rot="10800000">
            <a:off x="21700497" y="30546107"/>
            <a:ext cx="327087" cy="305369"/>
            <a:chOff x="0" y="0"/>
            <a:chExt cx="180975" cy="179388"/>
          </a:xfrm>
        </p:grpSpPr>
        <p:cxnSp>
          <p:nvCxnSpPr>
            <p:cNvPr id="45" name="Gerade Verbindung 44"/>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Gerade Verbindung 45"/>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3" name="Rechteck 22"/>
          <p:cNvSpPr/>
          <p:nvPr userDrawn="1"/>
        </p:nvSpPr>
        <p:spPr>
          <a:xfrm>
            <a:off x="-2335" y="3845557"/>
            <a:ext cx="1391917" cy="1152837"/>
          </a:xfrm>
          <a:prstGeom prst="rect">
            <a:avLst/>
          </a:prstGeom>
          <a:solidFill>
            <a:srgbClr val="F701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65782989"/>
      </p:ext>
    </p:extLst>
  </p:cSld>
  <p:clrMap bg1="lt1" tx1="dk1" bg2="lt2" tx2="dk2" accent1="accent1" accent2="accent2" accent3="accent3" accent4="accent4" accent5="accent5" accent6="accent6" hlink="hlink" folHlink="folHlink"/>
  <p:sldLayoutIdLst>
    <p:sldLayoutId id="2147483650" r:id="rId1"/>
    <p:sldLayoutId id="2147483652" r:id="rId2"/>
  </p:sldLayoutIdLst>
  <p:txStyles>
    <p:titleStyle>
      <a:lvl1pPr algn="l" defTabSz="1498839" rtl="0" eaLnBrk="1" latinLnBrk="0" hangingPunct="1">
        <a:spcBef>
          <a:spcPct val="0"/>
        </a:spcBef>
        <a:buNone/>
        <a:defRPr sz="5000" kern="1200">
          <a:solidFill>
            <a:schemeClr val="tx1"/>
          </a:solidFill>
          <a:latin typeface="+mj-lt"/>
          <a:ea typeface="+mj-ea"/>
          <a:cs typeface="+mj-cs"/>
        </a:defRPr>
      </a:lvl1pPr>
    </p:titleStyle>
    <p:body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838325" y="880284"/>
            <a:ext cx="19028310" cy="795514"/>
          </a:xfrm>
        </p:spPr>
        <p:txBody>
          <a:bodyPr/>
          <a:lstStyle/>
          <a:p>
            <a:r>
              <a:rPr lang="de-DE" dirty="0"/>
              <a:t>Time Series </a:t>
            </a:r>
            <a:r>
              <a:rPr lang="de-DE" dirty="0" err="1"/>
              <a:t>forecasting</a:t>
            </a:r>
            <a:r>
              <a:rPr lang="de-DE" dirty="0"/>
              <a:t> on power </a:t>
            </a:r>
            <a:r>
              <a:rPr lang="de-DE" dirty="0" err="1"/>
              <a:t>supply</a:t>
            </a:r>
            <a:r>
              <a:rPr lang="de-DE" dirty="0"/>
              <a:t> stream</a:t>
            </a:r>
          </a:p>
        </p:txBody>
      </p:sp>
      <p:sp>
        <p:nvSpPr>
          <p:cNvPr id="8" name="Inhaltsplatzhalter 7"/>
          <p:cNvSpPr>
            <a:spLocks noGrp="1"/>
          </p:cNvSpPr>
          <p:nvPr>
            <p:ph sz="quarter" idx="12"/>
          </p:nvPr>
        </p:nvSpPr>
        <p:spPr>
          <a:xfrm>
            <a:off x="11380805" y="4662463"/>
            <a:ext cx="9481571" cy="5815781"/>
          </a:xfrm>
        </p:spPr>
        <p:txBody>
          <a:bodyPr>
            <a:noAutofit/>
          </a:bodyPr>
          <a:lstStyle/>
          <a:p>
            <a:r>
              <a:rPr lang="de-DE" dirty="0" err="1"/>
              <a:t>Forecasting</a:t>
            </a:r>
            <a:endParaRPr lang="de-DE" dirty="0"/>
          </a:p>
          <a:p>
            <a:pPr lvl="2"/>
            <a:r>
              <a:rPr lang="de-DE" dirty="0"/>
              <a:t>Models: </a:t>
            </a:r>
            <a:r>
              <a:rPr lang="de-DE" dirty="0" err="1"/>
              <a:t>HyperNet</a:t>
            </a:r>
            <a:r>
              <a:rPr lang="de-DE" dirty="0"/>
              <a:t>, LSTM, </a:t>
            </a:r>
            <a:r>
              <a:rPr lang="de-DE" dirty="0" err="1"/>
              <a:t>XGBoost</a:t>
            </a:r>
            <a:r>
              <a:rPr lang="de-DE" dirty="0"/>
              <a:t>, </a:t>
            </a:r>
            <a:r>
              <a:rPr lang="de-DE" dirty="0" err="1"/>
              <a:t>LightGBM</a:t>
            </a:r>
            <a:endParaRPr lang="de-DE" dirty="0"/>
          </a:p>
          <a:p>
            <a:pPr lvl="2"/>
            <a:r>
              <a:rPr lang="de-DE" dirty="0" err="1"/>
              <a:t>Prediction</a:t>
            </a:r>
            <a:r>
              <a:rPr lang="de-DE" dirty="0"/>
              <a:t> </a:t>
            </a:r>
            <a:r>
              <a:rPr lang="de-DE" dirty="0" err="1"/>
              <a:t>plots</a:t>
            </a:r>
            <a:r>
              <a:rPr lang="de-DE" dirty="0"/>
              <a:t> (</a:t>
            </a:r>
            <a:r>
              <a:rPr lang="de-DE" dirty="0" err="1"/>
              <a:t>first</a:t>
            </a:r>
            <a:r>
              <a:rPr lang="de-DE" dirty="0"/>
              <a:t> 1000 </a:t>
            </a:r>
            <a:r>
              <a:rPr lang="de-DE" dirty="0" err="1"/>
              <a:t>points</a:t>
            </a:r>
            <a:r>
              <a:rPr lang="de-DE" dirty="0"/>
              <a:t> </a:t>
            </a:r>
            <a:r>
              <a:rPr lang="de-DE" dirty="0" err="1"/>
              <a:t>of</a:t>
            </a:r>
            <a:r>
              <a:rPr lang="de-DE" dirty="0"/>
              <a:t> </a:t>
            </a:r>
            <a:r>
              <a:rPr lang="de-DE" dirty="0" err="1"/>
              <a:t>test</a:t>
            </a:r>
            <a:r>
              <a:rPr lang="de-DE" dirty="0"/>
              <a:t>)</a:t>
            </a:r>
          </a:p>
          <a:p>
            <a:pPr lvl="2"/>
            <a:endParaRPr lang="de-DE" dirty="0"/>
          </a:p>
          <a:p>
            <a:pPr lvl="2"/>
            <a:r>
              <a:rPr lang="de-DE" dirty="0"/>
              <a:t>Table Evaluation </a:t>
            </a:r>
            <a:r>
              <a:rPr lang="de-DE" dirty="0" err="1"/>
              <a:t>Metrics</a:t>
            </a:r>
            <a:r>
              <a:rPr lang="de-DE" dirty="0"/>
              <a:t> </a:t>
            </a:r>
            <a:r>
              <a:rPr lang="de-DE" dirty="0" err="1"/>
              <a:t>of</a:t>
            </a:r>
            <a:r>
              <a:rPr lang="de-DE" dirty="0"/>
              <a:t> all </a:t>
            </a:r>
            <a:r>
              <a:rPr lang="de-DE" dirty="0" err="1"/>
              <a:t>models</a:t>
            </a:r>
            <a:endParaRPr lang="de-DE" dirty="0"/>
          </a:p>
        </p:txBody>
      </p:sp>
      <p:graphicFrame>
        <p:nvGraphicFramePr>
          <p:cNvPr id="15" name="Tabelle 14"/>
          <p:cNvGraphicFramePr>
            <a:graphicFrameLocks noGrp="1"/>
          </p:cNvGraphicFramePr>
          <p:nvPr>
            <p:extLst>
              <p:ext uri="{D42A27DB-BD31-4B8C-83A1-F6EECF244321}">
                <p14:modId xmlns:p14="http://schemas.microsoft.com/office/powerpoint/2010/main" val="4059613430"/>
              </p:ext>
            </p:extLst>
          </p:nvPr>
        </p:nvGraphicFramePr>
        <p:xfrm>
          <a:off x="11415759" y="16565744"/>
          <a:ext cx="8820216" cy="4277996"/>
        </p:xfrm>
        <a:graphic>
          <a:graphicData uri="http://schemas.openxmlformats.org/drawingml/2006/table">
            <a:tbl>
              <a:tblPr firstRow="1" bandRow="1">
                <a:tableStyleId>{6E25E649-3F16-4E02-A733-19D2CDBF48F0}</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2800" dirty="0"/>
                        <a:t>Evaluation </a:t>
                      </a:r>
                      <a:r>
                        <a:rPr lang="de-DE" sz="2800" dirty="0" err="1"/>
                        <a:t>Metrics</a:t>
                      </a:r>
                      <a:r>
                        <a:rPr lang="de-DE" sz="2800" dirty="0"/>
                        <a:t> ALL MODELS</a:t>
                      </a:r>
                      <a:endParaRPr lang="de-DE" sz="2800" b="0" dirty="0"/>
                    </a:p>
                  </a:txBody>
                  <a:tcPr/>
                </a:tc>
                <a:extLst>
                  <a:ext uri="{0D108BD9-81ED-4DB2-BD59-A6C34878D82A}">
                    <a16:rowId xmlns:a16="http://schemas.microsoft.com/office/drawing/2014/main" val="10000"/>
                  </a:ext>
                </a:extLst>
              </a:tr>
              <a:tr h="2645713">
                <a:tc>
                  <a:txBody>
                    <a:bodyPr/>
                    <a:lstStyle/>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Und noch eine Zeile</a:t>
                      </a:r>
                    </a:p>
                  </a:txBody>
                  <a:tcPr/>
                </a:tc>
                <a:extLst>
                  <a:ext uri="{0D108BD9-81ED-4DB2-BD59-A6C34878D82A}">
                    <a16:rowId xmlns:a16="http://schemas.microsoft.com/office/drawing/2014/main" val="10001"/>
                  </a:ext>
                </a:extLst>
              </a:tr>
            </a:tbl>
          </a:graphicData>
        </a:graphic>
      </p:graphicFrame>
      <p:sp>
        <p:nvSpPr>
          <p:cNvPr id="19" name="Rechteck 18"/>
          <p:cNvSpPr/>
          <p:nvPr/>
        </p:nvSpPr>
        <p:spPr>
          <a:xfrm>
            <a:off x="1838109" y="29251273"/>
            <a:ext cx="1686141" cy="956743"/>
          </a:xfrm>
          <a:prstGeom prst="rect">
            <a:avLst/>
          </a:prstGeom>
          <a:noFill/>
          <a:ln>
            <a:solidFill>
              <a:schemeClr val="accent5"/>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2521004051"/>
              </p:ext>
            </p:extLst>
          </p:nvPr>
        </p:nvGraphicFramePr>
        <p:xfrm>
          <a:off x="11380805" y="26618236"/>
          <a:ext cx="8820216" cy="1554608"/>
        </p:xfrm>
        <a:graphic>
          <a:graphicData uri="http://schemas.openxmlformats.org/drawingml/2006/table">
            <a:tbl>
              <a:tblPr firstRow="1" bandRow="1">
                <a:tableStyleId>{5940675A-B579-460E-94D1-54222C63F5DA}</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1400" dirty="0"/>
                        <a:t>Sources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179388" lvl="1" indent="-179388">
                        <a:lnSpc>
                          <a:spcPct val="110000"/>
                        </a:lnSpc>
                        <a:tabLst/>
                      </a:pPr>
                      <a:r>
                        <a:rPr lang="de-DE" sz="1400" baseline="30000" dirty="0"/>
                        <a:t>1 	</a:t>
                      </a:r>
                      <a:r>
                        <a:rPr lang="de-DE" sz="1400" dirty="0" err="1"/>
                        <a:t>Lorem</a:t>
                      </a:r>
                      <a:r>
                        <a:rPr lang="de-DE" sz="1400" dirty="0"/>
                        <a:t> </a:t>
                      </a:r>
                      <a:r>
                        <a:rPr lang="de-DE" sz="1400" dirty="0" err="1"/>
                        <a:t>ipsum</a:t>
                      </a:r>
                      <a:r>
                        <a:rPr lang="de-DE" sz="1400" dirty="0"/>
                        <a:t> </a:t>
                      </a:r>
                      <a:r>
                        <a:rPr lang="de-DE" sz="1400" dirty="0" err="1"/>
                        <a:t>dolor</a:t>
                      </a:r>
                      <a:r>
                        <a:rPr lang="de-DE" sz="1400" dirty="0"/>
                        <a:t> </a:t>
                      </a:r>
                      <a:r>
                        <a:rPr lang="de-DE" sz="1400" dirty="0" err="1"/>
                        <a:t>sit</a:t>
                      </a:r>
                      <a:r>
                        <a:rPr lang="de-DE" sz="1400" dirty="0"/>
                        <a:t> </a:t>
                      </a:r>
                      <a:r>
                        <a:rPr lang="de-DE" sz="1400" dirty="0" err="1"/>
                        <a:t>amet</a:t>
                      </a:r>
                      <a:endParaRPr lang="de-DE" sz="1400" dirty="0"/>
                    </a:p>
                    <a:p>
                      <a:pPr marL="179388" lvl="1" indent="-179388">
                        <a:lnSpc>
                          <a:spcPct val="110000"/>
                        </a:lnSpc>
                        <a:tabLst/>
                      </a:pPr>
                      <a:r>
                        <a:rPr lang="de-DE" sz="1400" baseline="30000" dirty="0"/>
                        <a:t>2</a:t>
                      </a:r>
                      <a:r>
                        <a:rPr lang="de-DE" sz="1400" dirty="0"/>
                        <a:t> 	</a:t>
                      </a:r>
                      <a:r>
                        <a:rPr lang="de-DE" sz="1400" dirty="0" err="1"/>
                        <a:t>Ansetetur</a:t>
                      </a:r>
                      <a:r>
                        <a:rPr lang="de-DE" sz="1400" dirty="0"/>
                        <a:t> </a:t>
                      </a:r>
                      <a:r>
                        <a:rPr lang="de-DE" sz="1400" dirty="0" err="1"/>
                        <a:t>sadipscing</a:t>
                      </a:r>
                      <a:r>
                        <a:rPr lang="de-DE" sz="1400" dirty="0"/>
                        <a:t> </a:t>
                      </a:r>
                      <a:r>
                        <a:rPr lang="de-DE" sz="1400" dirty="0" err="1"/>
                        <a:t>elitr</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endParaRPr lang="de-DE" sz="1400" dirty="0"/>
                    </a:p>
                    <a:p>
                      <a:pPr marL="179388" lvl="1" indent="-179388">
                        <a:lnSpc>
                          <a:spcPct val="110000"/>
                        </a:lnSpc>
                        <a:tabLst/>
                      </a:pPr>
                      <a:r>
                        <a:rPr lang="de-DE" sz="1400" baseline="30000" dirty="0"/>
                        <a:t>3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p>
                    <a:p>
                      <a:pPr marL="179388" lvl="1" indent="-179388">
                        <a:lnSpc>
                          <a:spcPct val="110000"/>
                        </a:lnSpc>
                        <a:tabLst/>
                      </a:pPr>
                      <a:r>
                        <a:rPr lang="de-DE" sz="1400" baseline="30000" dirty="0"/>
                        <a:t>4 	</a:t>
                      </a:r>
                      <a:r>
                        <a:rPr lang="de-DE" sz="1400" dirty="0"/>
                        <a:t>Met </a:t>
                      </a:r>
                      <a:r>
                        <a:rPr lang="de-DE" sz="1400" dirty="0" err="1"/>
                        <a:t>dolore</a:t>
                      </a:r>
                      <a:r>
                        <a:rPr lang="de-DE" sz="1400" dirty="0"/>
                        <a:t> magna </a:t>
                      </a:r>
                      <a:r>
                        <a:rPr lang="de-DE" sz="1400" dirty="0" err="1"/>
                        <a:t>aliquyam</a:t>
                      </a:r>
                      <a:r>
                        <a:rPr lang="de-DE" sz="1400" dirty="0"/>
                        <a:t> </a:t>
                      </a:r>
                      <a:r>
                        <a:rPr lang="de-DE" sz="1400" dirty="0" err="1"/>
                        <a:t>erat</a:t>
                      </a:r>
                      <a:r>
                        <a:rPr lang="de-DE" sz="1400" dirty="0"/>
                        <a:t>, </a:t>
                      </a:r>
                      <a:r>
                        <a:rPr lang="de-DE" sz="1400" dirty="0" err="1"/>
                        <a:t>sed</a:t>
                      </a:r>
                      <a:r>
                        <a:rPr lang="de-DE" sz="1400" dirty="0"/>
                        <a:t> </a:t>
                      </a:r>
                      <a:r>
                        <a:rPr lang="de-DE" sz="1400" dirty="0" err="1"/>
                        <a:t>diam</a:t>
                      </a:r>
                      <a:r>
                        <a:rPr lang="de-DE" sz="1400" dirty="0"/>
                        <a:t> </a:t>
                      </a:r>
                      <a:r>
                        <a:rPr lang="de-DE" sz="1400" dirty="0" err="1"/>
                        <a:t>voluptua</a:t>
                      </a:r>
                      <a:endParaRPr lang="de-D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Inhaltsplatzhalter 6">
            <a:extLst>
              <a:ext uri="{FF2B5EF4-FFF2-40B4-BE49-F238E27FC236}">
                <a16:creationId xmlns:a16="http://schemas.microsoft.com/office/drawing/2014/main" id="{2DAFE29B-6CAD-CA20-68E4-C16878862595}"/>
              </a:ext>
            </a:extLst>
          </p:cNvPr>
          <p:cNvSpPr txBox="1">
            <a:spLocks/>
          </p:cNvSpPr>
          <p:nvPr/>
        </p:nvSpPr>
        <p:spPr>
          <a:xfrm>
            <a:off x="1837461" y="16510443"/>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Baseline</a:t>
            </a:r>
          </a:p>
          <a:p>
            <a:pPr lvl="1"/>
            <a:r>
              <a:rPr lang="de-DE" dirty="0" err="1"/>
              <a:t>Two</a:t>
            </a:r>
            <a:r>
              <a:rPr lang="de-DE" dirty="0"/>
              <a:t> </a:t>
            </a:r>
            <a:r>
              <a:rPr lang="de-DE" dirty="0" err="1"/>
              <a:t>simpe</a:t>
            </a:r>
            <a:r>
              <a:rPr lang="de-DE" dirty="0"/>
              <a:t> </a:t>
            </a:r>
            <a:r>
              <a:rPr lang="de-DE" dirty="0" err="1"/>
              <a:t>baseline</a:t>
            </a:r>
            <a:r>
              <a:rPr lang="de-DE" dirty="0"/>
              <a:t> </a:t>
            </a:r>
            <a:r>
              <a:rPr lang="de-DE" dirty="0" err="1"/>
              <a:t>models</a:t>
            </a:r>
            <a:r>
              <a:rPr lang="de-DE" dirty="0"/>
              <a:t> </a:t>
            </a:r>
            <a:r>
              <a:rPr lang="de-DE" dirty="0" err="1"/>
              <a:t>were</a:t>
            </a:r>
            <a:r>
              <a:rPr lang="de-DE" dirty="0"/>
              <a:t> </a:t>
            </a:r>
            <a:r>
              <a:rPr lang="de-DE" dirty="0" err="1"/>
              <a:t>created</a:t>
            </a:r>
            <a:r>
              <a:rPr lang="de-DE" dirty="0"/>
              <a:t> </a:t>
            </a:r>
            <a:r>
              <a:rPr lang="de-DE" dirty="0" err="1"/>
              <a:t>for</a:t>
            </a:r>
            <a:r>
              <a:rPr lang="de-DE" dirty="0"/>
              <a:t> </a:t>
            </a:r>
            <a:r>
              <a:rPr lang="de-DE" dirty="0" err="1"/>
              <a:t>refernce</a:t>
            </a:r>
            <a:r>
              <a:rPr lang="de-DE" dirty="0"/>
              <a:t>:</a:t>
            </a:r>
          </a:p>
          <a:p>
            <a:pPr marL="342900" lvl="1" indent="-342900">
              <a:buFont typeface="Arial" panose="020B0604020202020204" pitchFamily="34" charset="0"/>
              <a:buChar char="•"/>
            </a:pPr>
            <a:r>
              <a:rPr lang="de-DE" dirty="0"/>
              <a:t>Mean </a:t>
            </a:r>
            <a:r>
              <a:rPr lang="de-DE" dirty="0" err="1"/>
              <a:t>baseline</a:t>
            </a:r>
            <a:r>
              <a:rPr lang="de-DE" dirty="0"/>
              <a:t> </a:t>
            </a:r>
            <a:r>
              <a:rPr lang="de-DE" dirty="0" err="1"/>
              <a:t>model</a:t>
            </a:r>
            <a:r>
              <a:rPr lang="de-DE" dirty="0"/>
              <a:t> [MBM]:</a:t>
            </a:r>
          </a:p>
          <a:p>
            <a:pPr marL="342900" lvl="1" indent="-342900">
              <a:buFont typeface="Arial" panose="020B0604020202020204" pitchFamily="34" charset="0"/>
              <a:buChar char="•"/>
            </a:pPr>
            <a:r>
              <a:rPr lang="de-DE" dirty="0" err="1"/>
              <a:t>Predicted</a:t>
            </a:r>
            <a:r>
              <a:rPr lang="de-DE" dirty="0"/>
              <a:t> </a:t>
            </a:r>
            <a:r>
              <a:rPr lang="de-DE" dirty="0" err="1"/>
              <a:t>values</a:t>
            </a:r>
            <a:r>
              <a:rPr lang="de-DE" dirty="0"/>
              <a:t> </a:t>
            </a:r>
            <a:r>
              <a:rPr lang="de-DE" dirty="0" err="1"/>
              <a:t>are</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mean</a:t>
            </a:r>
            <a:r>
              <a:rPr lang="de-DE" dirty="0"/>
              <a:t> </a:t>
            </a:r>
            <a:r>
              <a:rPr lang="de-DE" dirty="0" err="1"/>
              <a:t>of</a:t>
            </a:r>
            <a:r>
              <a:rPr lang="de-DE" dirty="0"/>
              <a:t> </a:t>
            </a:r>
            <a:r>
              <a:rPr lang="de-DE" dirty="0" err="1"/>
              <a:t>the</a:t>
            </a:r>
            <a:r>
              <a:rPr lang="de-DE" dirty="0"/>
              <a:t> </a:t>
            </a:r>
            <a:r>
              <a:rPr lang="de-DE" dirty="0" err="1"/>
              <a:t>training</a:t>
            </a:r>
            <a:r>
              <a:rPr lang="de-DE" dirty="0"/>
              <a:t> </a:t>
            </a:r>
            <a:r>
              <a:rPr lang="de-DE" dirty="0" err="1"/>
              <a:t>data</a:t>
            </a:r>
            <a:endParaRPr lang="de-DE" dirty="0"/>
          </a:p>
          <a:p>
            <a:pPr marL="342900" lvl="1" indent="-342900" algn="l">
              <a:buFont typeface="Arial" panose="020B0604020202020204" pitchFamily="34" charset="0"/>
              <a:buChar char="•"/>
            </a:pPr>
            <a:r>
              <a:rPr lang="de-DE" dirty="0"/>
              <a:t>Random </a:t>
            </a:r>
            <a:r>
              <a:rPr lang="de-DE" dirty="0" err="1"/>
              <a:t>basline</a:t>
            </a:r>
            <a:r>
              <a:rPr lang="de-DE" dirty="0"/>
              <a:t> </a:t>
            </a:r>
            <a:r>
              <a:rPr lang="de-DE" dirty="0" err="1"/>
              <a:t>model</a:t>
            </a:r>
            <a:r>
              <a:rPr lang="de-DE" dirty="0"/>
              <a:t> [RBM]:</a:t>
            </a:r>
            <a:br>
              <a:rPr lang="de-DE" dirty="0"/>
            </a:br>
            <a:r>
              <a:rPr lang="de-DE" dirty="0" err="1"/>
              <a:t>Predicted</a:t>
            </a:r>
            <a:r>
              <a:rPr lang="de-DE" dirty="0"/>
              <a:t> </a:t>
            </a:r>
            <a:r>
              <a:rPr lang="de-DE" dirty="0" err="1"/>
              <a:t>values</a:t>
            </a:r>
            <a:r>
              <a:rPr lang="de-DE" dirty="0"/>
              <a:t> </a:t>
            </a:r>
            <a:r>
              <a:rPr lang="de-DE" dirty="0" err="1"/>
              <a:t>are</a:t>
            </a:r>
            <a:r>
              <a:rPr lang="de-DE" dirty="0"/>
              <a:t> </a:t>
            </a:r>
            <a:r>
              <a:rPr lang="de-DE" dirty="0" err="1"/>
              <a:t>uniformly</a:t>
            </a:r>
            <a:r>
              <a:rPr lang="de-DE" dirty="0"/>
              <a:t> </a:t>
            </a:r>
            <a:r>
              <a:rPr lang="de-DE" dirty="0" err="1"/>
              <a:t>sampled</a:t>
            </a:r>
            <a:r>
              <a:rPr lang="de-DE" dirty="0"/>
              <a:t> </a:t>
            </a:r>
            <a:r>
              <a:rPr lang="de-DE" dirty="0" err="1"/>
              <a:t>from</a:t>
            </a:r>
            <a:r>
              <a:rPr lang="de-DE" dirty="0"/>
              <a:t> </a:t>
            </a:r>
            <a:r>
              <a:rPr lang="de-DE" dirty="0" err="1"/>
              <a:t>range</a:t>
            </a:r>
            <a:r>
              <a:rPr lang="de-DE" dirty="0"/>
              <a:t> </a:t>
            </a:r>
            <a:r>
              <a:rPr lang="de-DE" dirty="0" err="1"/>
              <a:t>of</a:t>
            </a:r>
            <a:r>
              <a:rPr lang="de-DE" dirty="0"/>
              <a:t> </a:t>
            </a:r>
            <a:r>
              <a:rPr lang="de-DE" dirty="0" err="1"/>
              <a:t>training</a:t>
            </a:r>
            <a:r>
              <a:rPr lang="de-DE" dirty="0"/>
              <a:t> </a:t>
            </a:r>
            <a:r>
              <a:rPr lang="de-DE" dirty="0" err="1"/>
              <a:t>data</a:t>
            </a:r>
            <a:endParaRPr lang="de-DE" dirty="0"/>
          </a:p>
        </p:txBody>
      </p:sp>
      <p:sp>
        <p:nvSpPr>
          <p:cNvPr id="12" name="Inhaltsplatzhalter 6">
            <a:extLst>
              <a:ext uri="{FF2B5EF4-FFF2-40B4-BE49-F238E27FC236}">
                <a16:creationId xmlns:a16="http://schemas.microsoft.com/office/drawing/2014/main" id="{E0A7F9B7-971A-6032-E7A4-BAFB070B1F8D}"/>
              </a:ext>
            </a:extLst>
          </p:cNvPr>
          <p:cNvSpPr txBox="1">
            <a:spLocks/>
          </p:cNvSpPr>
          <p:nvPr/>
        </p:nvSpPr>
        <p:spPr>
          <a:xfrm>
            <a:off x="1837245" y="19341016"/>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Additive Model [AM]</a:t>
            </a:r>
          </a:p>
          <a:p>
            <a:pPr marL="457200" indent="-457200">
              <a:buFont typeface="Arial" panose="020B0604020202020204" pitchFamily="34" charset="0"/>
              <a:buChar char="•"/>
            </a:pPr>
            <a:r>
              <a:rPr lang="de-DE" sz="2000" b="0" dirty="0"/>
              <a:t>FFT </a:t>
            </a:r>
            <a:r>
              <a:rPr lang="de-DE" sz="2000" b="0" dirty="0" err="1"/>
              <a:t>analysis</a:t>
            </a:r>
            <a:r>
              <a:rPr lang="de-DE" sz="2000" b="0" dirty="0"/>
              <a:t>, </a:t>
            </a:r>
            <a:r>
              <a:rPr lang="de-DE" sz="2000" b="0" dirty="0" err="1"/>
              <a:t>to</a:t>
            </a:r>
            <a:r>
              <a:rPr lang="de-DE" sz="2000" b="0" dirty="0"/>
              <a:t> </a:t>
            </a:r>
            <a:r>
              <a:rPr lang="de-DE" sz="2000" b="0" dirty="0" err="1"/>
              <a:t>extract</a:t>
            </a:r>
            <a:r>
              <a:rPr lang="de-DE" sz="2000" b="0" dirty="0"/>
              <a:t> </a:t>
            </a:r>
            <a:r>
              <a:rPr lang="de-DE" sz="2000" b="0" dirty="0" err="1"/>
              <a:t>most</a:t>
            </a:r>
            <a:r>
              <a:rPr lang="de-DE" sz="2000" b="0" dirty="0"/>
              <a:t> </a:t>
            </a:r>
            <a:r>
              <a:rPr lang="de-DE" sz="2000" b="0" dirty="0" err="1"/>
              <a:t>present</a:t>
            </a:r>
            <a:r>
              <a:rPr lang="de-DE" sz="2000" b="0" dirty="0"/>
              <a:t> </a:t>
            </a:r>
            <a:r>
              <a:rPr lang="de-DE" sz="2000" b="0" dirty="0" err="1"/>
              <a:t>frequencies</a:t>
            </a:r>
            <a:r>
              <a:rPr lang="de-DE" sz="2000" b="0" dirty="0"/>
              <a:t> in </a:t>
            </a:r>
            <a:r>
              <a:rPr lang="de-DE" sz="2000" b="0" dirty="0" err="1"/>
              <a:t>the</a:t>
            </a:r>
            <a:r>
              <a:rPr lang="de-DE" sz="2000" b="0" dirty="0"/>
              <a:t> </a:t>
            </a:r>
            <a:r>
              <a:rPr lang="de-DE" sz="2000" b="0" dirty="0" err="1"/>
              <a:t>signal</a:t>
            </a:r>
            <a:endParaRPr lang="de-DE" sz="2000" b="0" dirty="0"/>
          </a:p>
          <a:p>
            <a:pPr marL="457200" indent="-457200">
              <a:buFont typeface="Arial" panose="020B0604020202020204" pitchFamily="34" charset="0"/>
              <a:buChar char="•"/>
            </a:pPr>
            <a:r>
              <a:rPr lang="de-DE" sz="2000" b="0" dirty="0"/>
              <a:t>Extract </a:t>
            </a:r>
            <a:r>
              <a:rPr lang="de-DE" sz="2000" b="0" dirty="0" err="1"/>
              <a:t>found</a:t>
            </a:r>
            <a:r>
              <a:rPr lang="de-DE" sz="2000" b="0" dirty="0"/>
              <a:t> </a:t>
            </a:r>
            <a:r>
              <a:rPr lang="de-DE" sz="2000" b="0" dirty="0" err="1"/>
              <a:t>frequencies</a:t>
            </a:r>
            <a:r>
              <a:rPr lang="de-DE" sz="2000" b="0" dirty="0"/>
              <a:t> </a:t>
            </a:r>
            <a:r>
              <a:rPr lang="de-DE" sz="2000" b="0" dirty="0" err="1"/>
              <a:t>of</a:t>
            </a:r>
            <a:r>
              <a:rPr lang="de-DE" sz="2000" b="0" dirty="0"/>
              <a:t> </a:t>
            </a:r>
            <a:r>
              <a:rPr lang="de-DE" sz="2000" b="0" dirty="0" err="1"/>
              <a:t>the</a:t>
            </a:r>
            <a:r>
              <a:rPr lang="de-DE" sz="2000" b="0" dirty="0"/>
              <a:t> </a:t>
            </a:r>
            <a:r>
              <a:rPr lang="de-DE" sz="2000" b="0" dirty="0" err="1"/>
              <a:t>signal</a:t>
            </a:r>
            <a:r>
              <a:rPr lang="de-DE" sz="2000" b="0" dirty="0"/>
              <a:t> </a:t>
            </a:r>
            <a:r>
              <a:rPr lang="de-DE" sz="2000" b="0" dirty="0" err="1"/>
              <a:t>using</a:t>
            </a:r>
            <a:r>
              <a:rPr lang="de-DE" sz="2000" b="0" dirty="0"/>
              <a:t> </a:t>
            </a:r>
            <a:r>
              <a:rPr lang="de-DE" sz="2000" b="0" i="1" dirty="0"/>
              <a:t>„</a:t>
            </a:r>
            <a:r>
              <a:rPr lang="de-DE" sz="2000" b="0" i="1" dirty="0" err="1"/>
              <a:t>signal_decompose</a:t>
            </a:r>
            <a:r>
              <a:rPr lang="de-DE" sz="2000" b="0" i="1" dirty="0"/>
              <a:t>“, </a:t>
            </a:r>
            <a:r>
              <a:rPr lang="de-DE" sz="2000" b="0" dirty="0" err="1"/>
              <a:t>using</a:t>
            </a:r>
            <a:r>
              <a:rPr lang="de-DE" sz="2000" b="0" dirty="0"/>
              <a:t> top 4 </a:t>
            </a:r>
            <a:r>
              <a:rPr lang="de-DE" sz="2000" b="0" dirty="0" err="1"/>
              <a:t>frequencies</a:t>
            </a:r>
            <a:r>
              <a:rPr lang="de-DE" sz="2000" b="0" dirty="0"/>
              <a:t>.</a:t>
            </a:r>
          </a:p>
          <a:p>
            <a:pPr marL="457200" indent="-457200">
              <a:buFont typeface="Arial" panose="020B0604020202020204" pitchFamily="34" charset="0"/>
              <a:buChar char="•"/>
            </a:pPr>
            <a:r>
              <a:rPr lang="de-DE" sz="2000" b="0" dirty="0"/>
              <a:t>Model </a:t>
            </a:r>
            <a:r>
              <a:rPr lang="de-DE" sz="2000" b="0" dirty="0" err="1"/>
              <a:t>each</a:t>
            </a:r>
            <a:r>
              <a:rPr lang="de-DE" sz="2000" b="0" dirty="0"/>
              <a:t> </a:t>
            </a:r>
            <a:r>
              <a:rPr lang="de-DE" sz="2000" b="0" dirty="0" err="1"/>
              <a:t>component</a:t>
            </a:r>
            <a:r>
              <a:rPr lang="de-DE" sz="2000" b="0" dirty="0"/>
              <a:t>, 4 different Seasons [0.5, 1.0, 7.0, 245.0] </a:t>
            </a:r>
            <a:r>
              <a:rPr lang="de-DE" sz="2000" b="0" dirty="0" err="1"/>
              <a:t>days</a:t>
            </a:r>
            <a:r>
              <a:rPr lang="de-DE" sz="2000" b="0" dirty="0"/>
              <a:t> and Trend.</a:t>
            </a:r>
          </a:p>
          <a:p>
            <a:pPr marL="457200" indent="-457200">
              <a:buFont typeface="Arial" panose="020B0604020202020204" pitchFamily="34" charset="0"/>
              <a:buChar char="•"/>
            </a:pPr>
            <a:r>
              <a:rPr lang="de-DE" sz="2000" b="0" dirty="0" err="1"/>
              <a:t>Combining</a:t>
            </a:r>
            <a:r>
              <a:rPr lang="de-DE" sz="2000" b="0" dirty="0"/>
              <a:t> </a:t>
            </a:r>
            <a:r>
              <a:rPr lang="de-DE" sz="2000" b="0" dirty="0" err="1"/>
              <a:t>models</a:t>
            </a:r>
            <a:r>
              <a:rPr lang="de-DE" sz="2000" b="0" dirty="0"/>
              <a:t> in additive </a:t>
            </a:r>
            <a:r>
              <a:rPr lang="de-DE" sz="2000" b="0" dirty="0" err="1"/>
              <a:t>fashion</a:t>
            </a:r>
            <a:endParaRPr lang="de-DE" sz="2000" b="0" dirty="0"/>
          </a:p>
          <a:p>
            <a:pPr marL="457200" indent="-457200">
              <a:buFont typeface="Arial" panose="020B0604020202020204" pitchFamily="34" charset="0"/>
              <a:buChar char="•"/>
            </a:pPr>
            <a:endParaRPr lang="de-DE" sz="2000" b="0" dirty="0"/>
          </a:p>
          <a:p>
            <a:pPr marL="457200" indent="-457200">
              <a:buFont typeface="Arial" panose="020B0604020202020204" pitchFamily="34" charset="0"/>
              <a:buChar char="•"/>
            </a:pPr>
            <a:endParaRPr lang="de-DE" sz="2000" b="0" dirty="0"/>
          </a:p>
        </p:txBody>
      </p:sp>
      <p:sp>
        <p:nvSpPr>
          <p:cNvPr id="17" name="Inhaltsplatzhalter 7">
            <a:extLst>
              <a:ext uri="{FF2B5EF4-FFF2-40B4-BE49-F238E27FC236}">
                <a16:creationId xmlns:a16="http://schemas.microsoft.com/office/drawing/2014/main" id="{55BCBB0C-4F8E-B573-E916-A96E6B5B47FA}"/>
              </a:ext>
            </a:extLst>
          </p:cNvPr>
          <p:cNvSpPr txBox="1">
            <a:spLocks/>
          </p:cNvSpPr>
          <p:nvPr/>
        </p:nvSpPr>
        <p:spPr>
          <a:xfrm>
            <a:off x="11467188" y="21538228"/>
            <a:ext cx="8820000" cy="558478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err="1"/>
              <a:t>Conclusion</a:t>
            </a:r>
            <a:endParaRPr lang="de-DE" dirty="0"/>
          </a:p>
          <a:p>
            <a:pPr lvl="2"/>
            <a:r>
              <a:rPr lang="en-US" dirty="0"/>
              <a:t>How have you tackled the problem? Difference Baseline – best model</a:t>
            </a:r>
            <a:endParaRPr lang="de-DE" dirty="0"/>
          </a:p>
          <a:p>
            <a:pPr lvl="2"/>
            <a:endParaRPr lang="de-DE" dirty="0"/>
          </a:p>
          <a:p>
            <a:pPr lvl="2"/>
            <a:r>
              <a:rPr lang="de-DE" dirty="0"/>
              <a:t>Troubles </a:t>
            </a:r>
            <a:r>
              <a:rPr lang="de-DE" dirty="0" err="1"/>
              <a:t>with</a:t>
            </a:r>
            <a:r>
              <a:rPr lang="de-DE" dirty="0"/>
              <a:t> LSTM</a:t>
            </a:r>
          </a:p>
          <a:p>
            <a:pPr lvl="2"/>
            <a:endParaRPr lang="de-DE" dirty="0"/>
          </a:p>
          <a:p>
            <a:pPr lvl="2"/>
            <a:r>
              <a:rPr lang="de-DE" dirty="0"/>
              <a:t>Additive Model </a:t>
            </a:r>
            <a:r>
              <a:rPr lang="de-DE" dirty="0" err="1"/>
              <a:t>for</a:t>
            </a:r>
            <a:r>
              <a:rPr lang="de-DE" dirty="0"/>
              <a:t> </a:t>
            </a:r>
            <a:r>
              <a:rPr lang="de-DE" dirty="0" err="1"/>
              <a:t>interpretability</a:t>
            </a:r>
            <a:endParaRPr lang="de-DE" dirty="0"/>
          </a:p>
          <a:p>
            <a:pPr lvl="2"/>
            <a:endParaRPr lang="de-DE" dirty="0"/>
          </a:p>
          <a:p>
            <a:pPr lvl="2"/>
            <a:r>
              <a:rPr lang="de-DE" dirty="0" err="1"/>
              <a:t>Apply</a:t>
            </a:r>
            <a:r>
              <a:rPr lang="de-DE" dirty="0"/>
              <a:t> </a:t>
            </a:r>
            <a:r>
              <a:rPr lang="de-DE" dirty="0" err="1"/>
              <a:t>best</a:t>
            </a:r>
            <a:r>
              <a:rPr lang="de-DE" dirty="0"/>
              <a:t> </a:t>
            </a:r>
            <a:r>
              <a:rPr lang="de-DE" dirty="0" err="1"/>
              <a:t>for</a:t>
            </a:r>
            <a:r>
              <a:rPr lang="de-DE" dirty="0"/>
              <a:t> </a:t>
            </a:r>
            <a:r>
              <a:rPr lang="de-DE" dirty="0" err="1"/>
              <a:t>other</a:t>
            </a:r>
            <a:r>
              <a:rPr lang="de-DE" dirty="0"/>
              <a:t> </a:t>
            </a:r>
            <a:r>
              <a:rPr lang="de-DE" dirty="0" err="1"/>
              <a:t>grid</a:t>
            </a:r>
            <a:r>
              <a:rPr lang="de-DE" dirty="0"/>
              <a:t> check / </a:t>
            </a:r>
            <a:r>
              <a:rPr lang="de-DE" dirty="0" err="1"/>
              <a:t>mention</a:t>
            </a:r>
            <a:r>
              <a:rPr lang="de-DE" dirty="0"/>
              <a:t> </a:t>
            </a:r>
            <a:r>
              <a:rPr lang="de-DE" dirty="0" err="1"/>
              <a:t>performance</a:t>
            </a:r>
            <a:endParaRPr lang="de-DE" dirty="0"/>
          </a:p>
          <a:p>
            <a:pPr lvl="2"/>
            <a:endParaRPr lang="de-DE" dirty="0"/>
          </a:p>
        </p:txBody>
      </p:sp>
      <p:pic>
        <p:nvPicPr>
          <p:cNvPr id="22" name="Picture 21">
            <a:extLst>
              <a:ext uri="{FF2B5EF4-FFF2-40B4-BE49-F238E27FC236}">
                <a16:creationId xmlns:a16="http://schemas.microsoft.com/office/drawing/2014/main" id="{00EF9AB9-CDBE-F5E9-6FBF-B1215B2A64D3}"/>
              </a:ext>
            </a:extLst>
          </p:cNvPr>
          <p:cNvPicPr>
            <a:picLocks noChangeAspect="1"/>
          </p:cNvPicPr>
          <p:nvPr/>
        </p:nvPicPr>
        <p:blipFill>
          <a:blip r:embed="rId2"/>
          <a:stretch>
            <a:fillRect/>
          </a:stretch>
        </p:blipFill>
        <p:spPr>
          <a:xfrm>
            <a:off x="1935803" y="29361433"/>
            <a:ext cx="1430960" cy="693212"/>
          </a:xfrm>
          <a:prstGeom prst="rect">
            <a:avLst/>
          </a:prstGeom>
        </p:spPr>
      </p:pic>
      <p:sp>
        <p:nvSpPr>
          <p:cNvPr id="23" name="TextBox 22">
            <a:extLst>
              <a:ext uri="{FF2B5EF4-FFF2-40B4-BE49-F238E27FC236}">
                <a16:creationId xmlns:a16="http://schemas.microsoft.com/office/drawing/2014/main" id="{D222F6F3-5E4F-1E71-C27E-AFC96708ABB0}"/>
              </a:ext>
            </a:extLst>
          </p:cNvPr>
          <p:cNvSpPr txBox="1"/>
          <p:nvPr/>
        </p:nvSpPr>
        <p:spPr>
          <a:xfrm>
            <a:off x="15335250" y="29406017"/>
            <a:ext cx="5715000" cy="1569660"/>
          </a:xfrm>
          <a:prstGeom prst="rect">
            <a:avLst/>
          </a:prstGeom>
          <a:solidFill>
            <a:schemeClr val="bg1">
              <a:lumMod val="85000"/>
            </a:schemeClr>
          </a:solidFill>
        </p:spPr>
        <p:txBody>
          <a:bodyPr wrap="square" rtlCol="0">
            <a:spAutoFit/>
          </a:bodyPr>
          <a:lstStyle/>
          <a:p>
            <a:pPr algn="r"/>
            <a:r>
              <a:rPr lang="en-US" sz="2400" dirty="0"/>
              <a:t>Authors: Alexander Seyr, ….</a:t>
            </a:r>
          </a:p>
          <a:p>
            <a:pPr algn="r"/>
            <a:r>
              <a:rPr lang="en-US" sz="2400" dirty="0"/>
              <a:t>TU Graz – Institute of ISDS</a:t>
            </a:r>
          </a:p>
          <a:p>
            <a:pPr algn="r"/>
            <a:r>
              <a:rPr lang="en-US" sz="2400" dirty="0"/>
              <a:t>8010 Graz, </a:t>
            </a:r>
            <a:r>
              <a:rPr lang="en-US" sz="2400" dirty="0" err="1"/>
              <a:t>Inffeldgasse</a:t>
            </a:r>
            <a:r>
              <a:rPr lang="en-US" sz="2400" dirty="0"/>
              <a:t> 12/I, Austria</a:t>
            </a:r>
          </a:p>
          <a:p>
            <a:pPr algn="r"/>
            <a:endParaRPr lang="en-US" sz="2400" dirty="0"/>
          </a:p>
        </p:txBody>
      </p:sp>
      <p:sp>
        <p:nvSpPr>
          <p:cNvPr id="25" name="TextBox 24">
            <a:extLst>
              <a:ext uri="{FF2B5EF4-FFF2-40B4-BE49-F238E27FC236}">
                <a16:creationId xmlns:a16="http://schemas.microsoft.com/office/drawing/2014/main" id="{7026E04F-778E-7918-193E-7FD648783EEA}"/>
              </a:ext>
            </a:extLst>
          </p:cNvPr>
          <p:cNvSpPr txBox="1"/>
          <p:nvPr/>
        </p:nvSpPr>
        <p:spPr>
          <a:xfrm>
            <a:off x="1677462" y="4162326"/>
            <a:ext cx="8264266" cy="1000274"/>
          </a:xfrm>
          <a:prstGeom prst="rect">
            <a:avLst/>
          </a:prstGeom>
          <a:solidFill>
            <a:schemeClr val="bg1"/>
          </a:solidFill>
        </p:spPr>
        <p:txBody>
          <a:bodyPr wrap="square" rtlCol="0">
            <a:spAutoFit/>
          </a:bodyPr>
          <a:lstStyle/>
          <a:p>
            <a:endParaRPr lang="en-US" dirty="0"/>
          </a:p>
        </p:txBody>
      </p:sp>
      <p:pic>
        <p:nvPicPr>
          <p:cNvPr id="26" name="Picture 25">
            <a:extLst>
              <a:ext uri="{FF2B5EF4-FFF2-40B4-BE49-F238E27FC236}">
                <a16:creationId xmlns:a16="http://schemas.microsoft.com/office/drawing/2014/main" id="{8F41B79F-E449-4CF2-1B3E-67CBD25627C7}"/>
              </a:ext>
            </a:extLst>
          </p:cNvPr>
          <p:cNvPicPr>
            <a:picLocks noChangeAspect="1"/>
          </p:cNvPicPr>
          <p:nvPr/>
        </p:nvPicPr>
        <p:blipFill>
          <a:blip r:embed="rId3"/>
          <a:stretch>
            <a:fillRect/>
          </a:stretch>
        </p:blipFill>
        <p:spPr>
          <a:xfrm>
            <a:off x="11125201" y="7005440"/>
            <a:ext cx="10458450" cy="1554609"/>
          </a:xfrm>
          <a:prstGeom prst="rect">
            <a:avLst/>
          </a:prstGeom>
        </p:spPr>
      </p:pic>
      <p:pic>
        <p:nvPicPr>
          <p:cNvPr id="5" name="Picture 4" descr="Diagram&#10;&#10;Description automatically generated with medium confidence">
            <a:extLst>
              <a:ext uri="{FF2B5EF4-FFF2-40B4-BE49-F238E27FC236}">
                <a16:creationId xmlns:a16="http://schemas.microsoft.com/office/drawing/2014/main" id="{230F4192-C7FA-D598-021A-8D1D976D6A58}"/>
              </a:ext>
            </a:extLst>
          </p:cNvPr>
          <p:cNvPicPr>
            <a:picLocks noChangeAspect="1"/>
          </p:cNvPicPr>
          <p:nvPr/>
        </p:nvPicPr>
        <p:blipFill rotWithShape="1">
          <a:blip r:embed="rId4"/>
          <a:srcRect l="10919" t="5149" r="9191" b="8341"/>
          <a:stretch/>
        </p:blipFill>
        <p:spPr>
          <a:xfrm>
            <a:off x="1677462" y="22346463"/>
            <a:ext cx="9447739" cy="3630101"/>
          </a:xfrm>
          <a:prstGeom prst="rect">
            <a:avLst/>
          </a:prstGeom>
        </p:spPr>
      </p:pic>
      <p:graphicFrame>
        <p:nvGraphicFramePr>
          <p:cNvPr id="9" name="Table 9">
            <a:extLst>
              <a:ext uri="{FF2B5EF4-FFF2-40B4-BE49-F238E27FC236}">
                <a16:creationId xmlns:a16="http://schemas.microsoft.com/office/drawing/2014/main" id="{C1EB1167-26B1-1F33-2E21-4F66C68CD3D2}"/>
              </a:ext>
            </a:extLst>
          </p:cNvPr>
          <p:cNvGraphicFramePr>
            <a:graphicFrameLocks noGrp="1"/>
          </p:cNvGraphicFramePr>
          <p:nvPr>
            <p:extLst>
              <p:ext uri="{D42A27DB-BD31-4B8C-83A1-F6EECF244321}">
                <p14:modId xmlns:p14="http://schemas.microsoft.com/office/powerpoint/2010/main" val="96492476"/>
              </p:ext>
            </p:extLst>
          </p:nvPr>
        </p:nvGraphicFramePr>
        <p:xfrm>
          <a:off x="11481980" y="10709352"/>
          <a:ext cx="8780389" cy="2481388"/>
        </p:xfrm>
        <a:graphic>
          <a:graphicData uri="http://schemas.openxmlformats.org/drawingml/2006/table">
            <a:tbl>
              <a:tblPr firstRow="1" bandRow="1">
                <a:tableStyleId>{3C2FFA5D-87B4-456A-9821-1D502468CF0F}</a:tableStyleId>
              </a:tblPr>
              <a:tblGrid>
                <a:gridCol w="1770597">
                  <a:extLst>
                    <a:ext uri="{9D8B030D-6E8A-4147-A177-3AD203B41FA5}">
                      <a16:colId xmlns:a16="http://schemas.microsoft.com/office/drawing/2014/main" val="464465941"/>
                    </a:ext>
                  </a:extLst>
                </a:gridCol>
                <a:gridCol w="1752448">
                  <a:extLst>
                    <a:ext uri="{9D8B030D-6E8A-4147-A177-3AD203B41FA5}">
                      <a16:colId xmlns:a16="http://schemas.microsoft.com/office/drawing/2014/main" val="4112224327"/>
                    </a:ext>
                  </a:extLst>
                </a:gridCol>
                <a:gridCol w="1752448">
                  <a:extLst>
                    <a:ext uri="{9D8B030D-6E8A-4147-A177-3AD203B41FA5}">
                      <a16:colId xmlns:a16="http://schemas.microsoft.com/office/drawing/2014/main" val="3437293291"/>
                    </a:ext>
                  </a:extLst>
                </a:gridCol>
                <a:gridCol w="1752448">
                  <a:extLst>
                    <a:ext uri="{9D8B030D-6E8A-4147-A177-3AD203B41FA5}">
                      <a16:colId xmlns:a16="http://schemas.microsoft.com/office/drawing/2014/main" val="2014822585"/>
                    </a:ext>
                  </a:extLst>
                </a:gridCol>
                <a:gridCol w="1752448">
                  <a:extLst>
                    <a:ext uri="{9D8B030D-6E8A-4147-A177-3AD203B41FA5}">
                      <a16:colId xmlns:a16="http://schemas.microsoft.com/office/drawing/2014/main" val="1167555461"/>
                    </a:ext>
                  </a:extLst>
                </a:gridCol>
              </a:tblGrid>
              <a:tr h="361537">
                <a:tc>
                  <a:txBody>
                    <a:bodyPr/>
                    <a:lstStyle/>
                    <a:p>
                      <a:r>
                        <a:rPr lang="en-US" sz="2000" kern="1200" dirty="0">
                          <a:solidFill>
                            <a:schemeClr val="bg1"/>
                          </a:solidFill>
                          <a:latin typeface="+mn-lt"/>
                          <a:ea typeface="+mn-ea"/>
                          <a:cs typeface="+mn-cs"/>
                        </a:rPr>
                        <a:t>Model</a:t>
                      </a:r>
                    </a:p>
                  </a:txBody>
                  <a:tcPr/>
                </a:tc>
                <a:tc>
                  <a:txBody>
                    <a:bodyPr/>
                    <a:lstStyle/>
                    <a:p>
                      <a:r>
                        <a:rPr lang="en-US" sz="2000" kern="1200" dirty="0">
                          <a:solidFill>
                            <a:schemeClr val="bg1"/>
                          </a:solidFill>
                          <a:latin typeface="+mn-lt"/>
                          <a:ea typeface="+mn-ea"/>
                          <a:cs typeface="+mn-cs"/>
                        </a:rPr>
                        <a:t>MSE</a:t>
                      </a:r>
                    </a:p>
                  </a:txBody>
                  <a:tcPr/>
                </a:tc>
                <a:tc>
                  <a:txBody>
                    <a:bodyPr/>
                    <a:lstStyle/>
                    <a:p>
                      <a:r>
                        <a:rPr lang="en-US" sz="2000" kern="1200" dirty="0">
                          <a:solidFill>
                            <a:schemeClr val="bg1"/>
                          </a:solidFill>
                          <a:latin typeface="+mn-lt"/>
                          <a:ea typeface="+mn-ea"/>
                          <a:cs typeface="+mn-cs"/>
                        </a:rPr>
                        <a:t>MAE</a:t>
                      </a:r>
                    </a:p>
                  </a:txBody>
                  <a:tcPr/>
                </a:tc>
                <a:tc>
                  <a:txBody>
                    <a:bodyPr/>
                    <a:lstStyle/>
                    <a:p>
                      <a:r>
                        <a:rPr lang="en-US" sz="2000" kern="1200" dirty="0">
                          <a:solidFill>
                            <a:schemeClr val="bg1"/>
                          </a:solidFill>
                          <a:latin typeface="+mn-lt"/>
                          <a:ea typeface="+mn-ea"/>
                          <a:cs typeface="+mn-cs"/>
                        </a:rPr>
                        <a:t>RMSE</a:t>
                      </a:r>
                    </a:p>
                  </a:txBody>
                  <a:tcPr/>
                </a:tc>
                <a:tc>
                  <a:txBody>
                    <a:bodyPr/>
                    <a:lstStyle/>
                    <a:p>
                      <a:r>
                        <a:rPr lang="en-US" sz="2000" kern="1200" dirty="0">
                          <a:solidFill>
                            <a:schemeClr val="bg1"/>
                          </a:solidFill>
                          <a:latin typeface="+mn-lt"/>
                          <a:ea typeface="+mn-ea"/>
                          <a:cs typeface="+mn-cs"/>
                        </a:rPr>
                        <a:t>R2</a:t>
                      </a:r>
                    </a:p>
                  </a:txBody>
                  <a:tcPr/>
                </a:tc>
                <a:extLst>
                  <a:ext uri="{0D108BD9-81ED-4DB2-BD59-A6C34878D82A}">
                    <a16:rowId xmlns:a16="http://schemas.microsoft.com/office/drawing/2014/main" val="1848082894"/>
                  </a:ext>
                </a:extLst>
              </a:tr>
              <a:tr h="361537">
                <a:tc>
                  <a:txBody>
                    <a:bodyPr/>
                    <a:lstStyle/>
                    <a:p>
                      <a:r>
                        <a:rPr lang="en-US" sz="2000" kern="1200" dirty="0">
                          <a:solidFill>
                            <a:schemeClr val="tx1"/>
                          </a:solidFill>
                          <a:latin typeface="+mn-lt"/>
                          <a:ea typeface="+mn-ea"/>
                          <a:cs typeface="+mn-cs"/>
                        </a:rPr>
                        <a:t>RBM</a:t>
                      </a:r>
                    </a:p>
                  </a:txBody>
                  <a:tcPr/>
                </a:tc>
                <a:tc>
                  <a:txBody>
                    <a:bodyPr/>
                    <a:lstStyle/>
                    <a:p>
                      <a:pPr algn="r"/>
                      <a:r>
                        <a:rPr lang="en-US" sz="2000" kern="1200" dirty="0">
                          <a:solidFill>
                            <a:schemeClr val="tx1"/>
                          </a:solidFill>
                          <a:latin typeface="+mn-lt"/>
                          <a:ea typeface="+mn-ea"/>
                          <a:cs typeface="+mn-cs"/>
                        </a:rPr>
                        <a:t>6168.746</a:t>
                      </a:r>
                    </a:p>
                  </a:txBody>
                  <a:tcPr/>
                </a:tc>
                <a:tc>
                  <a:txBody>
                    <a:bodyPr/>
                    <a:lstStyle/>
                    <a:p>
                      <a:pPr algn="r"/>
                      <a:r>
                        <a:rPr lang="en-US" sz="2000" kern="1200" dirty="0">
                          <a:solidFill>
                            <a:schemeClr val="tx1"/>
                          </a:solidFill>
                          <a:latin typeface="+mn-lt"/>
                          <a:ea typeface="+mn-ea"/>
                          <a:cs typeface="+mn-cs"/>
                        </a:rPr>
                        <a:t>64.824</a:t>
                      </a:r>
                    </a:p>
                  </a:txBody>
                  <a:tcPr/>
                </a:tc>
                <a:tc>
                  <a:txBody>
                    <a:bodyPr/>
                    <a:lstStyle/>
                    <a:p>
                      <a:pPr algn="r"/>
                      <a:r>
                        <a:rPr lang="en-US" sz="2000" kern="1200" dirty="0">
                          <a:solidFill>
                            <a:schemeClr val="tx1"/>
                          </a:solidFill>
                          <a:latin typeface="+mn-lt"/>
                          <a:ea typeface="+mn-ea"/>
                          <a:cs typeface="+mn-cs"/>
                        </a:rPr>
                        <a:t>78.541</a:t>
                      </a:r>
                    </a:p>
                  </a:txBody>
                  <a:tcPr/>
                </a:tc>
                <a:tc>
                  <a:txBody>
                    <a:bodyPr/>
                    <a:lstStyle/>
                    <a:p>
                      <a:pPr algn="r"/>
                      <a:r>
                        <a:rPr lang="en-US" sz="2000" kern="1200" dirty="0">
                          <a:solidFill>
                            <a:schemeClr val="tx1"/>
                          </a:solidFill>
                          <a:latin typeface="+mn-lt"/>
                          <a:ea typeface="+mn-ea"/>
                          <a:cs typeface="+mn-cs"/>
                        </a:rPr>
                        <a:t>-2.007</a:t>
                      </a:r>
                    </a:p>
                  </a:txBody>
                  <a:tcPr/>
                </a:tc>
                <a:extLst>
                  <a:ext uri="{0D108BD9-81ED-4DB2-BD59-A6C34878D82A}">
                    <a16:rowId xmlns:a16="http://schemas.microsoft.com/office/drawing/2014/main" val="3500294253"/>
                  </a:ext>
                </a:extLst>
              </a:tr>
              <a:tr h="361537">
                <a:tc>
                  <a:txBody>
                    <a:bodyPr/>
                    <a:lstStyle/>
                    <a:p>
                      <a:r>
                        <a:rPr lang="en-US" sz="2000" kern="1200" dirty="0">
                          <a:solidFill>
                            <a:schemeClr val="tx1"/>
                          </a:solidFill>
                          <a:latin typeface="+mn-lt"/>
                          <a:ea typeface="+mn-ea"/>
                          <a:cs typeface="+mn-cs"/>
                        </a:rPr>
                        <a:t>MBM</a:t>
                      </a:r>
                    </a:p>
                  </a:txBody>
                  <a:tcPr/>
                </a:tc>
                <a:tc>
                  <a:txBody>
                    <a:bodyPr/>
                    <a:lstStyle/>
                    <a:p>
                      <a:pPr algn="r"/>
                      <a:r>
                        <a:rPr lang="en-US" sz="2000" kern="1200" dirty="0">
                          <a:solidFill>
                            <a:schemeClr val="tx1"/>
                          </a:solidFill>
                          <a:latin typeface="+mn-lt"/>
                          <a:ea typeface="+mn-ea"/>
                          <a:cs typeface="+mn-cs"/>
                        </a:rPr>
                        <a:t>2172.005</a:t>
                      </a:r>
                    </a:p>
                  </a:txBody>
                  <a:tcPr/>
                </a:tc>
                <a:tc>
                  <a:txBody>
                    <a:bodyPr/>
                    <a:lstStyle/>
                    <a:p>
                      <a:pPr algn="r"/>
                      <a:r>
                        <a:rPr lang="en-US" sz="2000" kern="1200" dirty="0">
                          <a:solidFill>
                            <a:schemeClr val="tx1"/>
                          </a:solidFill>
                          <a:latin typeface="+mn-lt"/>
                          <a:ea typeface="+mn-ea"/>
                          <a:cs typeface="+mn-cs"/>
                        </a:rPr>
                        <a:t>40.396</a:t>
                      </a:r>
                    </a:p>
                  </a:txBody>
                  <a:tcPr/>
                </a:tc>
                <a:tc>
                  <a:txBody>
                    <a:bodyPr/>
                    <a:lstStyle/>
                    <a:p>
                      <a:pPr algn="r"/>
                      <a:r>
                        <a:rPr lang="en-US" sz="2000" kern="1200" dirty="0">
                          <a:solidFill>
                            <a:schemeClr val="tx1"/>
                          </a:solidFill>
                          <a:latin typeface="+mn-lt"/>
                          <a:ea typeface="+mn-ea"/>
                          <a:cs typeface="+mn-cs"/>
                        </a:rPr>
                        <a:t>46.605</a:t>
                      </a:r>
                    </a:p>
                  </a:txBody>
                  <a:tcPr/>
                </a:tc>
                <a:tc>
                  <a:txBody>
                    <a:bodyPr/>
                    <a:lstStyle/>
                    <a:p>
                      <a:pPr algn="r"/>
                      <a:r>
                        <a:rPr lang="en-US" sz="2000" kern="1200" dirty="0">
                          <a:solidFill>
                            <a:schemeClr val="tx1"/>
                          </a:solidFill>
                          <a:latin typeface="+mn-lt"/>
                          <a:ea typeface="+mn-ea"/>
                          <a:cs typeface="+mn-cs"/>
                        </a:rPr>
                        <a:t>-0.059</a:t>
                      </a:r>
                    </a:p>
                  </a:txBody>
                  <a:tcPr/>
                </a:tc>
                <a:extLst>
                  <a:ext uri="{0D108BD9-81ED-4DB2-BD59-A6C34878D82A}">
                    <a16:rowId xmlns:a16="http://schemas.microsoft.com/office/drawing/2014/main" val="270543441"/>
                  </a:ext>
                </a:extLst>
              </a:tr>
              <a:tr h="361537">
                <a:tc>
                  <a:txBody>
                    <a:bodyPr/>
                    <a:lstStyle/>
                    <a:p>
                      <a:r>
                        <a:rPr lang="en-US" sz="2000" kern="1200" dirty="0">
                          <a:solidFill>
                            <a:schemeClr val="tx1"/>
                          </a:solidFill>
                          <a:latin typeface="+mn-lt"/>
                          <a:ea typeface="+mn-ea"/>
                          <a:cs typeface="+mn-cs"/>
                        </a:rPr>
                        <a:t>AM</a:t>
                      </a:r>
                    </a:p>
                  </a:txBody>
                  <a:tcPr/>
                </a:tc>
                <a:tc>
                  <a:txBody>
                    <a:bodyPr/>
                    <a:lstStyle/>
                    <a:p>
                      <a:pPr algn="r"/>
                      <a:r>
                        <a:rPr lang="en-US" sz="2000" kern="1200" dirty="0">
                          <a:solidFill>
                            <a:schemeClr val="tx1"/>
                          </a:solidFill>
                          <a:latin typeface="+mn-lt"/>
                          <a:ea typeface="+mn-ea"/>
                          <a:cs typeface="+mn-cs"/>
                        </a:rPr>
                        <a:t>557.02</a:t>
                      </a:r>
                    </a:p>
                  </a:txBody>
                  <a:tcPr/>
                </a:tc>
                <a:tc>
                  <a:txBody>
                    <a:bodyPr/>
                    <a:lstStyle/>
                    <a:p>
                      <a:pPr algn="r"/>
                      <a:r>
                        <a:rPr lang="en-US" sz="2000" kern="1200" dirty="0">
                          <a:solidFill>
                            <a:schemeClr val="tx1"/>
                          </a:solidFill>
                          <a:latin typeface="+mn-lt"/>
                          <a:ea typeface="+mn-ea"/>
                          <a:cs typeface="+mn-cs"/>
                        </a:rPr>
                        <a:t>18.421</a:t>
                      </a:r>
                    </a:p>
                  </a:txBody>
                  <a:tcPr/>
                </a:tc>
                <a:tc>
                  <a:txBody>
                    <a:bodyPr/>
                    <a:lstStyle/>
                    <a:p>
                      <a:pPr algn="r"/>
                      <a:r>
                        <a:rPr lang="en-US" sz="2000" kern="1200" dirty="0">
                          <a:solidFill>
                            <a:schemeClr val="tx1"/>
                          </a:solidFill>
                          <a:latin typeface="+mn-lt"/>
                          <a:ea typeface="+mn-ea"/>
                          <a:cs typeface="+mn-cs"/>
                        </a:rPr>
                        <a:t>23.601</a:t>
                      </a:r>
                    </a:p>
                  </a:txBody>
                  <a:tcPr/>
                </a:tc>
                <a:tc>
                  <a:txBody>
                    <a:bodyPr/>
                    <a:lstStyle/>
                    <a:p>
                      <a:pPr algn="r"/>
                      <a:r>
                        <a:rPr lang="en-US" sz="2000" kern="1200" dirty="0">
                          <a:solidFill>
                            <a:schemeClr val="tx1"/>
                          </a:solidFill>
                          <a:latin typeface="+mn-lt"/>
                          <a:ea typeface="+mn-ea"/>
                          <a:cs typeface="+mn-cs"/>
                        </a:rPr>
                        <a:t>0.745</a:t>
                      </a:r>
                    </a:p>
                  </a:txBody>
                  <a:tcPr/>
                </a:tc>
                <a:extLst>
                  <a:ext uri="{0D108BD9-81ED-4DB2-BD59-A6C34878D82A}">
                    <a16:rowId xmlns:a16="http://schemas.microsoft.com/office/drawing/2014/main" val="2439749995"/>
                  </a:ext>
                </a:extLst>
              </a:tr>
              <a:tr h="361537">
                <a:tc>
                  <a:txBody>
                    <a:bodyPr/>
                    <a:lstStyle/>
                    <a:p>
                      <a:r>
                        <a:rPr lang="en-US" sz="2000" kern="1200" dirty="0" err="1">
                          <a:solidFill>
                            <a:schemeClr val="tx1"/>
                          </a:solidFill>
                          <a:latin typeface="+mn-lt"/>
                          <a:ea typeface="+mn-ea"/>
                          <a:cs typeface="+mn-cs"/>
                        </a:rPr>
                        <a:t>LightGBM</a:t>
                      </a:r>
                      <a:endParaRPr lang="en-US" sz="2000" kern="1200" dirty="0">
                        <a:solidFill>
                          <a:schemeClr val="tx1"/>
                        </a:solidFill>
                        <a:latin typeface="+mn-lt"/>
                        <a:ea typeface="+mn-ea"/>
                        <a:cs typeface="+mn-cs"/>
                      </a:endParaRPr>
                    </a:p>
                  </a:txBody>
                  <a:tcPr/>
                </a:tc>
                <a:tc>
                  <a:txBody>
                    <a:bodyPr/>
                    <a:lstStyle/>
                    <a:p>
                      <a:endParaRPr lang="en-US" sz="2000" kern="1200" dirty="0">
                        <a:solidFill>
                          <a:schemeClr val="tx1"/>
                        </a:solidFill>
                        <a:latin typeface="+mn-lt"/>
                        <a:ea typeface="+mn-ea"/>
                        <a:cs typeface="+mn-cs"/>
                      </a:endParaRPr>
                    </a:p>
                  </a:txBody>
                  <a:tcPr/>
                </a:tc>
                <a:tc>
                  <a:txBody>
                    <a:bodyPr/>
                    <a:lstStyle/>
                    <a:p>
                      <a:endParaRPr lang="en-US" sz="2000" kern="1200" dirty="0">
                        <a:solidFill>
                          <a:schemeClr val="tx1"/>
                        </a:solidFill>
                        <a:latin typeface="+mn-lt"/>
                        <a:ea typeface="+mn-ea"/>
                        <a:cs typeface="+mn-cs"/>
                      </a:endParaRPr>
                    </a:p>
                  </a:txBody>
                  <a:tcPr/>
                </a:tc>
                <a:tc>
                  <a:txBody>
                    <a:bodyPr/>
                    <a:lstStyle/>
                    <a:p>
                      <a:endParaRPr lang="en-US" sz="2000" kern="1200">
                        <a:solidFill>
                          <a:schemeClr val="tx1"/>
                        </a:solidFill>
                        <a:latin typeface="+mn-lt"/>
                        <a:ea typeface="+mn-ea"/>
                        <a:cs typeface="+mn-cs"/>
                      </a:endParaRPr>
                    </a:p>
                  </a:txBody>
                  <a:tcPr/>
                </a:tc>
                <a:tc>
                  <a:txBody>
                    <a:bodyPr/>
                    <a:lstStyle/>
                    <a:p>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3030324525"/>
                  </a:ext>
                </a:extLst>
              </a:tr>
              <a:tr h="500188">
                <a:tc>
                  <a:txBody>
                    <a:bodyPr/>
                    <a:lstStyle/>
                    <a:p>
                      <a:r>
                        <a:rPr lang="en-US" sz="2000" kern="1200" dirty="0" err="1">
                          <a:solidFill>
                            <a:schemeClr val="tx1"/>
                          </a:solidFill>
                          <a:latin typeface="+mn-lt"/>
                          <a:ea typeface="+mn-ea"/>
                          <a:cs typeface="+mn-cs"/>
                        </a:rPr>
                        <a:t>XGBoost</a:t>
                      </a:r>
                      <a:endParaRPr lang="en-US" sz="2000" kern="1200" dirty="0">
                        <a:solidFill>
                          <a:schemeClr val="tx1"/>
                        </a:solidFill>
                        <a:latin typeface="+mn-lt"/>
                        <a:ea typeface="+mn-ea"/>
                        <a:cs typeface="+mn-cs"/>
                      </a:endParaRPr>
                    </a:p>
                  </a:txBody>
                  <a:tcPr/>
                </a:tc>
                <a:tc>
                  <a:txBody>
                    <a:bodyPr/>
                    <a:lstStyle/>
                    <a:p>
                      <a:endParaRPr lang="en-US" sz="2000" kern="1200" dirty="0">
                        <a:solidFill>
                          <a:schemeClr val="tx1"/>
                        </a:solidFill>
                        <a:latin typeface="+mn-lt"/>
                        <a:ea typeface="+mn-ea"/>
                        <a:cs typeface="+mn-cs"/>
                      </a:endParaRPr>
                    </a:p>
                  </a:txBody>
                  <a:tcPr/>
                </a:tc>
                <a:tc>
                  <a:txBody>
                    <a:bodyPr/>
                    <a:lstStyle/>
                    <a:p>
                      <a:endParaRPr lang="en-US" sz="2000" kern="1200">
                        <a:solidFill>
                          <a:schemeClr val="tx1"/>
                        </a:solidFill>
                        <a:latin typeface="+mn-lt"/>
                        <a:ea typeface="+mn-ea"/>
                        <a:cs typeface="+mn-cs"/>
                      </a:endParaRPr>
                    </a:p>
                  </a:txBody>
                  <a:tcPr/>
                </a:tc>
                <a:tc>
                  <a:txBody>
                    <a:bodyPr/>
                    <a:lstStyle/>
                    <a:p>
                      <a:endParaRPr lang="en-US" sz="2000" kern="1200">
                        <a:solidFill>
                          <a:schemeClr val="tx1"/>
                        </a:solidFill>
                        <a:latin typeface="+mn-lt"/>
                        <a:ea typeface="+mn-ea"/>
                        <a:cs typeface="+mn-cs"/>
                      </a:endParaRPr>
                    </a:p>
                  </a:txBody>
                  <a:tcPr/>
                </a:tc>
                <a:tc>
                  <a:txBody>
                    <a:bodyPr/>
                    <a:lstStyle/>
                    <a:p>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062666678"/>
                  </a:ext>
                </a:extLst>
              </a:tr>
            </a:tbl>
          </a:graphicData>
        </a:graphic>
      </p:graphicFrame>
      <p:sp>
        <p:nvSpPr>
          <p:cNvPr id="11" name="Inhaltsplatzhalter 6">
            <a:extLst>
              <a:ext uri="{FF2B5EF4-FFF2-40B4-BE49-F238E27FC236}">
                <a16:creationId xmlns:a16="http://schemas.microsoft.com/office/drawing/2014/main" id="{DC713CBB-4040-6E20-5356-8951C70800F0}"/>
              </a:ext>
            </a:extLst>
          </p:cNvPr>
          <p:cNvSpPr>
            <a:spLocks noGrp="1"/>
          </p:cNvSpPr>
          <p:nvPr>
            <p:ph sz="quarter" idx="11"/>
          </p:nvPr>
        </p:nvSpPr>
        <p:spPr>
          <a:xfrm>
            <a:off x="1837461" y="4645063"/>
            <a:ext cx="8820000" cy="2734656"/>
          </a:xfrm>
          <a:noFill/>
        </p:spPr>
        <p:txBody>
          <a:bodyPr>
            <a:noAutofit/>
          </a:bodyPr>
          <a:lstStyle/>
          <a:p>
            <a:r>
              <a:rPr lang="de-DE" dirty="0" err="1"/>
              <a:t>Introduction</a:t>
            </a:r>
            <a:endParaRPr lang="de-DE" dirty="0"/>
          </a:p>
          <a:p>
            <a:pPr lvl="1"/>
            <a:r>
              <a:rPr lang="en-AT" dirty="0"/>
              <a:t>In the forecasting tasks, the goal is to predict future values based on the previously observed values. We use the</a:t>
            </a:r>
            <a:r>
              <a:rPr lang="en-US" dirty="0"/>
              <a:t> </a:t>
            </a:r>
            <a:r>
              <a:rPr lang="en-AT" dirty="0"/>
              <a:t>p</a:t>
            </a:r>
            <a:r>
              <a:rPr lang="en-US" dirty="0" err="1"/>
              <a:t>ower</a:t>
            </a:r>
            <a:r>
              <a:rPr lang="en-AT" dirty="0"/>
              <a:t> </a:t>
            </a:r>
            <a:r>
              <a:rPr lang="en-US" dirty="0"/>
              <a:t>supply dataset</a:t>
            </a:r>
            <a:r>
              <a:rPr lang="en-AT" dirty="0"/>
              <a:t> that</a:t>
            </a:r>
            <a:r>
              <a:rPr lang="en-US" dirty="0"/>
              <a:t> contains hourly measurements of </a:t>
            </a:r>
            <a:r>
              <a:rPr lang="en-AT" dirty="0"/>
              <a:t>the</a:t>
            </a:r>
            <a:r>
              <a:rPr lang="en-US" dirty="0"/>
              <a:t> </a:t>
            </a:r>
            <a:r>
              <a:rPr lang="en-AT" dirty="0"/>
              <a:t>I</a:t>
            </a:r>
            <a:r>
              <a:rPr lang="en-US" dirty="0" err="1"/>
              <a:t>talian</a:t>
            </a:r>
            <a:r>
              <a:rPr lang="en-US" dirty="0"/>
              <a:t> electricity company in a span of 3 years. There are two sources in these records, the main grid and the power transformed from other grids. In this work the focus is on the main grid</a:t>
            </a:r>
            <a:endParaRPr lang="en-AT" dirty="0"/>
          </a:p>
        </p:txBody>
      </p:sp>
      <p:sp>
        <p:nvSpPr>
          <p:cNvPr id="13" name="Inhaltsplatzhalter 6">
            <a:extLst>
              <a:ext uri="{FF2B5EF4-FFF2-40B4-BE49-F238E27FC236}">
                <a16:creationId xmlns:a16="http://schemas.microsoft.com/office/drawing/2014/main" id="{94317078-94DC-4219-354B-F26806A1FEFA}"/>
              </a:ext>
            </a:extLst>
          </p:cNvPr>
          <p:cNvSpPr txBox="1">
            <a:spLocks/>
          </p:cNvSpPr>
          <p:nvPr/>
        </p:nvSpPr>
        <p:spPr>
          <a:xfrm>
            <a:off x="1838325" y="7154654"/>
            <a:ext cx="8820000" cy="5379657"/>
          </a:xfrm>
          <a:prstGeom prst="rect">
            <a:avLst/>
          </a:prstGeom>
          <a:noFill/>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en-AT" dirty="0"/>
              <a:t>Dataset </a:t>
            </a:r>
            <a:r>
              <a:rPr lang="en-AT" dirty="0" err="1"/>
              <a:t>Preprocessing</a:t>
            </a:r>
            <a:endParaRPr lang="de-DE" dirty="0"/>
          </a:p>
          <a:p>
            <a:pPr lvl="1"/>
            <a:r>
              <a:rPr lang="en-AT" dirty="0"/>
              <a:t>Dataset contains one more feature that represents hours when the data was recorded. But this feature contains an error in one sample, the hour is set to 9 even though the right record is 6.</a:t>
            </a:r>
          </a:p>
          <a:p>
            <a:pPr lvl="1"/>
            <a:r>
              <a:rPr lang="en-AT" dirty="0"/>
              <a:t>In the dataset description stands that the data is collected from 1995 to 1998, so we assume that it started in the beg</a:t>
            </a:r>
            <a:r>
              <a:rPr lang="bs-Latn-BA" dirty="0"/>
              <a:t>in</a:t>
            </a:r>
            <a:r>
              <a:rPr lang="en-AT" dirty="0" err="1"/>
              <a:t>ning</a:t>
            </a:r>
            <a:r>
              <a:rPr lang="en-AT" dirty="0"/>
              <a:t> of the year and we add timestamps from 01.01.1995 00:00 until 31.05.1998 23:00.</a:t>
            </a:r>
          </a:p>
          <a:p>
            <a:pPr lvl="1"/>
            <a:r>
              <a:rPr lang="en-AT" dirty="0"/>
              <a:t>We apply the Augmented Dickey-Fuller test on the dataset with alpha value equal to 0.05. We get the p value of 5.13 e-10, which tells us that the data is stationary.</a:t>
            </a:r>
          </a:p>
          <a:p>
            <a:pPr lvl="1"/>
            <a:r>
              <a:rPr lang="en-AT" dirty="0"/>
              <a:t>With the assumption that the data can be expressed with an additive model, we apply FTF to the dataset to find the most common frequencies in the dataset  and find the seasonality. Combining these findings with seasonal decompose we extract the seasons and found no trend in the dataset.</a:t>
            </a:r>
          </a:p>
          <a:p>
            <a:pPr lvl="1"/>
            <a:r>
              <a:rPr lang="en-AT" dirty="0"/>
              <a:t>In the end we split the dataset into two sets, the training and the test set. The test set contains the last 20% of the data.</a:t>
            </a:r>
            <a:endParaRPr lang="en-US" dirty="0"/>
          </a:p>
        </p:txBody>
      </p:sp>
      <p:pic>
        <p:nvPicPr>
          <p:cNvPr id="1028" name="Picture 4">
            <a:extLst>
              <a:ext uri="{FF2B5EF4-FFF2-40B4-BE49-F238E27FC236}">
                <a16:creationId xmlns:a16="http://schemas.microsoft.com/office/drawing/2014/main" id="{A2CF4F74-F927-9757-CEB2-509548356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7461" y="13119870"/>
            <a:ext cx="8820000" cy="304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376607"/>
      </p:ext>
    </p:extLst>
  </p:cSld>
  <p:clrMapOvr>
    <a:masterClrMapping/>
  </p:clrMapOvr>
</p:sld>
</file>

<file path=ppt/theme/theme1.xml><?xml version="1.0" encoding="utf-8"?>
<a:theme xmlns:a="http://schemas.openxmlformats.org/drawingml/2006/main" name="Office-Design">
  <a:themeElements>
    <a:clrScheme name="Benutzerdefiniert 1">
      <a:dk1>
        <a:sysClr val="windowText" lastClr="000000"/>
      </a:dk1>
      <a:lt1>
        <a:sysClr val="window" lastClr="FFFFFF"/>
      </a:lt1>
      <a:dk2>
        <a:srgbClr val="1F497D"/>
      </a:dk2>
      <a:lt2>
        <a:srgbClr val="EEECE1"/>
      </a:lt2>
      <a:accent1>
        <a:srgbClr val="F7014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1FB4E2C44785744AD758A08C31CB8BB" ma:contentTypeVersion="" ma:contentTypeDescription="Create a new document." ma:contentTypeScope="" ma:versionID="c10ed37576fa3e2355debe60a3f3e11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75AA27-F288-48DE-998B-34BCC959C2C3}">
  <ds:schemaRefs>
    <ds:schemaRef ds:uri="http://schemas.microsoft.com/sharepoint/v3/contenttype/forms"/>
  </ds:schemaRefs>
</ds:datastoreItem>
</file>

<file path=customXml/itemProps2.xml><?xml version="1.0" encoding="utf-8"?>
<ds:datastoreItem xmlns:ds="http://schemas.openxmlformats.org/officeDocument/2006/customXml" ds:itemID="{CEAA2269-7DA5-4899-9701-3B66F199AD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72D69D5-417F-4E01-BF36-724AAA3B40C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Office-Design</vt:lpstr>
      <vt:lpstr>Time Series forecasting on power supply stream</vt:lpstr>
    </vt:vector>
  </TitlesOfParts>
  <Company>TUG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Christina</dc:creator>
  <cp:lastModifiedBy>mramic@student.tugraz.at</cp:lastModifiedBy>
  <cp:revision>40</cp:revision>
  <cp:lastPrinted>2014-08-04T15:27:19Z</cp:lastPrinted>
  <dcterms:created xsi:type="dcterms:W3CDTF">2014-08-04T13:36:04Z</dcterms:created>
  <dcterms:modified xsi:type="dcterms:W3CDTF">2023-01-22T14:07:29Z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0x01010091FB4E2C44785744AD758A08C31CB8BB</vt:lpwstr>
  </property>
</Properties>
</file>