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p:scale>
          <a:sx n="73" d="100"/>
          <a:sy n="73" d="100"/>
        </p:scale>
        <p:origin x="-472" y="-3160"/>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as-cal8/KDDM2-2022"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49879" y="2516778"/>
            <a:ext cx="19028310" cy="795514"/>
          </a:xfrm>
        </p:spPr>
        <p:txBody>
          <a:bodyPr/>
          <a:lstStyle/>
          <a:p>
            <a:r>
              <a:rPr lang="de-DE" dirty="0"/>
              <a:t>Time Series </a:t>
            </a:r>
            <a:r>
              <a:rPr lang="de-DE" dirty="0" err="1"/>
              <a:t>Forecasting</a:t>
            </a:r>
            <a:r>
              <a:rPr lang="de-DE" dirty="0"/>
              <a:t> </a:t>
            </a:r>
            <a:r>
              <a:rPr lang="de-DE" dirty="0" err="1"/>
              <a:t>of</a:t>
            </a:r>
            <a:r>
              <a:rPr lang="de-DE" dirty="0"/>
              <a:t> Power Supply Stream</a:t>
            </a:r>
          </a:p>
        </p:txBody>
      </p:sp>
      <p:sp>
        <p:nvSpPr>
          <p:cNvPr id="8" name="Inhaltsplatzhalter 7"/>
          <p:cNvSpPr>
            <a:spLocks noGrp="1"/>
          </p:cNvSpPr>
          <p:nvPr>
            <p:ph sz="quarter" idx="12"/>
          </p:nvPr>
        </p:nvSpPr>
        <p:spPr>
          <a:xfrm>
            <a:off x="11827736" y="4266627"/>
            <a:ext cx="9481571" cy="5815781"/>
          </a:xfrm>
        </p:spPr>
        <p:txBody>
          <a:bodyPr>
            <a:noAutofit/>
          </a:bodyPr>
          <a:lstStyle/>
          <a:p>
            <a:r>
              <a:rPr lang="de-DE" dirty="0" err="1"/>
              <a:t>Forecasting</a:t>
            </a:r>
            <a:endParaRPr lang="de-DE" dirty="0"/>
          </a:p>
          <a:p>
            <a:pPr lvl="2"/>
            <a:r>
              <a:rPr lang="de-DE" dirty="0"/>
              <a:t>Models </a:t>
            </a:r>
            <a:r>
              <a:rPr lang="de-DE" dirty="0" err="1"/>
              <a:t>that</a:t>
            </a:r>
            <a:r>
              <a:rPr lang="de-DE" dirty="0"/>
              <a:t> </a:t>
            </a:r>
            <a:r>
              <a:rPr lang="de-DE" dirty="0" err="1"/>
              <a:t>were</a:t>
            </a:r>
            <a:r>
              <a:rPr lang="de-DE" dirty="0"/>
              <a:t> </a:t>
            </a:r>
            <a:r>
              <a:rPr lang="de-DE" dirty="0" err="1"/>
              <a:t>tested</a:t>
            </a:r>
            <a:r>
              <a:rPr lang="de-DE" dirty="0"/>
              <a:t> </a:t>
            </a:r>
            <a:r>
              <a:rPr lang="de-DE" dirty="0" err="1"/>
              <a:t>XGBoost</a:t>
            </a:r>
            <a:r>
              <a:rPr lang="de-DE" dirty="0"/>
              <a:t>, </a:t>
            </a:r>
            <a:r>
              <a:rPr lang="de-DE" dirty="0" err="1"/>
              <a:t>LightGBM</a:t>
            </a:r>
            <a:r>
              <a:rPr lang="de-DE" dirty="0"/>
              <a:t>, Additive Model , SARIMAX, LSTM</a:t>
            </a:r>
          </a:p>
          <a:p>
            <a:pPr lvl="2"/>
            <a:r>
              <a:rPr lang="en-US" sz="2000" b="0" dirty="0"/>
              <a:t>Different LSTM Models architecture with different window sizes were tested for forecasting the noise data from the additive model. However, most of the LSTM models did not showed good performance and the best model was with a window size of 5. </a:t>
            </a:r>
            <a:br>
              <a:rPr lang="en-US" sz="2000" b="0" dirty="0"/>
            </a:br>
            <a:r>
              <a:rPr lang="en-US" sz="2000" b="0" dirty="0"/>
              <a:t>We also try to enhance the LSTM models using Hypernetworks, but they do not perform well long term.</a:t>
            </a:r>
          </a:p>
          <a:p>
            <a:pPr lvl="2"/>
            <a:r>
              <a:rPr lang="en-US" sz="2000" b="0" dirty="0"/>
              <a:t>ARIMA and SARIMA models showed better results than LSTM results. ARIMA  and SARIMA  were</a:t>
            </a:r>
            <a:r>
              <a:rPr lang="en-US" dirty="0"/>
              <a:t> </a:t>
            </a:r>
            <a:r>
              <a:rPr lang="en-US" sz="2000" b="0" dirty="0"/>
              <a:t>used to predict randomness after removing seasonality. </a:t>
            </a:r>
          </a:p>
          <a:p>
            <a:pPr lvl="2"/>
            <a:r>
              <a:rPr lang="de-DE" dirty="0" err="1"/>
              <a:t>XGBoost</a:t>
            </a:r>
            <a:r>
              <a:rPr lang="de-DE" dirty="0"/>
              <a:t> and </a:t>
            </a:r>
            <a:r>
              <a:rPr lang="de-DE" dirty="0" err="1"/>
              <a:t>LightGBM</a:t>
            </a:r>
            <a:r>
              <a:rPr lang="de-DE" dirty="0"/>
              <a:t> </a:t>
            </a:r>
            <a:r>
              <a:rPr lang="de-DE" dirty="0" err="1"/>
              <a:t>are</a:t>
            </a:r>
            <a:r>
              <a:rPr lang="de-DE" dirty="0"/>
              <a:t> </a:t>
            </a:r>
            <a:r>
              <a:rPr lang="de-DE" dirty="0" err="1"/>
              <a:t>gradient</a:t>
            </a:r>
            <a:r>
              <a:rPr lang="de-DE" dirty="0"/>
              <a:t> </a:t>
            </a:r>
            <a:r>
              <a:rPr lang="de-DE" dirty="0" err="1"/>
              <a:t>boosting</a:t>
            </a:r>
            <a:r>
              <a:rPr lang="de-DE" dirty="0"/>
              <a:t> </a:t>
            </a:r>
            <a:r>
              <a:rPr lang="de-DE" dirty="0" err="1"/>
              <a:t>methods</a:t>
            </a:r>
            <a:r>
              <a:rPr lang="de-DE" dirty="0"/>
              <a:t> </a:t>
            </a:r>
            <a:r>
              <a:rPr lang="de-DE" dirty="0" err="1"/>
              <a:t>that</a:t>
            </a:r>
            <a:r>
              <a:rPr lang="de-DE" dirty="0"/>
              <a:t> </a:t>
            </a:r>
            <a:r>
              <a:rPr lang="de-DE" dirty="0" err="1"/>
              <a:t>use</a:t>
            </a:r>
            <a:r>
              <a:rPr lang="de-DE" dirty="0"/>
              <a:t> </a:t>
            </a:r>
            <a:r>
              <a:rPr lang="de-DE" dirty="0" err="1"/>
              <a:t>tree</a:t>
            </a:r>
            <a:r>
              <a:rPr lang="de-DE" dirty="0"/>
              <a:t> </a:t>
            </a:r>
            <a:r>
              <a:rPr lang="de-DE" dirty="0" err="1"/>
              <a:t>structures</a:t>
            </a:r>
            <a:r>
              <a:rPr lang="de-DE" dirty="0"/>
              <a:t>. </a:t>
            </a:r>
            <a:r>
              <a:rPr lang="de-DE" dirty="0" err="1"/>
              <a:t>They</a:t>
            </a:r>
            <a:r>
              <a:rPr lang="de-DE" dirty="0"/>
              <a:t> </a:t>
            </a:r>
            <a:r>
              <a:rPr lang="de-DE" dirty="0" err="1"/>
              <a:t>are</a:t>
            </a:r>
            <a:r>
              <a:rPr lang="de-DE" dirty="0"/>
              <a:t> </a:t>
            </a:r>
            <a:r>
              <a:rPr lang="de-DE" dirty="0" err="1"/>
              <a:t>the</a:t>
            </a:r>
            <a:r>
              <a:rPr lang="de-DE" dirty="0"/>
              <a:t> </a:t>
            </a:r>
            <a:r>
              <a:rPr lang="de-DE" dirty="0" err="1"/>
              <a:t>best</a:t>
            </a:r>
            <a:r>
              <a:rPr lang="de-DE" dirty="0"/>
              <a:t> </a:t>
            </a:r>
            <a:r>
              <a:rPr lang="de-DE" dirty="0" err="1"/>
              <a:t>performing</a:t>
            </a:r>
            <a:r>
              <a:rPr lang="de-DE" dirty="0"/>
              <a:t> </a:t>
            </a:r>
            <a:r>
              <a:rPr lang="de-DE" dirty="0" err="1"/>
              <a:t>models</a:t>
            </a:r>
            <a:r>
              <a:rPr lang="de-DE" dirty="0"/>
              <a:t>.</a:t>
            </a:r>
          </a:p>
        </p:txBody>
      </p:sp>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3406546139"/>
              </p:ext>
            </p:extLst>
          </p:nvPr>
        </p:nvGraphicFramePr>
        <p:xfrm>
          <a:off x="11466972" y="27494092"/>
          <a:ext cx="8820216" cy="678752"/>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 &amp; Additional Information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285750" lvl="1" indent="-285750">
                        <a:lnSpc>
                          <a:spcPct val="110000"/>
                        </a:lnSpc>
                        <a:buFont typeface="Arial" panose="020B0604020202020204" pitchFamily="34" charset="0"/>
                        <a:buChar char="•"/>
                        <a:tabLst/>
                      </a:pPr>
                      <a:r>
                        <a:rPr lang="en-US" sz="1400" kern="1200" dirty="0">
                          <a:solidFill>
                            <a:schemeClr val="tx1"/>
                          </a:solidFill>
                          <a:latin typeface="+mn-lt"/>
                          <a:ea typeface="+mn-ea"/>
                          <a:cs typeface="+mn-cs"/>
                          <a:hlinkClick r:id="rId2" tooltip="https://github.com/as-cal8/KDDM2-2022">
                            <a:extLst>
                              <a:ext uri="{A12FA001-AC4F-418D-AE19-62706E023703}">
                                <ahyp:hlinkClr xmlns:ahyp="http://schemas.microsoft.com/office/drawing/2018/hyperlinkcolor" val="tx"/>
                              </a:ext>
                            </a:extLst>
                          </a:hlinkClick>
                        </a:rPr>
                        <a:t>https://github.com/as-cal8/KDDM2-2022</a:t>
                      </a:r>
                      <a:r>
                        <a:rPr lang="de-DE" sz="1400" kern="1200" dirty="0">
                          <a:solidFill>
                            <a:schemeClr val="tx1"/>
                          </a:solidFill>
                          <a:latin typeface="+mn-lt"/>
                          <a:ea typeface="+mn-ea"/>
                          <a:cs typeface="+mn-cs"/>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245" y="16200938"/>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marL="342900" lvl="1" indent="-342900">
              <a:buClr>
                <a:schemeClr val="accent1"/>
              </a:buClr>
              <a:buFont typeface="Wingdings" pitchFamily="2" charset="2"/>
              <a:buChar char="§"/>
            </a:pPr>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buClr>
                <a:schemeClr val="accent1"/>
              </a:buClr>
              <a:buFont typeface="Wingdings" pitchFamily="2" charset="2"/>
              <a:buChar char="§"/>
            </a:pPr>
            <a:r>
              <a:rPr lang="de-DE" dirty="0"/>
              <a:t>Mean </a:t>
            </a:r>
            <a:r>
              <a:rPr lang="de-DE" dirty="0" err="1"/>
              <a:t>baseline</a:t>
            </a:r>
            <a:r>
              <a:rPr lang="de-DE" dirty="0"/>
              <a:t> </a:t>
            </a:r>
            <a:r>
              <a:rPr lang="de-DE" dirty="0" err="1"/>
              <a:t>model</a:t>
            </a:r>
            <a:r>
              <a:rPr lang="de-DE" dirty="0"/>
              <a:t> [MBM]:</a:t>
            </a:r>
          </a:p>
          <a:p>
            <a:pPr marL="342900" lvl="1" indent="-342900">
              <a:buClr>
                <a:schemeClr val="accent1"/>
              </a:buClr>
              <a:buFont typeface="Wingdings" pitchFamily="2" charset="2"/>
              <a:buChar char="§"/>
            </a:pP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Clr>
                <a:schemeClr val="accent1"/>
              </a:buClr>
              <a:buFont typeface="Wingdings" pitchFamily="2" charset="2"/>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9123160"/>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Clr>
                <a:schemeClr val="accent1"/>
              </a:buClr>
              <a:buFont typeface="Wingdings" pitchFamily="2" charset="2"/>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Clr>
                <a:schemeClr val="accent1"/>
              </a:buClr>
              <a:buFont typeface="Wingdings" pitchFamily="2" charset="2"/>
              <a:buChar char="§"/>
            </a:pPr>
            <a:r>
              <a:rPr lang="de-DE" sz="2000" b="0" dirty="0"/>
              <a:t>Extract </a:t>
            </a:r>
            <a:r>
              <a:rPr lang="de-DE" sz="2000" b="0" dirty="0" err="1"/>
              <a:t>found</a:t>
            </a:r>
            <a:r>
              <a:rPr lang="de-DE" sz="2000" b="0" dirty="0"/>
              <a:t> </a:t>
            </a:r>
            <a:r>
              <a:rPr lang="de-DE" sz="2000" b="0" dirty="0" err="1"/>
              <a:t>frequencies</a:t>
            </a:r>
            <a:r>
              <a:rPr lang="de-DE" sz="2000" b="0" dirty="0"/>
              <a:t> </a:t>
            </a:r>
            <a:r>
              <a:rPr lang="de-DE" sz="2000" b="0" dirty="0" err="1"/>
              <a:t>of</a:t>
            </a:r>
            <a:r>
              <a:rPr lang="de-DE" sz="2000" b="0" dirty="0"/>
              <a:t> </a:t>
            </a:r>
            <a:r>
              <a:rPr lang="de-DE" sz="2000" b="0" dirty="0" err="1"/>
              <a:t>the</a:t>
            </a:r>
            <a:r>
              <a:rPr lang="de-DE" sz="2000" b="0" dirty="0"/>
              <a:t> </a:t>
            </a:r>
            <a:r>
              <a:rPr lang="de-DE" sz="2000" b="0" dirty="0" err="1"/>
              <a:t>signal</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err="1"/>
              <a:t>using</a:t>
            </a:r>
            <a:r>
              <a:rPr lang="de-DE" sz="2000" b="0" dirty="0"/>
              <a:t> top 4 </a:t>
            </a:r>
            <a:r>
              <a:rPr lang="de-DE" sz="2000" b="0" dirty="0" err="1"/>
              <a:t>frequencies</a:t>
            </a:r>
            <a:r>
              <a:rPr lang="de-DE" sz="2000" b="0" dirty="0"/>
              <a:t>.</a:t>
            </a:r>
          </a:p>
          <a:p>
            <a:pPr marL="457200" indent="-457200">
              <a:buClr>
                <a:schemeClr val="accent1"/>
              </a:buClr>
              <a:buFont typeface="Wingdings" pitchFamily="2" charset="2"/>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Clr>
                <a:schemeClr val="accent1"/>
              </a:buClr>
              <a:buFont typeface="Wingdings" pitchFamily="2" charset="2"/>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endParaRPr lang="de-DE" sz="2000" b="0" dirty="0"/>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827736" y="23759090"/>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sz="2000" b="0" dirty="0"/>
              <a:t>Predicting multiple </a:t>
            </a:r>
            <a:r>
              <a:rPr lang="en-US" sz="2000" b="0" dirty="0" err="1"/>
              <a:t>seasonalities</a:t>
            </a:r>
            <a:r>
              <a:rPr lang="en-US" sz="2000" b="0" dirty="0"/>
              <a:t>, </a:t>
            </a:r>
            <a:r>
              <a:rPr lang="en-US" sz="2000" b="0" dirty="0" err="1"/>
              <a:t>whithout</a:t>
            </a:r>
            <a:r>
              <a:rPr lang="en-US" sz="2000" b="0" dirty="0"/>
              <a:t> the noise, was the main challenge with this dataset. Therefore the goal was to create models, which perform well in these settings.</a:t>
            </a:r>
            <a:endParaRPr lang="de-DE" dirty="0"/>
          </a:p>
          <a:p>
            <a:pPr lvl="2"/>
            <a:r>
              <a:rPr lang="de-DE" dirty="0"/>
              <a:t> LSTM </a:t>
            </a:r>
            <a:r>
              <a:rPr lang="de-DE" dirty="0" err="1"/>
              <a:t>with</a:t>
            </a:r>
            <a:r>
              <a:rPr lang="de-DE" dirty="0"/>
              <a:t> </a:t>
            </a:r>
            <a:r>
              <a:rPr lang="de-DE" dirty="0" err="1"/>
              <a:t>windows</a:t>
            </a:r>
            <a:r>
              <a:rPr lang="de-DE" dirty="0"/>
              <a:t> </a:t>
            </a:r>
            <a:r>
              <a:rPr lang="de-DE" dirty="0" err="1"/>
              <a:t>did</a:t>
            </a:r>
            <a:r>
              <a:rPr lang="de-DE" dirty="0"/>
              <a:t> not perform </a:t>
            </a:r>
            <a:r>
              <a:rPr lang="de-DE" dirty="0" err="1"/>
              <a:t>well</a:t>
            </a:r>
            <a:r>
              <a:rPr lang="de-DE" dirty="0"/>
              <a:t> in </a:t>
            </a:r>
            <a:r>
              <a:rPr lang="de-DE" dirty="0" err="1"/>
              <a:t>forecasting</a:t>
            </a:r>
            <a:r>
              <a:rPr lang="de-DE" dirty="0"/>
              <a:t>. ARIMA and SARIMAX </a:t>
            </a:r>
            <a:r>
              <a:rPr lang="de-DE" dirty="0" err="1"/>
              <a:t>models</a:t>
            </a:r>
            <a:r>
              <a:rPr lang="de-DE" dirty="0"/>
              <a:t> </a:t>
            </a:r>
            <a:r>
              <a:rPr lang="de-DE" dirty="0" err="1"/>
              <a:t>performed</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a:t>
            </a:r>
            <a:r>
              <a:rPr lang="de-DE" dirty="0" err="1"/>
              <a:t>noise</a:t>
            </a:r>
            <a:r>
              <a:rPr lang="de-DE" dirty="0"/>
              <a:t> but </a:t>
            </a:r>
            <a:r>
              <a:rPr lang="de-DE" dirty="0" err="1"/>
              <a:t>did</a:t>
            </a:r>
            <a:r>
              <a:rPr lang="de-DE" dirty="0"/>
              <a:t> not </a:t>
            </a:r>
            <a:r>
              <a:rPr lang="de-DE" dirty="0" err="1"/>
              <a:t>show</a:t>
            </a:r>
            <a:r>
              <a:rPr lang="de-DE" dirty="0"/>
              <a:t> </a:t>
            </a:r>
            <a:r>
              <a:rPr lang="de-DE" dirty="0" err="1"/>
              <a:t>significant</a:t>
            </a:r>
            <a:r>
              <a:rPr lang="de-DE" dirty="0"/>
              <a:t> </a:t>
            </a:r>
            <a:r>
              <a:rPr lang="de-DE" dirty="0" err="1"/>
              <a:t>enhancement</a:t>
            </a:r>
            <a:r>
              <a:rPr lang="de-DE" dirty="0"/>
              <a:t>.</a:t>
            </a:r>
          </a:p>
          <a:p>
            <a:pPr lvl="2"/>
            <a:r>
              <a:rPr lang="de-DE" dirty="0"/>
              <a:t>SARIMAX </a:t>
            </a:r>
            <a:r>
              <a:rPr lang="de-DE" dirty="0" err="1"/>
              <a:t>performed</a:t>
            </a:r>
            <a:r>
              <a:rPr lang="de-DE" dirty="0"/>
              <a:t> </a:t>
            </a:r>
            <a:r>
              <a:rPr lang="de-DE" dirty="0" err="1"/>
              <a:t>better</a:t>
            </a:r>
            <a:r>
              <a:rPr lang="de-DE" dirty="0"/>
              <a:t> </a:t>
            </a:r>
            <a:r>
              <a:rPr lang="de-DE" dirty="0" err="1"/>
              <a:t>than</a:t>
            </a:r>
            <a:r>
              <a:rPr lang="de-DE" dirty="0"/>
              <a:t> ARIMA </a:t>
            </a:r>
            <a:r>
              <a:rPr lang="de-DE" dirty="0" err="1"/>
              <a:t>because</a:t>
            </a:r>
            <a:r>
              <a:rPr lang="de-DE" dirty="0"/>
              <a:t> not all </a:t>
            </a:r>
            <a:r>
              <a:rPr lang="de-DE" dirty="0" err="1"/>
              <a:t>seasonailties</a:t>
            </a:r>
            <a:r>
              <a:rPr lang="de-DE" dirty="0"/>
              <a:t> </a:t>
            </a:r>
            <a:r>
              <a:rPr lang="de-DE" dirty="0" err="1"/>
              <a:t>were</a:t>
            </a:r>
            <a:r>
              <a:rPr lang="de-DE" dirty="0"/>
              <a:t> </a:t>
            </a:r>
            <a:r>
              <a:rPr lang="de-DE" dirty="0" err="1"/>
              <a:t>reomved</a:t>
            </a:r>
            <a:r>
              <a:rPr lang="de-DE" dirty="0"/>
              <a:t>.</a:t>
            </a:r>
          </a:p>
          <a:p>
            <a:pPr lvl="2"/>
            <a:r>
              <a:rPr lang="de-DE" dirty="0"/>
              <a:t>Additive Model </a:t>
            </a:r>
            <a:r>
              <a:rPr lang="de-DE" dirty="0" err="1"/>
              <a:t>using</a:t>
            </a:r>
            <a:r>
              <a:rPr lang="de-DE" dirty="0"/>
              <a:t> </a:t>
            </a:r>
            <a:r>
              <a:rPr lang="de-DE" dirty="0" err="1"/>
              <a:t>the</a:t>
            </a:r>
            <a:r>
              <a:rPr lang="de-DE" dirty="0"/>
              <a:t> 4 </a:t>
            </a:r>
            <a:r>
              <a:rPr lang="de-DE" dirty="0" err="1"/>
              <a:t>most</a:t>
            </a:r>
            <a:r>
              <a:rPr lang="de-DE" dirty="0"/>
              <a:t> </a:t>
            </a:r>
            <a:r>
              <a:rPr lang="de-DE" dirty="0" err="1"/>
              <a:t>occuring</a:t>
            </a:r>
            <a:r>
              <a:rPr lang="de-DE" dirty="0"/>
              <a:t> </a:t>
            </a:r>
            <a:r>
              <a:rPr lang="de-DE" dirty="0" err="1"/>
              <a:t>frequencies</a:t>
            </a:r>
            <a:r>
              <a:rPr lang="de-DE" dirty="0"/>
              <a:t> </a:t>
            </a:r>
            <a:r>
              <a:rPr lang="de-DE" dirty="0" err="1"/>
              <a:t>performed</a:t>
            </a:r>
            <a:r>
              <a:rPr lang="de-DE" dirty="0"/>
              <a:t> best.</a:t>
            </a:r>
          </a:p>
          <a:p>
            <a:pPr lvl="2"/>
            <a:endParaRPr lang="de-DE" dirty="0"/>
          </a:p>
          <a:p>
            <a:pPr lvl="2"/>
            <a:endParaRPr lang="de-DE" dirty="0"/>
          </a:p>
          <a:p>
            <a:pPr lvl="2"/>
            <a:endParaRPr lang="de-DE" dirty="0"/>
          </a:p>
          <a:p>
            <a:pPr marL="0" lvl="2" indent="0">
              <a:buNone/>
            </a:pPr>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3"/>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1728314" y="29251273"/>
            <a:ext cx="9321936" cy="1569660"/>
          </a:xfrm>
          <a:prstGeom prst="rect">
            <a:avLst/>
          </a:prstGeom>
          <a:solidFill>
            <a:schemeClr val="bg1">
              <a:lumMod val="85000"/>
            </a:schemeClr>
          </a:solidFill>
        </p:spPr>
        <p:txBody>
          <a:bodyPr wrap="square" rtlCol="0">
            <a:spAutoFit/>
          </a:bodyPr>
          <a:lstStyle/>
          <a:p>
            <a:pPr algn="r"/>
            <a:r>
              <a:rPr lang="en-US" sz="2400" dirty="0"/>
              <a:t>Authors: Alexander </a:t>
            </a:r>
            <a:r>
              <a:rPr lang="en-US" sz="2400" dirty="0" err="1"/>
              <a:t>Seyr</a:t>
            </a:r>
            <a:r>
              <a:rPr lang="en-US" sz="2400" dirty="0"/>
              <a:t>, Adam Mourad, </a:t>
            </a:r>
            <a:r>
              <a:rPr lang="en-US" sz="2400" dirty="0" err="1"/>
              <a:t>Muhamed</a:t>
            </a:r>
            <a:r>
              <a:rPr lang="en-US" sz="2400" dirty="0"/>
              <a:t> </a:t>
            </a:r>
            <a:r>
              <a:rPr lang="en-US" sz="2400" dirty="0" err="1"/>
              <a:t>Ramić</a:t>
            </a:r>
            <a:endParaRPr lang="en-US" sz="2400" dirty="0"/>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5" name="Picture 4" descr="Diagram&#10;&#10;Description automatically generated with medium confidence">
            <a:extLst>
              <a:ext uri="{FF2B5EF4-FFF2-40B4-BE49-F238E27FC236}">
                <a16:creationId xmlns:a16="http://schemas.microsoft.com/office/drawing/2014/main" id="{230F4192-C7FA-D598-021A-8D1D976D6A58}"/>
              </a:ext>
            </a:extLst>
          </p:cNvPr>
          <p:cNvPicPr>
            <a:picLocks noChangeAspect="1"/>
          </p:cNvPicPr>
          <p:nvPr/>
        </p:nvPicPr>
        <p:blipFill rotWithShape="1">
          <a:blip r:embed="rId4"/>
          <a:srcRect l="10919" t="5149" r="9191" b="8341"/>
          <a:stretch/>
        </p:blipFill>
        <p:spPr>
          <a:xfrm>
            <a:off x="1677462" y="21997278"/>
            <a:ext cx="9447739" cy="6175566"/>
          </a:xfrm>
          <a:prstGeom prst="rect">
            <a:avLst/>
          </a:prstGeom>
        </p:spPr>
      </p:pic>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2473158667"/>
              </p:ext>
            </p:extLst>
          </p:nvPr>
        </p:nvGraphicFramePr>
        <p:xfrm>
          <a:off x="11827736" y="19203710"/>
          <a:ext cx="9050453" cy="4393935"/>
        </p:xfrm>
        <a:graphic>
          <a:graphicData uri="http://schemas.openxmlformats.org/drawingml/2006/table">
            <a:tbl>
              <a:tblPr firstRow="1" bandRow="1">
                <a:tableStyleId>{3C2FFA5D-87B4-456A-9821-1D502468CF0F}</a:tableStyleId>
              </a:tblPr>
              <a:tblGrid>
                <a:gridCol w="1825057">
                  <a:extLst>
                    <a:ext uri="{9D8B030D-6E8A-4147-A177-3AD203B41FA5}">
                      <a16:colId xmlns:a16="http://schemas.microsoft.com/office/drawing/2014/main" val="464465941"/>
                    </a:ext>
                  </a:extLst>
                </a:gridCol>
                <a:gridCol w="1806349">
                  <a:extLst>
                    <a:ext uri="{9D8B030D-6E8A-4147-A177-3AD203B41FA5}">
                      <a16:colId xmlns:a16="http://schemas.microsoft.com/office/drawing/2014/main" val="4112224327"/>
                    </a:ext>
                  </a:extLst>
                </a:gridCol>
                <a:gridCol w="1806349">
                  <a:extLst>
                    <a:ext uri="{9D8B030D-6E8A-4147-A177-3AD203B41FA5}">
                      <a16:colId xmlns:a16="http://schemas.microsoft.com/office/drawing/2014/main" val="3437293291"/>
                    </a:ext>
                  </a:extLst>
                </a:gridCol>
                <a:gridCol w="1806349">
                  <a:extLst>
                    <a:ext uri="{9D8B030D-6E8A-4147-A177-3AD203B41FA5}">
                      <a16:colId xmlns:a16="http://schemas.microsoft.com/office/drawing/2014/main" val="2014822585"/>
                    </a:ext>
                  </a:extLst>
                </a:gridCol>
                <a:gridCol w="1806349">
                  <a:extLst>
                    <a:ext uri="{9D8B030D-6E8A-4147-A177-3AD203B41FA5}">
                      <a16:colId xmlns:a16="http://schemas.microsoft.com/office/drawing/2014/main" val="1167555461"/>
                    </a:ext>
                  </a:extLst>
                </a:gridCol>
              </a:tblGrid>
              <a:tr h="488215">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488215">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488215">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488215">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488215">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3030324525"/>
                  </a:ext>
                </a:extLst>
              </a:tr>
              <a:tr h="488215">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062666678"/>
                  </a:ext>
                </a:extLst>
              </a:tr>
              <a:tr h="488215">
                <a:tc>
                  <a:txBody>
                    <a:bodyPr/>
                    <a:lstStyle/>
                    <a:p>
                      <a:r>
                        <a:rPr lang="en-US" sz="2000" kern="1200" dirty="0">
                          <a:solidFill>
                            <a:schemeClr val="tx1"/>
                          </a:solidFill>
                          <a:latin typeface="+mn-lt"/>
                          <a:ea typeface="+mn-ea"/>
                          <a:cs typeface="+mn-cs"/>
                        </a:rPr>
                        <a:t>SARIMAX</a:t>
                      </a:r>
                    </a:p>
                  </a:txBody>
                  <a:tcPr/>
                </a:tc>
                <a:tc>
                  <a:txBody>
                    <a:bodyPr/>
                    <a:lstStyle/>
                    <a:p>
                      <a:pPr algn="ctr"/>
                      <a:r>
                        <a:rPr lang="en-EG" sz="2000" kern="1200" dirty="0">
                          <a:solidFill>
                            <a:schemeClr val="tx1"/>
                          </a:solidFill>
                          <a:latin typeface="+mn-lt"/>
                          <a:ea typeface="+mn-ea"/>
                          <a:cs typeface="+mn-cs"/>
                        </a:rPr>
                        <a:t>1143.627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27.495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33.818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0.443</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989515596"/>
                  </a:ext>
                </a:extLst>
              </a:tr>
              <a:tr h="488215">
                <a:tc>
                  <a:txBody>
                    <a:bodyPr/>
                    <a:lstStyle/>
                    <a:p>
                      <a:r>
                        <a:rPr lang="en-US" sz="2000" kern="1200" dirty="0">
                          <a:solidFill>
                            <a:schemeClr val="tx1"/>
                          </a:solidFill>
                          <a:latin typeface="+mn-lt"/>
                          <a:ea typeface="+mn-ea"/>
                          <a:cs typeface="+mn-cs"/>
                        </a:rPr>
                        <a:t>ARIMA</a:t>
                      </a:r>
                    </a:p>
                  </a:txBody>
                  <a:tcPr/>
                </a:tc>
                <a:tc>
                  <a:txBody>
                    <a:bodyPr/>
                    <a:lstStyle/>
                    <a:p>
                      <a:pPr algn="ctr"/>
                      <a:r>
                        <a:rPr lang="en-EG" sz="2000" kern="1200" dirty="0">
                          <a:solidFill>
                            <a:schemeClr val="tx1"/>
                          </a:solidFill>
                          <a:latin typeface="+mn-lt"/>
                          <a:ea typeface="+mn-ea"/>
                          <a:cs typeface="+mn-cs"/>
                        </a:rPr>
                        <a:t>1360.84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29.74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36.89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0.337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225589529"/>
                  </a:ext>
                </a:extLst>
              </a:tr>
              <a:tr h="488215">
                <a:tc>
                  <a:txBody>
                    <a:bodyPr/>
                    <a:lstStyle/>
                    <a:p>
                      <a:r>
                        <a:rPr lang="en-US" sz="2000" kern="1200" dirty="0">
                          <a:solidFill>
                            <a:schemeClr val="tx1"/>
                          </a:solidFill>
                          <a:latin typeface="+mn-lt"/>
                          <a:ea typeface="+mn-ea"/>
                          <a:cs typeface="+mn-cs"/>
                        </a:rPr>
                        <a:t>LSTM_W5</a:t>
                      </a:r>
                    </a:p>
                  </a:txBody>
                  <a:tcPr/>
                </a:tc>
                <a:tc>
                  <a:txBody>
                    <a:bodyPr/>
                    <a:lstStyle/>
                    <a:p>
                      <a:pPr algn="ctr"/>
                      <a:r>
                        <a:rPr lang="en-EG" sz="2000" kern="1200" dirty="0">
                          <a:solidFill>
                            <a:schemeClr val="tx1"/>
                          </a:solidFill>
                          <a:latin typeface="+mn-lt"/>
                          <a:ea typeface="+mn-ea"/>
                          <a:cs typeface="+mn-cs"/>
                        </a:rPr>
                        <a:t>1218.558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28.531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34.908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0.406</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647468833"/>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935803" y="4266627"/>
            <a:ext cx="8820000" cy="2734656"/>
          </a:xfrm>
          <a:noFill/>
        </p:spPr>
        <p:txBody>
          <a:bodyPr>
            <a:noAutofit/>
          </a:bodyPr>
          <a:lstStyle/>
          <a:p>
            <a:r>
              <a:rPr lang="de-DE" dirty="0" err="1"/>
              <a:t>Introduction</a:t>
            </a:r>
            <a:endParaRPr lang="de-DE" dirty="0"/>
          </a:p>
          <a:p>
            <a:pPr lvl="1"/>
            <a:r>
              <a:rPr lang="en-AT"/>
              <a:t>In the forecasting tasks, the goal is to predict future values based on the previously observed values. We use the</a:t>
            </a:r>
            <a:r>
              <a:rPr lang="en-US" dirty="0"/>
              <a:t> </a:t>
            </a:r>
            <a:r>
              <a:rPr lang="en-AT"/>
              <a:t>p</a:t>
            </a:r>
            <a:r>
              <a:rPr lang="en-US" dirty="0" err="1"/>
              <a:t>ower</a:t>
            </a:r>
            <a:r>
              <a:rPr lang="en-AT"/>
              <a:t> </a:t>
            </a:r>
            <a:r>
              <a:rPr lang="en-US" dirty="0"/>
              <a:t>supply dataset</a:t>
            </a:r>
            <a:r>
              <a:rPr lang="en-AT"/>
              <a:t> that</a:t>
            </a:r>
            <a:r>
              <a:rPr lang="en-US" dirty="0"/>
              <a:t> contains hourly measurements of </a:t>
            </a:r>
            <a:r>
              <a:rPr lang="en-AT"/>
              <a:t>the</a:t>
            </a:r>
            <a:r>
              <a:rPr lang="en-US" dirty="0"/>
              <a:t> </a:t>
            </a:r>
            <a:r>
              <a:rPr lang="en-AT"/>
              <a:t>I</a:t>
            </a:r>
            <a:r>
              <a:rPr lang="en-US" dirty="0" err="1"/>
              <a:t>talian</a:t>
            </a:r>
            <a:r>
              <a:rPr lang="en-US" dirty="0"/>
              <a:t> electricity company in a span of 3 years. There are two sources in these records, the main grid and the power transformed from other grids. In this work the focus is on the main grid</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7245" y="6815213"/>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en-AT" dirty="0"/>
              <a:t>Dataset </a:t>
            </a:r>
            <a:r>
              <a:rPr lang="en-AT" dirty="0" err="1"/>
              <a:t>Preprocessing</a:t>
            </a:r>
            <a:endParaRPr lang="de-DE" dirty="0"/>
          </a:p>
          <a:p>
            <a:pPr lvl="1"/>
            <a:r>
              <a:rPr lang="en-AT" dirty="0"/>
              <a:t>Dataset contains one more feature that represents hours when the data was recorded. But this feature contains an error in one sample, the hour is set to 9 even though the right record is 6.</a:t>
            </a:r>
          </a:p>
          <a:p>
            <a:pPr lvl="1"/>
            <a:r>
              <a:rPr lang="en-AT" dirty="0"/>
              <a:t>In the dataset description stands that the data is collected from 1995 to 1998, so we assume that it started in the beg</a:t>
            </a:r>
            <a:r>
              <a:rPr lang="bs-Latn-BA" dirty="0"/>
              <a:t>in</a:t>
            </a:r>
            <a:r>
              <a:rPr lang="en-AT" dirty="0" err="1"/>
              <a:t>ning</a:t>
            </a:r>
            <a:r>
              <a:rPr lang="en-AT" dirty="0"/>
              <a:t> of the year and we add timestamps from 01.01.1995 00:00 until 31.05.1998 23:00.</a:t>
            </a:r>
          </a:p>
          <a:p>
            <a:pPr lvl="1"/>
            <a:r>
              <a:rPr lang="en-AT" dirty="0"/>
              <a:t>We apply the Augmented Dickey-Fuller test on the dataset with alpha value equal to 0.05. We get the p value of 5.13 e-10, which tells us that the data is stationary.</a:t>
            </a:r>
          </a:p>
          <a:p>
            <a:pPr lvl="1"/>
            <a:r>
              <a:rPr lang="en-AT" dirty="0"/>
              <a:t>With the assumption that the data can be expressed with an additive model, we apply FTF to the dataset to find the most common frequencies in the dataset  and find the seasonality. Combining these findings with seasonal decompose we extract the seasons and found no trend in the dataset.</a:t>
            </a:r>
          </a:p>
          <a:p>
            <a:pPr lvl="1"/>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245" y="12819129"/>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a:blip r:embed="rId6"/>
          <a:stretch>
            <a:fillRect/>
          </a:stretch>
        </p:blipFill>
        <p:spPr>
          <a:xfrm>
            <a:off x="11729178" y="7897864"/>
            <a:ext cx="9485253" cy="3111127"/>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noChangeAspect="1"/>
          </p:cNvPicPr>
          <p:nvPr/>
        </p:nvPicPr>
        <p:blipFill>
          <a:blip r:embed="rId7"/>
          <a:stretch>
            <a:fillRect/>
          </a:stretch>
        </p:blipFill>
        <p:spPr>
          <a:xfrm>
            <a:off x="11728314" y="10829000"/>
            <a:ext cx="9481571" cy="2826327"/>
          </a:xfrm>
          <a:prstGeom prst="rect">
            <a:avLst/>
          </a:prstGeom>
        </p:spPr>
      </p:pic>
      <p:pic>
        <p:nvPicPr>
          <p:cNvPr id="16" name="Picture 15">
            <a:extLst>
              <a:ext uri="{FF2B5EF4-FFF2-40B4-BE49-F238E27FC236}">
                <a16:creationId xmlns:a16="http://schemas.microsoft.com/office/drawing/2014/main" id="{243B4625-6379-4B2D-4776-5EE30632923E}"/>
              </a:ext>
            </a:extLst>
          </p:cNvPr>
          <p:cNvPicPr>
            <a:picLocks noChangeAspect="1"/>
          </p:cNvPicPr>
          <p:nvPr/>
        </p:nvPicPr>
        <p:blipFill>
          <a:blip r:embed="rId8"/>
          <a:stretch>
            <a:fillRect/>
          </a:stretch>
        </p:blipFill>
        <p:spPr>
          <a:xfrm>
            <a:off x="11740733" y="13421766"/>
            <a:ext cx="9137457" cy="3005447"/>
          </a:xfrm>
          <a:prstGeom prst="rect">
            <a:avLst/>
          </a:prstGeom>
        </p:spPr>
      </p:pic>
      <p:pic>
        <p:nvPicPr>
          <p:cNvPr id="18" name="Picture 17">
            <a:extLst>
              <a:ext uri="{FF2B5EF4-FFF2-40B4-BE49-F238E27FC236}">
                <a16:creationId xmlns:a16="http://schemas.microsoft.com/office/drawing/2014/main" id="{F5BB0F34-248C-864E-E37F-FA0920A591FD}"/>
              </a:ext>
            </a:extLst>
          </p:cNvPr>
          <p:cNvPicPr>
            <a:picLocks noChangeAspect="1"/>
          </p:cNvPicPr>
          <p:nvPr/>
        </p:nvPicPr>
        <p:blipFill>
          <a:blip r:embed="rId9"/>
          <a:stretch>
            <a:fillRect/>
          </a:stretch>
        </p:blipFill>
        <p:spPr>
          <a:xfrm>
            <a:off x="11580234" y="16312651"/>
            <a:ext cx="9297956" cy="2814351"/>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100</TotalTime>
  <Words>672</Words>
  <Application>Microsoft Macintosh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of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Adam Mourad</cp:lastModifiedBy>
  <cp:revision>42</cp:revision>
  <cp:lastPrinted>2014-08-04T15:27:19Z</cp:lastPrinted>
  <dcterms:created xsi:type="dcterms:W3CDTF">2014-08-04T13:36:04Z</dcterms:created>
  <dcterms:modified xsi:type="dcterms:W3CDTF">2023-01-22T15:54:20Z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