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64" r:id="rId5"/>
    <p:sldId id="260" r:id="rId6"/>
    <p:sldId id="261" r:id="rId7"/>
    <p:sldId id="266" r:id="rId8"/>
    <p:sldId id="262" r:id="rId9"/>
    <p:sldId id="263" r:id="rId10"/>
    <p:sldId id="265" r:id="rId11"/>
  </p:sldIdLst>
  <p:sldSz cx="12192000" cy="6858000"/>
  <p:notesSz cx="6858000" cy="9144000"/>
  <p:defaultText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79899" autoAdjust="0"/>
  </p:normalViewPr>
  <p:slideViewPr>
    <p:cSldViewPr snapToGrid="0">
      <p:cViewPr varScale="1">
        <p:scale>
          <a:sx n="128" d="100"/>
          <a:sy n="128" d="100"/>
        </p:scale>
        <p:origin x="150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1CC868-F01F-4D3C-B0FF-9A3075033AE5}" type="datetimeFigureOut">
              <a:rPr lang="en-AT" smtClean="0"/>
              <a:t>17/04/2025</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8DF60-03EB-41BF-AD08-E11AFAEB47A5}" type="slidenum">
              <a:rPr lang="en-AT" smtClean="0"/>
              <a:t>‹#›</a:t>
            </a:fld>
            <a:endParaRPr lang="en-AT"/>
          </a:p>
        </p:txBody>
      </p:sp>
    </p:spTree>
    <p:extLst>
      <p:ext uri="{BB962C8B-B14F-4D97-AF65-F5344CB8AC3E}">
        <p14:creationId xmlns:p14="http://schemas.microsoft.com/office/powerpoint/2010/main" val="4173839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d.edu/"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ardupilot.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Quick refresher of software testing.</a:t>
            </a:r>
          </a:p>
          <a:p>
            <a:pPr marL="171450" indent="-171450">
              <a:buFontTx/>
              <a:buChar char="-"/>
            </a:pPr>
            <a:r>
              <a:rPr lang="en-GB" dirty="0"/>
              <a:t>Needed to verify and validate developed software to meet specifications (describe picture)</a:t>
            </a:r>
          </a:p>
          <a:p>
            <a:pPr marL="171450" indent="-171450">
              <a:buFontTx/>
              <a:buChar char="-"/>
            </a:pPr>
            <a:r>
              <a:rPr lang="en-GB" dirty="0"/>
              <a:t>Prevent and find errors in a system</a:t>
            </a:r>
          </a:p>
          <a:p>
            <a:pPr marL="171450" indent="-171450">
              <a:buFontTx/>
              <a:buChar char="-"/>
            </a:pPr>
            <a:r>
              <a:rPr lang="en-GB" dirty="0"/>
              <a:t>Analyze for usability, compatibility, reliability, integrity, efficiency, security, portability, maintainability, …</a:t>
            </a:r>
          </a:p>
          <a:p>
            <a:endParaRPr lang="en-GB" dirty="0"/>
          </a:p>
          <a:p>
            <a:r>
              <a:rPr lang="en-GB" dirty="0"/>
              <a:t>In general there are four types of testing strategies.</a:t>
            </a:r>
          </a:p>
          <a:p>
            <a:pPr marL="171450" indent="-171450">
              <a:buFontTx/>
              <a:buChar char="-"/>
            </a:pPr>
            <a:r>
              <a:rPr lang="en-GB" dirty="0"/>
              <a:t>Unit testing: smallest testable part (done by developer)</a:t>
            </a:r>
          </a:p>
          <a:p>
            <a:pPr marL="171450" indent="-171450">
              <a:buFontTx/>
              <a:buChar char="-"/>
            </a:pPr>
            <a:r>
              <a:rPr lang="en-GB" dirty="0"/>
              <a:t>Integration testing: integrate unit tested component and test them as a group – interfacing</a:t>
            </a:r>
          </a:p>
          <a:p>
            <a:pPr marL="171450" indent="-171450">
              <a:buFontTx/>
              <a:buChar char="-"/>
            </a:pPr>
            <a:r>
              <a:rPr lang="en-GB" dirty="0"/>
              <a:t>Acceptance/Validation testing: authenticate whether product is developed as per standards and detailed criteria and meets all requirements specified by the user</a:t>
            </a:r>
          </a:p>
          <a:p>
            <a:pPr marL="171450" indent="-171450">
              <a:buFontTx/>
              <a:buChar char="-"/>
            </a:pPr>
            <a:r>
              <a:rPr lang="en-GB" dirty="0"/>
              <a:t>System testing: testing done on complete integrated system</a:t>
            </a:r>
          </a:p>
          <a:p>
            <a:endParaRPr lang="en-GB" dirty="0"/>
          </a:p>
          <a:p>
            <a:r>
              <a:rPr lang="en-GB" dirty="0"/>
              <a:t>This requires a lot of resources, human, costs, time … usually separate test team</a:t>
            </a:r>
          </a:p>
          <a:p>
            <a:r>
              <a:rPr lang="en-GB" dirty="0"/>
              <a:t>If you have experience many tests are pretty basic from a complexity perspective.</a:t>
            </a:r>
          </a:p>
          <a:p>
            <a:r>
              <a:rPr lang="en-GB" dirty="0"/>
              <a:t>Especially in the industry -&gt; fast development cycle for new products / projects are essential to stay competitive </a:t>
            </a:r>
          </a:p>
          <a:p>
            <a:endParaRPr lang="en-GB" dirty="0"/>
          </a:p>
          <a:p>
            <a:r>
              <a:rPr lang="en-GB" dirty="0"/>
              <a:t>Recent years with upcoming powerful LLM’s there are now many possibilities to change the classic approach and potentially minimize or optimize testing efforts.</a:t>
            </a:r>
          </a:p>
          <a:p>
            <a:r>
              <a:rPr lang="en-GB" dirty="0"/>
              <a:t>Overview of areas of research where LLM’s are applied most:</a:t>
            </a:r>
          </a:p>
          <a:p>
            <a:endParaRPr lang="en-GB" dirty="0"/>
          </a:p>
          <a:p>
            <a:r>
              <a:rPr lang="en-GB" dirty="0"/>
              <a:t>Large amount of research in recent years focuses mainly on utilizing LLM for automating unit test generation for high coverage. (-&gt; generating tests for code snippets)</a:t>
            </a:r>
          </a:p>
          <a:p>
            <a:r>
              <a:rPr lang="en-GB" dirty="0"/>
              <a:t>Generating test scenarios for system tests. </a:t>
            </a:r>
          </a:p>
        </p:txBody>
      </p:sp>
      <p:sp>
        <p:nvSpPr>
          <p:cNvPr id="4" name="Slide Number Placeholder 3"/>
          <p:cNvSpPr>
            <a:spLocks noGrp="1"/>
          </p:cNvSpPr>
          <p:nvPr>
            <p:ph type="sldNum" sz="quarter" idx="5"/>
          </p:nvPr>
        </p:nvSpPr>
        <p:spPr/>
        <p:txBody>
          <a:bodyPr/>
          <a:lstStyle/>
          <a:p>
            <a:fld id="{75C8DF60-03EB-41BF-AD08-E11AFAEB47A5}" type="slidenum">
              <a:rPr lang="en-AT" smtClean="0"/>
              <a:t>3</a:t>
            </a:fld>
            <a:endParaRPr lang="en-AT"/>
          </a:p>
        </p:txBody>
      </p:sp>
    </p:spTree>
    <p:extLst>
      <p:ext uri="{BB962C8B-B14F-4D97-AF65-F5344CB8AC3E}">
        <p14:creationId xmlns:p14="http://schemas.microsoft.com/office/powerpoint/2010/main" val="638221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found little research trying to utilize directly the software requirements as a resource to generate testcases.</a:t>
            </a:r>
          </a:p>
          <a:p>
            <a:pPr marL="171450" indent="-171450">
              <a:buFont typeface="Wingdings" panose="05000000000000000000" pitchFamily="2" charset="2"/>
              <a:buChar char="è"/>
            </a:pPr>
            <a:r>
              <a:rPr lang="en-GB" dirty="0"/>
              <a:t>Falling more in the category of acceptance testing</a:t>
            </a:r>
            <a:br>
              <a:rPr lang="en-GB" dirty="0"/>
            </a:br>
            <a:endParaRPr lang="en-GB" dirty="0"/>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dirty="0"/>
              <a:t>Especially when tests can be related to requirements this usually is a complete process (describe picture) to exactly track the process.</a:t>
            </a:r>
          </a:p>
          <a:p>
            <a:pPr marL="0" indent="0">
              <a:buFont typeface="Wingdings" panose="05000000000000000000" pitchFamily="2" charset="2"/>
              <a:buNone/>
            </a:pPr>
            <a:br>
              <a:rPr lang="en-GB" dirty="0"/>
            </a:br>
            <a:r>
              <a:rPr lang="en-GB" dirty="0"/>
              <a:t>And generally </a:t>
            </a:r>
          </a:p>
          <a:p>
            <a:pPr marL="0" indent="0">
              <a:buFont typeface="Wingdings" panose="05000000000000000000" pitchFamily="2" charset="2"/>
              <a:buNone/>
            </a:pPr>
            <a:r>
              <a:rPr lang="en-GB" dirty="0"/>
              <a:t>- Management Defines Product Requirements in combination with Customers </a:t>
            </a:r>
          </a:p>
          <a:p>
            <a:r>
              <a:rPr lang="en-GB" dirty="0"/>
              <a:t>- Technical Leads derive Software Requirements</a:t>
            </a:r>
          </a:p>
          <a:p>
            <a:r>
              <a:rPr lang="en-GB" dirty="0"/>
              <a:t>- Separate test team:</a:t>
            </a:r>
          </a:p>
          <a:p>
            <a:pPr lvl="1"/>
            <a:r>
              <a:rPr lang="en-GB" dirty="0"/>
              <a:t>Initial Tests are derived from Requirements</a:t>
            </a:r>
          </a:p>
          <a:p>
            <a:pPr lvl="1"/>
            <a:r>
              <a:rPr lang="en-GB" dirty="0"/>
              <a:t>(later system tests)</a:t>
            </a:r>
          </a:p>
          <a:p>
            <a:endParaRPr lang="en-GB" dirty="0"/>
          </a:p>
          <a:p>
            <a:r>
              <a:rPr lang="en-GB" dirty="0"/>
              <a:t>High confidence that requirements are met is required at an early stage. </a:t>
            </a:r>
          </a:p>
          <a:p>
            <a:r>
              <a:rPr lang="en-GB" dirty="0"/>
              <a:t>Biggest factor therefore are definitions of requirements </a:t>
            </a:r>
          </a:p>
          <a:p>
            <a:pPr marL="171450" indent="-171450">
              <a:buFontTx/>
              <a:buChar char="-"/>
            </a:pPr>
            <a:r>
              <a:rPr lang="en-GB" dirty="0"/>
              <a:t>how detailed requirements are defined – usually using natural language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room for interpretation – possible conflicts, … but definition is another topic (verifying requirements for completeness, integrity, …. Is another story)</a:t>
            </a:r>
          </a:p>
          <a:p>
            <a:pPr marL="171450" indent="-171450">
              <a:buFontTx/>
              <a:buChar char="-"/>
            </a:pPr>
            <a:r>
              <a:rPr lang="en-GB" dirty="0"/>
              <a:t>requirements define what the system must to but not how.</a:t>
            </a:r>
          </a:p>
          <a:p>
            <a:pPr marL="171450" indent="-171450">
              <a:buFontTx/>
              <a:buChar char="-"/>
            </a:pPr>
            <a:r>
              <a:rPr lang="en-GB" dirty="0"/>
              <a:t>basic functionality of a system shall be tested through simple testcases that relate to at least one requirement.</a:t>
            </a:r>
          </a:p>
          <a:p>
            <a:endParaRPr lang="en-GB" dirty="0"/>
          </a:p>
          <a:p>
            <a:r>
              <a:rPr lang="en-GB" dirty="0"/>
              <a:t>Requirements usually short precise definition of expected behaviour.</a:t>
            </a:r>
          </a:p>
          <a:p>
            <a:r>
              <a:rPr lang="en-GB" dirty="0"/>
              <a:t>I am interested in how capable LLM’s are in generating structured test case description out of natural language requirements.</a:t>
            </a:r>
          </a:p>
          <a:p>
            <a:r>
              <a:rPr lang="en-GB" dirty="0"/>
              <a:t>Especially in techincal domains.</a:t>
            </a:r>
          </a:p>
          <a:p>
            <a:r>
              <a:rPr lang="en-GB" dirty="0"/>
              <a:t>Idea that in the future the approach would be a semi automatic acceptance testing pipeline with human in the loop.</a:t>
            </a:r>
          </a:p>
          <a:p>
            <a:endParaRPr lang="en-GB" dirty="0"/>
          </a:p>
          <a:p>
            <a:r>
              <a:rPr lang="en-GB" dirty="0"/>
              <a:t>requirements -&gt; LLM -&gt; TC’s + Human verification -&gt; LLM -&gt; implementation + Human verification</a:t>
            </a:r>
          </a:p>
          <a:p>
            <a:endParaRPr lang="en-GB" dirty="0"/>
          </a:p>
          <a:p>
            <a:r>
              <a:rPr lang="en-GB" dirty="0"/>
              <a:t>First we need to get an impression of how capable the models are to understand the requirements.</a:t>
            </a:r>
            <a:endParaRPr lang="en-AT" dirty="0"/>
          </a:p>
          <a:p>
            <a:endParaRPr lang="en-GB" dirty="0"/>
          </a:p>
          <a:p>
            <a:endParaRPr lang="en-GB" dirty="0"/>
          </a:p>
          <a:p>
            <a:pPr marL="0" indent="0">
              <a:buNone/>
            </a:pPr>
            <a:endParaRPr lang="en-GB" dirty="0"/>
          </a:p>
          <a:p>
            <a:endParaRPr lang="en-AT" dirty="0"/>
          </a:p>
        </p:txBody>
      </p:sp>
      <p:sp>
        <p:nvSpPr>
          <p:cNvPr id="4" name="Slide Number Placeholder 3"/>
          <p:cNvSpPr>
            <a:spLocks noGrp="1"/>
          </p:cNvSpPr>
          <p:nvPr>
            <p:ph type="sldNum" sz="quarter" idx="5"/>
          </p:nvPr>
        </p:nvSpPr>
        <p:spPr/>
        <p:txBody>
          <a:bodyPr/>
          <a:lstStyle/>
          <a:p>
            <a:fld id="{75C8DF60-03EB-41BF-AD08-E11AFAEB47A5}" type="slidenum">
              <a:rPr lang="en-AT" smtClean="0"/>
              <a:t>4</a:t>
            </a:fld>
            <a:endParaRPr lang="en-AT"/>
          </a:p>
        </p:txBody>
      </p:sp>
    </p:spTree>
    <p:extLst>
      <p:ext uri="{BB962C8B-B14F-4D97-AF65-F5344CB8AC3E}">
        <p14:creationId xmlns:p14="http://schemas.microsoft.com/office/powerpoint/2010/main" val="3541748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an experimental setup I created a framework for structured test descriptions.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the difficulty is not to generate output, but to evaluate the quality of the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General structure shall be enforced using JSON which is a common way to get structured output from a LLM.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Consolas" panose="020B0609020204030204" pitchFamily="49" charset="0"/>
              </a:rPr>
              <a:t>Requirement, test objective, preconditions, test steps, expected result </a:t>
            </a:r>
            <a:endParaRPr lang="en-GB" dirty="0">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prompt engineering techniques to generate testcase for each requirement.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Simple validation structure for each component for a first quality estimate of model and prompt.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Describe few rules….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As a last step human verification </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Implementation: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dirty="0"/>
              <a:t>OLLAMA API, focus on local models?,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GB" dirty="0"/>
          </a:p>
        </p:txBody>
      </p:sp>
      <p:sp>
        <p:nvSpPr>
          <p:cNvPr id="4" name="Slide Number Placeholder 3"/>
          <p:cNvSpPr>
            <a:spLocks noGrp="1"/>
          </p:cNvSpPr>
          <p:nvPr>
            <p:ph type="sldNum" sz="quarter" idx="5"/>
          </p:nvPr>
        </p:nvSpPr>
        <p:spPr/>
        <p:txBody>
          <a:bodyPr/>
          <a:lstStyle/>
          <a:p>
            <a:fld id="{75C8DF60-03EB-41BF-AD08-E11AFAEB47A5}" type="slidenum">
              <a:rPr lang="en-AT" smtClean="0"/>
              <a:t>5</a:t>
            </a:fld>
            <a:endParaRPr lang="en-AT"/>
          </a:p>
        </p:txBody>
      </p:sp>
    </p:spTree>
    <p:extLst>
      <p:ext uri="{BB962C8B-B14F-4D97-AF65-F5344CB8AC3E}">
        <p14:creationId xmlns:p14="http://schemas.microsoft.com/office/powerpoint/2010/main" val="26923967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Domain specific application chosen:</a:t>
            </a:r>
          </a:p>
          <a:p>
            <a:r>
              <a:rPr lang="en-GB" dirty="0"/>
              <a:t>Dronology is an Open-Source Unmanned Aerial System (UAS) developed at the </a:t>
            </a:r>
            <a:r>
              <a:rPr lang="en-GB" dirty="0">
                <a:hlinkClick r:id="rId3"/>
              </a:rPr>
              <a:t>University of Notre Dame</a:t>
            </a:r>
            <a:r>
              <a:rPr lang="en-GB" dirty="0"/>
              <a:t>. </a:t>
            </a:r>
            <a:br>
              <a:rPr lang="en-GB" dirty="0"/>
            </a:br>
            <a:br>
              <a:rPr lang="en-GB" dirty="0"/>
            </a:br>
            <a:r>
              <a:rPr lang="en-GB" dirty="0"/>
              <a:t>The project has two main objectives:</a:t>
            </a:r>
          </a:p>
          <a:p>
            <a:r>
              <a:rPr lang="en-GB" dirty="0"/>
              <a:t>First, to </a:t>
            </a:r>
            <a:r>
              <a:rPr lang="en-GB" b="1" dirty="0"/>
              <a:t>establish a  research environment</a:t>
            </a:r>
            <a:r>
              <a:rPr lang="en-GB" dirty="0"/>
              <a:t> for studying various aspects of software and systems engineering for cyber-physical systems -- e.g., runtime monitoring, safety analysis, and product line development.</a:t>
            </a:r>
          </a:p>
          <a:p>
            <a:endParaRPr lang="en-GB" dirty="0"/>
          </a:p>
          <a:p>
            <a:r>
              <a:rPr lang="en-GB" dirty="0"/>
              <a:t>Second,  to </a:t>
            </a:r>
            <a:r>
              <a:rPr lang="en-GB" b="1" dirty="0"/>
              <a:t>provide a framework for controlling and coordinating the flight</a:t>
            </a:r>
            <a:r>
              <a:rPr lang="en-GB" dirty="0"/>
              <a:t> of individual UAS, formations, and swarms in order to to support applications such as search-and-rescue, surveillance, and scientific data collection.</a:t>
            </a:r>
          </a:p>
          <a:p>
            <a:br>
              <a:rPr lang="en-GB" dirty="0"/>
            </a:br>
            <a:r>
              <a:rPr lang="en-GB" dirty="0"/>
              <a:t>The Dronology Architecture is designed to deliver a multi-platform solution.  It  is designed around the concept of a Dronology Core with Services middleware that support UI development and Groundstation middleware that supports communication with diverse UAS.  Here we describe each core component and provide links to other pages containing further details.</a:t>
            </a:r>
            <a:br>
              <a:rPr lang="en-GB" dirty="0"/>
            </a:br>
            <a:br>
              <a:rPr lang="en-GB" dirty="0"/>
            </a:br>
            <a:r>
              <a:rPr lang="en-GB" dirty="0"/>
              <a:t>Dronology Core provides features for coordinating the flights of multiple sUAS in a shared airspace.  This includes centralized collision avoidance, fleet management, internal simulator, and management of vehicle status.  Click here to learn more about key components in the Dronology core.</a:t>
            </a:r>
          </a:p>
          <a:p>
            <a:r>
              <a:rPr lang="en-GB" dirty="0"/>
              <a:t>Dronology services are used by various clients to construct user interfaces.  The services can be used to perform tasks such as upload flight plans, activate UASs, observe and visualize UAS flights, and register equipment to individual UAS.</a:t>
            </a:r>
            <a:br>
              <a:rPr lang="en-GB" dirty="0"/>
            </a:br>
            <a:r>
              <a:rPr lang="en-GB" dirty="0"/>
              <a:t>Vaadin is an open-source web framework that supports development of rich user interfaces.  It has a server-side architecture, which allows most of the logic to run on the server, while Ajax technology on the client side ensures a rich and highly interactive UI.  In Dronology, we run Vaadin on TomCat — which can be deployed either centrally or locally.  The web-based approach enables our goal of platform portability.</a:t>
            </a:r>
            <a:br>
              <a:rPr lang="en-GB" dirty="0"/>
            </a:br>
            <a:r>
              <a:rPr lang="en-GB" dirty="0"/>
              <a:t>The ground station middleware provides a bridge between the Dronology core and a diverse set of ground stations.  It is designed to allow future developers to build their own ground stations.  The middleware allows registration of a new ground station.  It passes directives from the Dronology core to UAVs registered through their respective ground stations, and forwards UAV data, such as their GPS coordinates from the ground station back to the the core.</a:t>
            </a:r>
            <a:br>
              <a:rPr lang="en-GB" dirty="0"/>
            </a:br>
            <a:r>
              <a:rPr lang="en-GB" dirty="0"/>
              <a:t>Groundstations are responsible for communicating directly with the physical or externally simulated UAVs.  Our current ground station is developed in Python using Dronekit Python — and is capable of communicating with UAVs that run </a:t>
            </a:r>
            <a:r>
              <a:rPr lang="en-GB" dirty="0">
                <a:hlinkClick r:id="rId4"/>
              </a:rPr>
              <a:t>ArduPilot</a:t>
            </a:r>
            <a:r>
              <a:rPr lang="en-GB" dirty="0"/>
              <a:t>.</a:t>
            </a:r>
            <a:br>
              <a:rPr lang="en-GB" dirty="0"/>
            </a:br>
            <a:r>
              <a:rPr lang="en-GB" dirty="0"/>
              <a:t>The runtime monitoring component allows constraints to be defined and various values to be monitored.  The monitored variables include UAV specific values such as coordinates, velocity, and battery power, as well as external variables read from sensors on the UAV. </a:t>
            </a:r>
            <a:br>
              <a:rPr lang="en-GB" dirty="0"/>
            </a:br>
            <a:endParaRPr lang="en-AT" dirty="0"/>
          </a:p>
        </p:txBody>
      </p:sp>
      <p:sp>
        <p:nvSpPr>
          <p:cNvPr id="4" name="Slide Number Placeholder 3"/>
          <p:cNvSpPr>
            <a:spLocks noGrp="1"/>
          </p:cNvSpPr>
          <p:nvPr>
            <p:ph type="sldNum" sz="quarter" idx="5"/>
          </p:nvPr>
        </p:nvSpPr>
        <p:spPr/>
        <p:txBody>
          <a:bodyPr/>
          <a:lstStyle/>
          <a:p>
            <a:fld id="{75C8DF60-03EB-41BF-AD08-E11AFAEB47A5}" type="slidenum">
              <a:rPr lang="en-AT" smtClean="0"/>
              <a:t>6</a:t>
            </a:fld>
            <a:endParaRPr lang="en-AT"/>
          </a:p>
        </p:txBody>
      </p:sp>
    </p:spTree>
    <p:extLst>
      <p:ext uri="{BB962C8B-B14F-4D97-AF65-F5344CB8AC3E}">
        <p14:creationId xmlns:p14="http://schemas.microsoft.com/office/powerpoint/2010/main" val="3964314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346B-F54B-A471-AA74-9C582819E7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T"/>
          </a:p>
        </p:txBody>
      </p:sp>
      <p:sp>
        <p:nvSpPr>
          <p:cNvPr id="3" name="Subtitle 2">
            <a:extLst>
              <a:ext uri="{FF2B5EF4-FFF2-40B4-BE49-F238E27FC236}">
                <a16:creationId xmlns:a16="http://schemas.microsoft.com/office/drawing/2014/main" id="{D35534C9-DB56-4B35-094F-434183635E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T"/>
          </a:p>
        </p:txBody>
      </p:sp>
      <p:sp>
        <p:nvSpPr>
          <p:cNvPr id="4" name="Date Placeholder 3">
            <a:extLst>
              <a:ext uri="{FF2B5EF4-FFF2-40B4-BE49-F238E27FC236}">
                <a16:creationId xmlns:a16="http://schemas.microsoft.com/office/drawing/2014/main" id="{634AA800-D9E5-DE72-D77C-872A9AA8263B}"/>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4DF8603F-6B55-4347-584D-AF1087FBB79A}"/>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91E5CD65-6AC5-6BC7-3988-39370D8C10D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61926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425F-5B20-35BD-B475-6FB125693339}"/>
              </a:ext>
            </a:extLst>
          </p:cNvPr>
          <p:cNvSpPr>
            <a:spLocks noGrp="1"/>
          </p:cNvSpPr>
          <p:nvPr>
            <p:ph type="title"/>
          </p:nvPr>
        </p:nvSpPr>
        <p:spPr/>
        <p:txBody>
          <a:bodyPr/>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A98073C5-A854-48E3-29FD-A93F826E65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0E56ED78-BA0D-770B-3EA6-898BC788C3EA}"/>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B383CF04-2B0A-B5E9-A675-D59F537E6071}"/>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7C3ACF9E-05B3-4E66-04E5-ECED648F7D31}"/>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9348874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0B992D-7244-3401-FA25-5F885CE2990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T"/>
          </a:p>
        </p:txBody>
      </p:sp>
      <p:sp>
        <p:nvSpPr>
          <p:cNvPr id="3" name="Vertical Text Placeholder 2">
            <a:extLst>
              <a:ext uri="{FF2B5EF4-FFF2-40B4-BE49-F238E27FC236}">
                <a16:creationId xmlns:a16="http://schemas.microsoft.com/office/drawing/2014/main" id="{684FA69F-0E33-9171-8463-82187779A1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3724AAC9-1190-FE69-E6BF-DD81EFC1E465}"/>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606495EB-8575-F0B5-810B-2D2EA742C7EB}"/>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B14520AF-2C57-2C77-850A-2B6464A16C6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256948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B8A8F-61D7-4D1A-7AF0-FAE2B0025653}"/>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C3173D94-C9BC-E771-D7E1-89E0C180E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417CE44C-4495-F9FD-B80C-15E16AC3081B}"/>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FDB3C8C8-ED36-ACEB-AAF6-6FBC6F872366}"/>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147EB18D-CB1A-4EBB-8E26-098B84F9D636}"/>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520982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998E0-70D8-6334-95F7-ED04FE1EC6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T"/>
          </a:p>
        </p:txBody>
      </p:sp>
      <p:sp>
        <p:nvSpPr>
          <p:cNvPr id="3" name="Text Placeholder 2">
            <a:extLst>
              <a:ext uri="{FF2B5EF4-FFF2-40B4-BE49-F238E27FC236}">
                <a16:creationId xmlns:a16="http://schemas.microsoft.com/office/drawing/2014/main" id="{128CE4A4-9505-1254-8D20-DD8E5C3F98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8775F8-C756-6C9A-6DB0-5E02D8E1A29D}"/>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D5A52F3A-21D4-F2BA-5348-9F28D9A7F5F0}"/>
              </a:ext>
            </a:extLst>
          </p:cNvPr>
          <p:cNvSpPr>
            <a:spLocks noGrp="1"/>
          </p:cNvSpPr>
          <p:nvPr>
            <p:ph type="ftr" sz="quarter" idx="11"/>
          </p:nvPr>
        </p:nvSpPr>
        <p:spPr/>
        <p:txBody>
          <a:bodyPr/>
          <a:lstStyle/>
          <a:p>
            <a:endParaRPr lang="en-AT"/>
          </a:p>
        </p:txBody>
      </p:sp>
      <p:sp>
        <p:nvSpPr>
          <p:cNvPr id="6" name="Slide Number Placeholder 5">
            <a:extLst>
              <a:ext uri="{FF2B5EF4-FFF2-40B4-BE49-F238E27FC236}">
                <a16:creationId xmlns:a16="http://schemas.microsoft.com/office/drawing/2014/main" id="{F8F71D71-2BD0-2637-A437-D9F37DDF7F2F}"/>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952788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8421-E587-F6A5-D616-19F457F3B624}"/>
              </a:ext>
            </a:extLst>
          </p:cNvPr>
          <p:cNvSpPr>
            <a:spLocks noGrp="1"/>
          </p:cNvSpPr>
          <p:nvPr>
            <p:ph type="title"/>
          </p:nvPr>
        </p:nvSpPr>
        <p:spPr/>
        <p:txBody>
          <a:bodyPr/>
          <a:lstStyle/>
          <a:p>
            <a:r>
              <a:rPr lang="en-US"/>
              <a:t>Click to edit Master title style</a:t>
            </a:r>
            <a:endParaRPr lang="en-AT"/>
          </a:p>
        </p:txBody>
      </p:sp>
      <p:sp>
        <p:nvSpPr>
          <p:cNvPr id="3" name="Content Placeholder 2">
            <a:extLst>
              <a:ext uri="{FF2B5EF4-FFF2-40B4-BE49-F238E27FC236}">
                <a16:creationId xmlns:a16="http://schemas.microsoft.com/office/drawing/2014/main" id="{D577831D-9132-6F82-9806-8B7B07262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Content Placeholder 3">
            <a:extLst>
              <a:ext uri="{FF2B5EF4-FFF2-40B4-BE49-F238E27FC236}">
                <a16:creationId xmlns:a16="http://schemas.microsoft.com/office/drawing/2014/main" id="{56C0F5B9-1B08-7BE7-3993-1D7BF82F42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Date Placeholder 4">
            <a:extLst>
              <a:ext uri="{FF2B5EF4-FFF2-40B4-BE49-F238E27FC236}">
                <a16:creationId xmlns:a16="http://schemas.microsoft.com/office/drawing/2014/main" id="{A5AB1450-D624-068C-AD24-1661710E5D58}"/>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41AE237F-EA9D-A8F7-2E1F-FD0A991A3D36}"/>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66412B9E-92E7-15D4-DC4E-F98649F5BAFC}"/>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2029176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59B9-0D8D-46FE-5787-C9AD133C7C41}"/>
              </a:ext>
            </a:extLst>
          </p:cNvPr>
          <p:cNvSpPr>
            <a:spLocks noGrp="1"/>
          </p:cNvSpPr>
          <p:nvPr>
            <p:ph type="title"/>
          </p:nvPr>
        </p:nvSpPr>
        <p:spPr>
          <a:xfrm>
            <a:off x="839788" y="365125"/>
            <a:ext cx="10515600" cy="1325563"/>
          </a:xfrm>
        </p:spPr>
        <p:txBody>
          <a:bodyPr/>
          <a:lstStyle/>
          <a:p>
            <a:r>
              <a:rPr lang="en-US"/>
              <a:t>Click to edit Master title style</a:t>
            </a:r>
            <a:endParaRPr lang="en-AT"/>
          </a:p>
        </p:txBody>
      </p:sp>
      <p:sp>
        <p:nvSpPr>
          <p:cNvPr id="3" name="Text Placeholder 2">
            <a:extLst>
              <a:ext uri="{FF2B5EF4-FFF2-40B4-BE49-F238E27FC236}">
                <a16:creationId xmlns:a16="http://schemas.microsoft.com/office/drawing/2014/main" id="{FB8EE6A5-D9AD-95C2-B292-025E635300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310C76-375D-767B-7DB9-0A53DEC949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5" name="Text Placeholder 4">
            <a:extLst>
              <a:ext uri="{FF2B5EF4-FFF2-40B4-BE49-F238E27FC236}">
                <a16:creationId xmlns:a16="http://schemas.microsoft.com/office/drawing/2014/main" id="{BFA53033-1CC6-B350-B052-7B94CB7A98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D24DC-897F-7E41-5CDC-824CA4A1C5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7" name="Date Placeholder 6">
            <a:extLst>
              <a:ext uri="{FF2B5EF4-FFF2-40B4-BE49-F238E27FC236}">
                <a16:creationId xmlns:a16="http://schemas.microsoft.com/office/drawing/2014/main" id="{772175A0-98B5-0C62-6A0B-38C120490582}"/>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8" name="Footer Placeholder 7">
            <a:extLst>
              <a:ext uri="{FF2B5EF4-FFF2-40B4-BE49-F238E27FC236}">
                <a16:creationId xmlns:a16="http://schemas.microsoft.com/office/drawing/2014/main" id="{37C12DD1-7CA7-E27C-F22E-BD2F7E78DBE9}"/>
              </a:ext>
            </a:extLst>
          </p:cNvPr>
          <p:cNvSpPr>
            <a:spLocks noGrp="1"/>
          </p:cNvSpPr>
          <p:nvPr>
            <p:ph type="ftr" sz="quarter" idx="11"/>
          </p:nvPr>
        </p:nvSpPr>
        <p:spPr/>
        <p:txBody>
          <a:bodyPr/>
          <a:lstStyle/>
          <a:p>
            <a:endParaRPr lang="en-AT"/>
          </a:p>
        </p:txBody>
      </p:sp>
      <p:sp>
        <p:nvSpPr>
          <p:cNvPr id="9" name="Slide Number Placeholder 8">
            <a:extLst>
              <a:ext uri="{FF2B5EF4-FFF2-40B4-BE49-F238E27FC236}">
                <a16:creationId xmlns:a16="http://schemas.microsoft.com/office/drawing/2014/main" id="{E6D3F317-BAF4-72CC-86E5-955A63511F22}"/>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579190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5A2AD-8711-7BF6-1493-9CA774F573BC}"/>
              </a:ext>
            </a:extLst>
          </p:cNvPr>
          <p:cNvSpPr>
            <a:spLocks noGrp="1"/>
          </p:cNvSpPr>
          <p:nvPr>
            <p:ph type="title"/>
          </p:nvPr>
        </p:nvSpPr>
        <p:spPr/>
        <p:txBody>
          <a:bodyPr/>
          <a:lstStyle/>
          <a:p>
            <a:r>
              <a:rPr lang="en-US"/>
              <a:t>Click to edit Master title style</a:t>
            </a:r>
            <a:endParaRPr lang="en-AT"/>
          </a:p>
        </p:txBody>
      </p:sp>
      <p:sp>
        <p:nvSpPr>
          <p:cNvPr id="3" name="Date Placeholder 2">
            <a:extLst>
              <a:ext uri="{FF2B5EF4-FFF2-40B4-BE49-F238E27FC236}">
                <a16:creationId xmlns:a16="http://schemas.microsoft.com/office/drawing/2014/main" id="{D28CDD1C-7820-6A2F-9D13-2B740E2BC256}"/>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4" name="Footer Placeholder 3">
            <a:extLst>
              <a:ext uri="{FF2B5EF4-FFF2-40B4-BE49-F238E27FC236}">
                <a16:creationId xmlns:a16="http://schemas.microsoft.com/office/drawing/2014/main" id="{F5E4C054-4040-0D07-5923-9230591D1D3F}"/>
              </a:ext>
            </a:extLst>
          </p:cNvPr>
          <p:cNvSpPr>
            <a:spLocks noGrp="1"/>
          </p:cNvSpPr>
          <p:nvPr>
            <p:ph type="ftr" sz="quarter" idx="11"/>
          </p:nvPr>
        </p:nvSpPr>
        <p:spPr/>
        <p:txBody>
          <a:bodyPr/>
          <a:lstStyle/>
          <a:p>
            <a:endParaRPr lang="en-AT"/>
          </a:p>
        </p:txBody>
      </p:sp>
      <p:sp>
        <p:nvSpPr>
          <p:cNvPr id="5" name="Slide Number Placeholder 4">
            <a:extLst>
              <a:ext uri="{FF2B5EF4-FFF2-40B4-BE49-F238E27FC236}">
                <a16:creationId xmlns:a16="http://schemas.microsoft.com/office/drawing/2014/main" id="{5CC100BD-74E4-36AD-AD9E-41492172B9F8}"/>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1687420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EA0B9-0E69-CBDC-9C5E-4E20CEF4F016}"/>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3" name="Footer Placeholder 2">
            <a:extLst>
              <a:ext uri="{FF2B5EF4-FFF2-40B4-BE49-F238E27FC236}">
                <a16:creationId xmlns:a16="http://schemas.microsoft.com/office/drawing/2014/main" id="{A62FA004-F3EB-B399-5C24-43AA19435EBC}"/>
              </a:ext>
            </a:extLst>
          </p:cNvPr>
          <p:cNvSpPr>
            <a:spLocks noGrp="1"/>
          </p:cNvSpPr>
          <p:nvPr>
            <p:ph type="ftr" sz="quarter" idx="11"/>
          </p:nvPr>
        </p:nvSpPr>
        <p:spPr/>
        <p:txBody>
          <a:bodyPr/>
          <a:lstStyle/>
          <a:p>
            <a:endParaRPr lang="en-AT"/>
          </a:p>
        </p:txBody>
      </p:sp>
      <p:sp>
        <p:nvSpPr>
          <p:cNvPr id="4" name="Slide Number Placeholder 3">
            <a:extLst>
              <a:ext uri="{FF2B5EF4-FFF2-40B4-BE49-F238E27FC236}">
                <a16:creationId xmlns:a16="http://schemas.microsoft.com/office/drawing/2014/main" id="{85D36DCC-F78D-F5E8-A7C4-3FFF1F57C5C5}"/>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83322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57C67-3142-9A23-2FDD-BCD24EE43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Content Placeholder 2">
            <a:extLst>
              <a:ext uri="{FF2B5EF4-FFF2-40B4-BE49-F238E27FC236}">
                <a16:creationId xmlns:a16="http://schemas.microsoft.com/office/drawing/2014/main" id="{7CC92BE1-9170-B0C5-FE95-5E4DD9BB1E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Text Placeholder 3">
            <a:extLst>
              <a:ext uri="{FF2B5EF4-FFF2-40B4-BE49-F238E27FC236}">
                <a16:creationId xmlns:a16="http://schemas.microsoft.com/office/drawing/2014/main" id="{76AE69E4-0490-65A6-0274-95902C7DA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66861F-E21E-6F42-F601-F4801FB9AE28}"/>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D2943916-3B13-EF1F-52F5-AD5BFB7C1036}"/>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F652281B-E0D6-BD2B-C244-97B8FDDC4588}"/>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744255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F20E1-F51B-6F54-006C-822DC7F4FF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T"/>
          </a:p>
        </p:txBody>
      </p:sp>
      <p:sp>
        <p:nvSpPr>
          <p:cNvPr id="3" name="Picture Placeholder 2">
            <a:extLst>
              <a:ext uri="{FF2B5EF4-FFF2-40B4-BE49-F238E27FC236}">
                <a16:creationId xmlns:a16="http://schemas.microsoft.com/office/drawing/2014/main" id="{68514802-3A84-D8CA-86A2-561F35452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T"/>
          </a:p>
        </p:txBody>
      </p:sp>
      <p:sp>
        <p:nvSpPr>
          <p:cNvPr id="4" name="Text Placeholder 3">
            <a:extLst>
              <a:ext uri="{FF2B5EF4-FFF2-40B4-BE49-F238E27FC236}">
                <a16:creationId xmlns:a16="http://schemas.microsoft.com/office/drawing/2014/main" id="{9E77F456-7150-CF95-F19E-78A5DB173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1F0EA7-5254-0358-4BD1-BC0FEEE94E05}"/>
              </a:ext>
            </a:extLst>
          </p:cNvPr>
          <p:cNvSpPr>
            <a:spLocks noGrp="1"/>
          </p:cNvSpPr>
          <p:nvPr>
            <p:ph type="dt" sz="half" idx="10"/>
          </p:nvPr>
        </p:nvSpPr>
        <p:spPr/>
        <p:txBody>
          <a:bodyPr/>
          <a:lstStyle/>
          <a:p>
            <a:fld id="{CD0BFEE2-3EAA-4386-9A3C-82D92E479C9F}" type="datetimeFigureOut">
              <a:rPr lang="en-AT" smtClean="0"/>
              <a:t>17/04/2025</a:t>
            </a:fld>
            <a:endParaRPr lang="en-AT"/>
          </a:p>
        </p:txBody>
      </p:sp>
      <p:sp>
        <p:nvSpPr>
          <p:cNvPr id="6" name="Footer Placeholder 5">
            <a:extLst>
              <a:ext uri="{FF2B5EF4-FFF2-40B4-BE49-F238E27FC236}">
                <a16:creationId xmlns:a16="http://schemas.microsoft.com/office/drawing/2014/main" id="{195506AF-DE07-9DF6-506A-871AACC13281}"/>
              </a:ext>
            </a:extLst>
          </p:cNvPr>
          <p:cNvSpPr>
            <a:spLocks noGrp="1"/>
          </p:cNvSpPr>
          <p:nvPr>
            <p:ph type="ftr" sz="quarter" idx="11"/>
          </p:nvPr>
        </p:nvSpPr>
        <p:spPr/>
        <p:txBody>
          <a:bodyPr/>
          <a:lstStyle/>
          <a:p>
            <a:endParaRPr lang="en-AT"/>
          </a:p>
        </p:txBody>
      </p:sp>
      <p:sp>
        <p:nvSpPr>
          <p:cNvPr id="7" name="Slide Number Placeholder 6">
            <a:extLst>
              <a:ext uri="{FF2B5EF4-FFF2-40B4-BE49-F238E27FC236}">
                <a16:creationId xmlns:a16="http://schemas.microsoft.com/office/drawing/2014/main" id="{2325FA24-DA6B-4D9E-8596-FA309987AED5}"/>
              </a:ext>
            </a:extLst>
          </p:cNvPr>
          <p:cNvSpPr>
            <a:spLocks noGrp="1"/>
          </p:cNvSpPr>
          <p:nvPr>
            <p:ph type="sldNum" sz="quarter" idx="12"/>
          </p:nvPr>
        </p:nvSpPr>
        <p:spPr/>
        <p:txBody>
          <a:bodyPr/>
          <a:lstStyle/>
          <a:p>
            <a:fld id="{B904703A-CFDD-4AAA-8704-932920003468}" type="slidenum">
              <a:rPr lang="en-AT" smtClean="0"/>
              <a:t>‹#›</a:t>
            </a:fld>
            <a:endParaRPr lang="en-AT"/>
          </a:p>
        </p:txBody>
      </p:sp>
    </p:spTree>
    <p:extLst>
      <p:ext uri="{BB962C8B-B14F-4D97-AF65-F5344CB8AC3E}">
        <p14:creationId xmlns:p14="http://schemas.microsoft.com/office/powerpoint/2010/main" val="749516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F90D4-B77E-AA35-12FA-CB58B249ED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T"/>
          </a:p>
        </p:txBody>
      </p:sp>
      <p:sp>
        <p:nvSpPr>
          <p:cNvPr id="3" name="Text Placeholder 2">
            <a:extLst>
              <a:ext uri="{FF2B5EF4-FFF2-40B4-BE49-F238E27FC236}">
                <a16:creationId xmlns:a16="http://schemas.microsoft.com/office/drawing/2014/main" id="{4ED541A4-A6E7-1BFE-C763-EA2E98243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T"/>
          </a:p>
        </p:txBody>
      </p:sp>
      <p:sp>
        <p:nvSpPr>
          <p:cNvPr id="4" name="Date Placeholder 3">
            <a:extLst>
              <a:ext uri="{FF2B5EF4-FFF2-40B4-BE49-F238E27FC236}">
                <a16:creationId xmlns:a16="http://schemas.microsoft.com/office/drawing/2014/main" id="{C98E349C-81E9-CF59-11C9-50A386FDD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0BFEE2-3EAA-4386-9A3C-82D92E479C9F}" type="datetimeFigureOut">
              <a:rPr lang="en-AT" smtClean="0"/>
              <a:t>17/04/2025</a:t>
            </a:fld>
            <a:endParaRPr lang="en-AT"/>
          </a:p>
        </p:txBody>
      </p:sp>
      <p:sp>
        <p:nvSpPr>
          <p:cNvPr id="5" name="Footer Placeholder 4">
            <a:extLst>
              <a:ext uri="{FF2B5EF4-FFF2-40B4-BE49-F238E27FC236}">
                <a16:creationId xmlns:a16="http://schemas.microsoft.com/office/drawing/2014/main" id="{C1E0E3AB-F0F9-5505-DFC8-A17F9F1DD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T"/>
          </a:p>
        </p:txBody>
      </p:sp>
      <p:sp>
        <p:nvSpPr>
          <p:cNvPr id="6" name="Slide Number Placeholder 5">
            <a:extLst>
              <a:ext uri="{FF2B5EF4-FFF2-40B4-BE49-F238E27FC236}">
                <a16:creationId xmlns:a16="http://schemas.microsoft.com/office/drawing/2014/main" id="{7DAAD41F-83DB-D578-3B00-9273CC29B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04703A-CFDD-4AAA-8704-932920003468}" type="slidenum">
              <a:rPr lang="en-AT" smtClean="0"/>
              <a:t>‹#›</a:t>
            </a:fld>
            <a:endParaRPr lang="en-AT"/>
          </a:p>
        </p:txBody>
      </p:sp>
    </p:spTree>
    <p:extLst>
      <p:ext uri="{BB962C8B-B14F-4D97-AF65-F5344CB8AC3E}">
        <p14:creationId xmlns:p14="http://schemas.microsoft.com/office/powerpoint/2010/main" val="298641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A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73AE9-0814-0447-863E-3B7A732241C5}"/>
              </a:ext>
            </a:extLst>
          </p:cNvPr>
          <p:cNvSpPr>
            <a:spLocks noGrp="1"/>
          </p:cNvSpPr>
          <p:nvPr>
            <p:ph type="ctrTitle"/>
          </p:nvPr>
        </p:nvSpPr>
        <p:spPr>
          <a:xfrm>
            <a:off x="838199" y="1093788"/>
            <a:ext cx="10506455" cy="2967208"/>
          </a:xfrm>
        </p:spPr>
        <p:txBody>
          <a:bodyPr>
            <a:normAutofit/>
          </a:bodyPr>
          <a:lstStyle/>
          <a:p>
            <a:pPr algn="l"/>
            <a:r>
              <a:rPr lang="en-GB" sz="5000" dirty="0">
                <a:latin typeface="Consolas" panose="020B0609020204030204" pitchFamily="49" charset="0"/>
              </a:rPr>
              <a:t>Feasibility of Using Large Language Models for Requirement-Based Software Testing</a:t>
            </a:r>
            <a:endParaRPr lang="en-AT" sz="5000" dirty="0">
              <a:latin typeface="Consolas" panose="020B0609020204030204" pitchFamily="49" charset="0"/>
            </a:endParaRPr>
          </a:p>
        </p:txBody>
      </p:sp>
      <p:sp>
        <p:nvSpPr>
          <p:cNvPr id="3" name="Subtitle 2">
            <a:extLst>
              <a:ext uri="{FF2B5EF4-FFF2-40B4-BE49-F238E27FC236}">
                <a16:creationId xmlns:a16="http://schemas.microsoft.com/office/drawing/2014/main" id="{FA521879-9308-9335-47EA-0736DC4C185C}"/>
              </a:ext>
            </a:extLst>
          </p:cNvPr>
          <p:cNvSpPr>
            <a:spLocks noGrp="1"/>
          </p:cNvSpPr>
          <p:nvPr>
            <p:ph type="subTitle" idx="1"/>
          </p:nvPr>
        </p:nvSpPr>
        <p:spPr>
          <a:xfrm>
            <a:off x="7400924" y="4619624"/>
            <a:ext cx="3946779" cy="1038225"/>
          </a:xfrm>
        </p:spPr>
        <p:txBody>
          <a:bodyPr>
            <a:normAutofit/>
          </a:bodyPr>
          <a:lstStyle/>
          <a:p>
            <a:pPr algn="r"/>
            <a:r>
              <a:rPr lang="en-GB" dirty="0"/>
              <a:t>Alexander Seyr</a:t>
            </a:r>
          </a:p>
          <a:p>
            <a:pPr algn="r"/>
            <a:endParaRPr lang="en-AT" dirty="0"/>
          </a:p>
        </p:txBody>
      </p:sp>
      <p:sp>
        <p:nvSpPr>
          <p:cNvPr id="41" name="Rectangle 40">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2" name="Rectangle 41">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471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4B27-60D4-B8B2-87CB-62D6922487A6}"/>
              </a:ext>
            </a:extLst>
          </p:cNvPr>
          <p:cNvSpPr>
            <a:spLocks noGrp="1"/>
          </p:cNvSpPr>
          <p:nvPr>
            <p:ph type="title"/>
          </p:nvPr>
        </p:nvSpPr>
        <p:spPr/>
        <p:txBody>
          <a:bodyPr/>
          <a:lstStyle/>
          <a:p>
            <a:r>
              <a:rPr lang="en-GB" dirty="0">
                <a:latin typeface="Consolas" panose="020B0609020204030204" pitchFamily="49" charset="0"/>
              </a:rPr>
              <a:t>Q &amp; A</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F9D6AE6E-165B-9A93-3AE4-16307F2A134A}"/>
              </a:ext>
            </a:extLst>
          </p:cNvPr>
          <p:cNvSpPr>
            <a:spLocks noGrp="1"/>
          </p:cNvSpPr>
          <p:nvPr>
            <p:ph idx="1"/>
          </p:nvPr>
        </p:nvSpPr>
        <p:spPr/>
        <p:txBody>
          <a:bodyPr/>
          <a:lstStyle/>
          <a:p>
            <a:endParaRPr lang="en-AT" dirty="0">
              <a:latin typeface="Consolas" panose="020B0609020204030204" pitchFamily="49" charset="0"/>
            </a:endParaRPr>
          </a:p>
        </p:txBody>
      </p:sp>
    </p:spTree>
    <p:extLst>
      <p:ext uri="{BB962C8B-B14F-4D97-AF65-F5344CB8AC3E}">
        <p14:creationId xmlns:p14="http://schemas.microsoft.com/office/powerpoint/2010/main" val="385113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6F989-DD0E-8678-5CD1-3E028AD2397C}"/>
              </a:ext>
            </a:extLst>
          </p:cNvPr>
          <p:cNvSpPr>
            <a:spLocks noGrp="1"/>
          </p:cNvSpPr>
          <p:nvPr>
            <p:ph type="title"/>
          </p:nvPr>
        </p:nvSpPr>
        <p:spPr/>
        <p:txBody>
          <a:bodyPr/>
          <a:lstStyle/>
          <a:p>
            <a:r>
              <a:rPr lang="en-GB">
                <a:latin typeface="Consolas" panose="020B0609020204030204" pitchFamily="49" charset="0"/>
              </a:rPr>
              <a:t>Outline</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236E846E-E9C6-A01C-4F49-67DC0E5D93FC}"/>
              </a:ext>
            </a:extLst>
          </p:cNvPr>
          <p:cNvSpPr>
            <a:spLocks noGrp="1"/>
          </p:cNvSpPr>
          <p:nvPr>
            <p:ph idx="1"/>
          </p:nvPr>
        </p:nvSpPr>
        <p:spPr/>
        <p:txBody>
          <a:bodyPr>
            <a:normAutofit/>
          </a:bodyPr>
          <a:lstStyle/>
          <a:p>
            <a:r>
              <a:rPr lang="en-GB" dirty="0">
                <a:latin typeface="Consolas" panose="020B0609020204030204" pitchFamily="49" charset="0"/>
              </a:rPr>
              <a:t>Software testing overview</a:t>
            </a:r>
          </a:p>
          <a:p>
            <a:r>
              <a:rPr lang="en-GB" dirty="0">
                <a:latin typeface="Consolas" panose="020B0609020204030204" pitchFamily="49" charset="0"/>
              </a:rPr>
              <a:t>Focus of this project</a:t>
            </a:r>
          </a:p>
          <a:p>
            <a:r>
              <a:rPr lang="en-GB" dirty="0">
                <a:latin typeface="Consolas" panose="020B0609020204030204" pitchFamily="49" charset="0"/>
              </a:rPr>
              <a:t>Experimental Setup</a:t>
            </a:r>
          </a:p>
          <a:p>
            <a:pPr lvl="1"/>
            <a:r>
              <a:rPr lang="en-GB" dirty="0">
                <a:latin typeface="Consolas" panose="020B0609020204030204" pitchFamily="49" charset="0"/>
              </a:rPr>
              <a:t>Evaluation Procedure</a:t>
            </a:r>
          </a:p>
          <a:p>
            <a:pPr lvl="1"/>
            <a:r>
              <a:rPr lang="en-GB" dirty="0">
                <a:latin typeface="Consolas" panose="020B0609020204030204" pitchFamily="49" charset="0"/>
              </a:rPr>
              <a:t>Dronology Dataset</a:t>
            </a:r>
          </a:p>
          <a:p>
            <a:r>
              <a:rPr lang="en-GB" dirty="0">
                <a:latin typeface="Consolas" panose="020B0609020204030204" pitchFamily="49" charset="0"/>
              </a:rPr>
              <a:t>Prompt engineering techniques</a:t>
            </a:r>
          </a:p>
          <a:p>
            <a:r>
              <a:rPr lang="en-GB" dirty="0">
                <a:latin typeface="Consolas" panose="020B0609020204030204" pitchFamily="49" charset="0"/>
              </a:rPr>
              <a:t>Results</a:t>
            </a:r>
          </a:p>
          <a:p>
            <a:endParaRPr lang="en-GB" dirty="0">
              <a:latin typeface="Consolas" panose="020B0609020204030204" pitchFamily="49" charset="0"/>
            </a:endParaRPr>
          </a:p>
          <a:p>
            <a:endParaRPr lang="en-AT" dirty="0">
              <a:latin typeface="Consolas" panose="020B0609020204030204" pitchFamily="49" charset="0"/>
            </a:endParaRPr>
          </a:p>
        </p:txBody>
      </p:sp>
    </p:spTree>
    <p:extLst>
      <p:ext uri="{BB962C8B-B14F-4D97-AF65-F5344CB8AC3E}">
        <p14:creationId xmlns:p14="http://schemas.microsoft.com/office/powerpoint/2010/main" val="1450470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496E1-87AF-7CFC-576B-A6B8AB0AC835}"/>
              </a:ext>
            </a:extLst>
          </p:cNvPr>
          <p:cNvSpPr>
            <a:spLocks noGrp="1"/>
          </p:cNvSpPr>
          <p:nvPr>
            <p:ph type="title"/>
          </p:nvPr>
        </p:nvSpPr>
        <p:spPr/>
        <p:txBody>
          <a:bodyPr/>
          <a:lstStyle/>
          <a:p>
            <a:r>
              <a:rPr lang="en-GB" dirty="0">
                <a:latin typeface="Consolas" panose="020B0609020204030204" pitchFamily="49" charset="0"/>
              </a:rPr>
              <a:t>Software testing overview</a:t>
            </a:r>
          </a:p>
        </p:txBody>
      </p:sp>
      <p:pic>
        <p:nvPicPr>
          <p:cNvPr id="5" name="Content Placeholder 4">
            <a:extLst>
              <a:ext uri="{FF2B5EF4-FFF2-40B4-BE49-F238E27FC236}">
                <a16:creationId xmlns:a16="http://schemas.microsoft.com/office/drawing/2014/main" id="{507F5BA2-E442-8313-EF43-48BB47D63721}"/>
              </a:ext>
            </a:extLst>
          </p:cNvPr>
          <p:cNvPicPr>
            <a:picLocks noGrp="1" noChangeAspect="1"/>
          </p:cNvPicPr>
          <p:nvPr>
            <p:ph idx="1"/>
          </p:nvPr>
        </p:nvPicPr>
        <p:blipFill>
          <a:blip r:embed="rId3"/>
          <a:stretch>
            <a:fillRect/>
          </a:stretch>
        </p:blipFill>
        <p:spPr>
          <a:xfrm>
            <a:off x="8156366" y="1397427"/>
            <a:ext cx="3400425" cy="2790825"/>
          </a:xfrm>
        </p:spPr>
      </p:pic>
      <p:sp>
        <p:nvSpPr>
          <p:cNvPr id="13" name="TextBox 12">
            <a:extLst>
              <a:ext uri="{FF2B5EF4-FFF2-40B4-BE49-F238E27FC236}">
                <a16:creationId xmlns:a16="http://schemas.microsoft.com/office/drawing/2014/main" id="{78CE8F74-228B-5190-E3BA-8AB0137B8EBF}"/>
              </a:ext>
            </a:extLst>
          </p:cNvPr>
          <p:cNvSpPr txBox="1"/>
          <p:nvPr/>
        </p:nvSpPr>
        <p:spPr>
          <a:xfrm>
            <a:off x="1295400" y="6457754"/>
            <a:ext cx="10625255" cy="415498"/>
          </a:xfrm>
          <a:prstGeom prst="rect">
            <a:avLst/>
          </a:prstGeom>
          <a:noFill/>
        </p:spPr>
        <p:txBody>
          <a:bodyPr wrap="square">
            <a:spAutoFit/>
          </a:bodyPr>
          <a:lstStyle/>
          <a:p>
            <a:r>
              <a:rPr lang="en-GB" sz="700" b="0" i="0" u="none" strike="noStrike" dirty="0">
                <a:solidFill>
                  <a:srgbClr val="7D8591"/>
                </a:solidFill>
                <a:effectLst/>
                <a:latin typeface="Arial" panose="020B0604020202020204" pitchFamily="34" charset="0"/>
              </a:rPr>
              <a:t>Wang, Junjie / Huang, Yuchao / Chen, Chunyang / Liu, Zhe / Wang, Song / Wang, Qing, </a:t>
            </a:r>
            <a:r>
              <a:rPr lang="en-GB" sz="700" b="1" i="0" u="none" strike="noStrike" dirty="0">
                <a:solidFill>
                  <a:srgbClr val="7D8591"/>
                </a:solidFill>
                <a:effectLst/>
                <a:latin typeface="Arial" panose="020B0604020202020204" pitchFamily="34" charset="0"/>
              </a:rPr>
              <a:t>Software testing with large language models: Survey, landscape, and vision </a:t>
            </a:r>
            <a:r>
              <a:rPr lang="en-GB" sz="700" b="0" i="0" u="none" strike="noStrike" dirty="0">
                <a:solidFill>
                  <a:srgbClr val="7D8591"/>
                </a:solidFill>
                <a:effectLst/>
                <a:latin typeface="Arial" panose="020B0604020202020204" pitchFamily="34" charset="0"/>
              </a:rPr>
              <a:t>2024 </a:t>
            </a:r>
            <a:r>
              <a:rPr lang="en-GB" sz="700" b="0" i="1" u="none" strike="noStrike" dirty="0">
                <a:solidFill>
                  <a:srgbClr val="7D8591"/>
                </a:solidFill>
                <a:effectLst/>
                <a:latin typeface="Arial" panose="020B0604020202020204" pitchFamily="34" charset="0"/>
              </a:rPr>
              <a:t>IEEE Transactions on Software Engineering</a:t>
            </a:r>
          </a:p>
          <a:p>
            <a:r>
              <a:rPr lang="en-GB" sz="700" b="0" i="0" u="none" strike="noStrike" dirty="0">
                <a:solidFill>
                  <a:srgbClr val="7D8591"/>
                </a:solidFill>
                <a:effectLst/>
                <a:latin typeface="Arial" panose="020B0604020202020204" pitchFamily="34" charset="0"/>
              </a:rPr>
              <a:t>Anwar, Nahid / Kar, Susmita, </a:t>
            </a:r>
            <a:r>
              <a:rPr lang="en-GB" sz="700" b="1" i="0" u="none" strike="noStrike" dirty="0">
                <a:solidFill>
                  <a:srgbClr val="7D8591"/>
                </a:solidFill>
                <a:effectLst/>
                <a:latin typeface="Arial" panose="020B0604020202020204" pitchFamily="34" charset="0"/>
              </a:rPr>
              <a:t>Review paper on various software testing techniques &amp;amp; strategies, </a:t>
            </a:r>
            <a:r>
              <a:rPr lang="en-GB" sz="700" b="0" i="0" u="none" strike="noStrike" dirty="0">
                <a:solidFill>
                  <a:srgbClr val="7D8591"/>
                </a:solidFill>
                <a:effectLst/>
                <a:latin typeface="Arial" panose="020B0604020202020204" pitchFamily="34" charset="0"/>
              </a:rPr>
              <a:t>2019, </a:t>
            </a:r>
            <a:r>
              <a:rPr lang="en-GB" sz="700" b="0" i="1" u="none" strike="noStrike" dirty="0">
                <a:solidFill>
                  <a:srgbClr val="7D8591"/>
                </a:solidFill>
                <a:effectLst/>
                <a:latin typeface="Arial" panose="020B0604020202020204" pitchFamily="34" charset="0"/>
              </a:rPr>
              <a:t>Global Journal of Computer Science and Technology</a:t>
            </a:r>
            <a:r>
              <a:rPr lang="en-GB" sz="700" b="0" i="0" u="none" strike="noStrike" dirty="0">
                <a:solidFill>
                  <a:srgbClr val="7D8591"/>
                </a:solidFill>
                <a:effectLst/>
                <a:latin typeface="Arial" panose="020B0604020202020204" pitchFamily="34" charset="0"/>
              </a:rPr>
              <a:t> , Vol. 19, No. 2 p. 43-49</a:t>
            </a:r>
            <a:endParaRPr lang="en-AT" sz="700" dirty="0"/>
          </a:p>
          <a:p>
            <a:endParaRPr lang="en-AT" sz="700" dirty="0"/>
          </a:p>
        </p:txBody>
      </p:sp>
      <p:sp>
        <p:nvSpPr>
          <p:cNvPr id="14" name="Content Placeholder 2">
            <a:extLst>
              <a:ext uri="{FF2B5EF4-FFF2-40B4-BE49-F238E27FC236}">
                <a16:creationId xmlns:a16="http://schemas.microsoft.com/office/drawing/2014/main" id="{6B242104-2FEC-1869-1808-9D75D42809B6}"/>
              </a:ext>
            </a:extLst>
          </p:cNvPr>
          <p:cNvSpPr txBox="1">
            <a:spLocks/>
          </p:cNvSpPr>
          <p:nvPr/>
        </p:nvSpPr>
        <p:spPr>
          <a:xfrm>
            <a:off x="838200" y="18129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onsolas" panose="020B0609020204030204" pitchFamily="49" charset="0"/>
              </a:rPr>
              <a:t>Quality assurance through testing</a:t>
            </a:r>
          </a:p>
          <a:p>
            <a:r>
              <a:rPr lang="en-GB" dirty="0">
                <a:latin typeface="Consolas" panose="020B0609020204030204" pitchFamily="49" charset="0"/>
              </a:rPr>
              <a:t>Strategies</a:t>
            </a:r>
          </a:p>
          <a:p>
            <a:pPr lvl="1"/>
            <a:r>
              <a:rPr lang="en-GB" dirty="0">
                <a:latin typeface="Consolas" panose="020B0609020204030204" pitchFamily="49" charset="0"/>
              </a:rPr>
              <a:t>Unit testing</a:t>
            </a:r>
            <a:endParaRPr lang="en-GB" sz="1800" dirty="0">
              <a:latin typeface="Consolas" panose="020B0609020204030204" pitchFamily="49" charset="0"/>
            </a:endParaRPr>
          </a:p>
          <a:p>
            <a:pPr lvl="1"/>
            <a:r>
              <a:rPr lang="en-GB" dirty="0">
                <a:latin typeface="Consolas" panose="020B0609020204030204" pitchFamily="49" charset="0"/>
              </a:rPr>
              <a:t>Integration testing</a:t>
            </a:r>
          </a:p>
          <a:p>
            <a:pPr lvl="1"/>
            <a:r>
              <a:rPr lang="en-GB" dirty="0">
                <a:latin typeface="Consolas" panose="020B0609020204030204" pitchFamily="49" charset="0"/>
              </a:rPr>
              <a:t>Acceptance/Validation testing</a:t>
            </a:r>
          </a:p>
          <a:p>
            <a:pPr lvl="1"/>
            <a:r>
              <a:rPr lang="en-GB" dirty="0">
                <a:latin typeface="Consolas" panose="020B0609020204030204" pitchFamily="49" charset="0"/>
              </a:rPr>
              <a:t>System testing</a:t>
            </a:r>
          </a:p>
          <a:p>
            <a:r>
              <a:rPr lang="en-GB" sz="1600" dirty="0">
                <a:latin typeface="Consolas" panose="020B0609020204030204" pitchFamily="49" charset="0"/>
              </a:rPr>
              <a:t>Most of LLM research on System and Unit testing</a:t>
            </a:r>
            <a:endParaRPr lang="en-AT" sz="1600" dirty="0">
              <a:latin typeface="Consolas" panose="020B0609020204030204" pitchFamily="49" charset="0"/>
            </a:endParaRPr>
          </a:p>
        </p:txBody>
      </p:sp>
      <p:pic>
        <p:nvPicPr>
          <p:cNvPr id="7" name="Picture 6">
            <a:extLst>
              <a:ext uri="{FF2B5EF4-FFF2-40B4-BE49-F238E27FC236}">
                <a16:creationId xmlns:a16="http://schemas.microsoft.com/office/drawing/2014/main" id="{8F93D3F5-F7D5-1320-E7E5-70F89E3F743B}"/>
              </a:ext>
            </a:extLst>
          </p:cNvPr>
          <p:cNvPicPr>
            <a:picLocks noChangeAspect="1"/>
          </p:cNvPicPr>
          <p:nvPr/>
        </p:nvPicPr>
        <p:blipFill>
          <a:blip r:embed="rId4"/>
          <a:stretch>
            <a:fillRect/>
          </a:stretch>
        </p:blipFill>
        <p:spPr>
          <a:xfrm>
            <a:off x="7689954" y="4099721"/>
            <a:ext cx="4055386" cy="2358033"/>
          </a:xfrm>
          <a:prstGeom prst="rect">
            <a:avLst/>
          </a:prstGeom>
        </p:spPr>
      </p:pic>
    </p:spTree>
    <p:extLst>
      <p:ext uri="{BB962C8B-B14F-4D97-AF65-F5344CB8AC3E}">
        <p14:creationId xmlns:p14="http://schemas.microsoft.com/office/powerpoint/2010/main" val="142687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F2D71-438D-DFA0-9F13-C5FC5247325D}"/>
              </a:ext>
            </a:extLst>
          </p:cNvPr>
          <p:cNvSpPr>
            <a:spLocks noGrp="1"/>
          </p:cNvSpPr>
          <p:nvPr>
            <p:ph type="title"/>
          </p:nvPr>
        </p:nvSpPr>
        <p:spPr>
          <a:xfrm>
            <a:off x="800724" y="402601"/>
            <a:ext cx="10515600" cy="1325563"/>
          </a:xfrm>
        </p:spPr>
        <p:txBody>
          <a:bodyPr/>
          <a:lstStyle/>
          <a:p>
            <a:r>
              <a:rPr lang="en-GB" dirty="0">
                <a:latin typeface="Consolas" panose="020B0609020204030204" pitchFamily="49" charset="0"/>
              </a:rPr>
              <a:t>Focus of this study – Acceptance Testing</a:t>
            </a:r>
            <a:endParaRPr lang="en-AT" dirty="0">
              <a:latin typeface="Consolas" panose="020B0609020204030204" pitchFamily="49" charset="0"/>
            </a:endParaRPr>
          </a:p>
        </p:txBody>
      </p:sp>
      <p:pic>
        <p:nvPicPr>
          <p:cNvPr id="7" name="Content Placeholder 4">
            <a:extLst>
              <a:ext uri="{FF2B5EF4-FFF2-40B4-BE49-F238E27FC236}">
                <a16:creationId xmlns:a16="http://schemas.microsoft.com/office/drawing/2014/main" id="{24381BF6-875C-C6D7-0F8A-56A34AFA6222}"/>
              </a:ext>
            </a:extLst>
          </p:cNvPr>
          <p:cNvPicPr>
            <a:picLocks noGrp="1" noChangeAspect="1"/>
          </p:cNvPicPr>
          <p:nvPr>
            <p:ph idx="1"/>
          </p:nvPr>
        </p:nvPicPr>
        <p:blipFill>
          <a:blip r:embed="rId3"/>
          <a:stretch>
            <a:fillRect/>
          </a:stretch>
        </p:blipFill>
        <p:spPr>
          <a:xfrm>
            <a:off x="8189279" y="1567203"/>
            <a:ext cx="3400425" cy="2790825"/>
          </a:xfrm>
        </p:spPr>
      </p:pic>
      <p:sp>
        <p:nvSpPr>
          <p:cNvPr id="4" name="Content Placeholder 2">
            <a:extLst>
              <a:ext uri="{FF2B5EF4-FFF2-40B4-BE49-F238E27FC236}">
                <a16:creationId xmlns:a16="http://schemas.microsoft.com/office/drawing/2014/main" id="{883C6131-AD2C-2511-3E29-8773C5DB885F}"/>
              </a:ext>
            </a:extLst>
          </p:cNvPr>
          <p:cNvSpPr txBox="1">
            <a:spLocks/>
          </p:cNvSpPr>
          <p:nvPr/>
        </p:nvSpPr>
        <p:spPr>
          <a:xfrm>
            <a:off x="756274" y="199645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GB" dirty="0">
              <a:latin typeface="Consolas" panose="020B0609020204030204" pitchFamily="49" charset="0"/>
            </a:endParaRPr>
          </a:p>
        </p:txBody>
      </p:sp>
      <p:sp>
        <p:nvSpPr>
          <p:cNvPr id="5" name="Content Placeholder 2">
            <a:extLst>
              <a:ext uri="{FF2B5EF4-FFF2-40B4-BE49-F238E27FC236}">
                <a16:creationId xmlns:a16="http://schemas.microsoft.com/office/drawing/2014/main" id="{792CF4CB-6E66-0719-4475-DDBC347B8036}"/>
              </a:ext>
            </a:extLst>
          </p:cNvPr>
          <p:cNvSpPr txBox="1">
            <a:spLocks/>
          </p:cNvSpPr>
          <p:nvPr/>
        </p:nvSpPr>
        <p:spPr>
          <a:xfrm>
            <a:off x="800724" y="1850401"/>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Consolas" panose="020B0609020204030204" pitchFamily="49" charset="0"/>
              </a:rPr>
              <a:t>Ensuring project meets </a:t>
            </a:r>
            <a:br>
              <a:rPr lang="en-GB" dirty="0">
                <a:latin typeface="Consolas" panose="020B0609020204030204" pitchFamily="49" charset="0"/>
              </a:rPr>
            </a:br>
            <a:r>
              <a:rPr lang="en-GB" dirty="0">
                <a:latin typeface="Consolas" panose="020B0609020204030204" pitchFamily="49" charset="0"/>
              </a:rPr>
              <a:t>base requirements</a:t>
            </a:r>
          </a:p>
          <a:p>
            <a:r>
              <a:rPr lang="en-GB" dirty="0">
                <a:latin typeface="Consolas" panose="020B0609020204030204" pitchFamily="49" charset="0"/>
              </a:rPr>
              <a:t>Requirements highly dependent on </a:t>
            </a:r>
            <a:br>
              <a:rPr lang="en-GB" dirty="0">
                <a:latin typeface="Consolas" panose="020B0609020204030204" pitchFamily="49" charset="0"/>
              </a:rPr>
            </a:br>
            <a:r>
              <a:rPr lang="en-GB" dirty="0">
                <a:latin typeface="Consolas" panose="020B0609020204030204" pitchFamily="49" charset="0"/>
              </a:rPr>
              <a:t>domain and project leads</a:t>
            </a:r>
          </a:p>
          <a:p>
            <a:endParaRPr lang="en-GB" dirty="0">
              <a:latin typeface="Consolas" panose="020B0609020204030204" pitchFamily="49" charset="0"/>
            </a:endParaRPr>
          </a:p>
          <a:p>
            <a:endParaRPr lang="en-AT" dirty="0">
              <a:latin typeface="Consolas" panose="020B0609020204030204" pitchFamily="49" charset="0"/>
            </a:endParaRPr>
          </a:p>
        </p:txBody>
      </p:sp>
      <p:pic>
        <p:nvPicPr>
          <p:cNvPr id="9" name="Picture 8">
            <a:extLst>
              <a:ext uri="{FF2B5EF4-FFF2-40B4-BE49-F238E27FC236}">
                <a16:creationId xmlns:a16="http://schemas.microsoft.com/office/drawing/2014/main" id="{65419378-99D6-E9AE-D153-C28579E57131}"/>
              </a:ext>
            </a:extLst>
          </p:cNvPr>
          <p:cNvPicPr>
            <a:picLocks noChangeAspect="1"/>
          </p:cNvPicPr>
          <p:nvPr/>
        </p:nvPicPr>
        <p:blipFill>
          <a:blip r:embed="rId4"/>
          <a:stretch>
            <a:fillRect/>
          </a:stretch>
        </p:blipFill>
        <p:spPr>
          <a:xfrm>
            <a:off x="1504950" y="5282309"/>
            <a:ext cx="8296275" cy="685800"/>
          </a:xfrm>
          <a:prstGeom prst="rect">
            <a:avLst/>
          </a:prstGeom>
        </p:spPr>
      </p:pic>
    </p:spTree>
    <p:extLst>
      <p:ext uri="{BB962C8B-B14F-4D97-AF65-F5344CB8AC3E}">
        <p14:creationId xmlns:p14="http://schemas.microsoft.com/office/powerpoint/2010/main" val="8829051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8DF0-C0BD-E427-7A98-F6B01EF2EC9C}"/>
              </a:ext>
            </a:extLst>
          </p:cNvPr>
          <p:cNvSpPr>
            <a:spLocks noGrp="1"/>
          </p:cNvSpPr>
          <p:nvPr>
            <p:ph type="title"/>
          </p:nvPr>
        </p:nvSpPr>
        <p:spPr/>
        <p:txBody>
          <a:bodyPr/>
          <a:lstStyle/>
          <a:p>
            <a:r>
              <a:rPr lang="en-GB" dirty="0">
                <a:latin typeface="Consolas" panose="020B0609020204030204" pitchFamily="49" charset="0"/>
              </a:rPr>
              <a:t>Experimental Setup</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B84A5450-8775-0042-54CF-CB44039CF4E2}"/>
              </a:ext>
            </a:extLst>
          </p:cNvPr>
          <p:cNvSpPr>
            <a:spLocks noGrp="1"/>
          </p:cNvSpPr>
          <p:nvPr>
            <p:ph idx="1"/>
          </p:nvPr>
        </p:nvSpPr>
        <p:spPr/>
        <p:txBody>
          <a:bodyPr/>
          <a:lstStyle/>
          <a:p>
            <a:r>
              <a:rPr lang="en-GB" dirty="0">
                <a:latin typeface="Consolas" panose="020B0609020204030204" pitchFamily="49" charset="0"/>
              </a:rPr>
              <a:t>Evaluation Procedure</a:t>
            </a:r>
          </a:p>
          <a:p>
            <a:pPr lvl="1"/>
            <a:r>
              <a:rPr lang="en-GB" dirty="0">
                <a:latin typeface="Consolas" panose="020B0609020204030204" pitchFamily="49" charset="0"/>
              </a:rPr>
              <a:t>Use prompt engineering techniques to generate testcases</a:t>
            </a:r>
          </a:p>
          <a:p>
            <a:pPr lvl="1"/>
            <a:r>
              <a:rPr lang="en-GB" dirty="0">
                <a:latin typeface="Consolas" panose="020B0609020204030204" pitchFamily="49" charset="0"/>
              </a:rPr>
              <a:t>Simple validation structure for initial quality estimate of model output + prompt</a:t>
            </a:r>
          </a:p>
          <a:p>
            <a:pPr lvl="1"/>
            <a:r>
              <a:rPr lang="en-GB" dirty="0">
                <a:latin typeface="Consolas" panose="020B0609020204030204" pitchFamily="49" charset="0"/>
              </a:rPr>
              <a:t>Basic Test Description structure shall be enforced</a:t>
            </a:r>
          </a:p>
          <a:p>
            <a:pPr lvl="2"/>
            <a:r>
              <a:rPr lang="en-GB" sz="2000" dirty="0">
                <a:latin typeface="Consolas" panose="020B0609020204030204" pitchFamily="49" charset="0"/>
              </a:rPr>
              <a:t>Requirement, test objective, preconditions, test steps, expected result </a:t>
            </a:r>
            <a:endParaRPr lang="en-GB" dirty="0">
              <a:latin typeface="Consolas" panose="020B0609020204030204" pitchFamily="49" charset="0"/>
            </a:endParaRPr>
          </a:p>
          <a:p>
            <a:pPr lvl="1"/>
            <a:r>
              <a:rPr lang="en-GB" dirty="0">
                <a:latin typeface="Consolas" panose="020B0609020204030204" pitchFamily="49" charset="0"/>
              </a:rPr>
              <a:t>Human verification as final evaluation</a:t>
            </a:r>
          </a:p>
          <a:p>
            <a:pPr lvl="1"/>
            <a:endParaRPr lang="en-GB" dirty="0">
              <a:latin typeface="Consolas" panose="020B0609020204030204" pitchFamily="49" charset="0"/>
            </a:endParaRPr>
          </a:p>
        </p:txBody>
      </p:sp>
    </p:spTree>
    <p:extLst>
      <p:ext uri="{BB962C8B-B14F-4D97-AF65-F5344CB8AC3E}">
        <p14:creationId xmlns:p14="http://schemas.microsoft.com/office/powerpoint/2010/main" val="2522491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F5826-B656-D6BD-8186-42E8FB31D677}"/>
              </a:ext>
            </a:extLst>
          </p:cNvPr>
          <p:cNvSpPr>
            <a:spLocks noGrp="1"/>
          </p:cNvSpPr>
          <p:nvPr>
            <p:ph type="title"/>
          </p:nvPr>
        </p:nvSpPr>
        <p:spPr/>
        <p:txBody>
          <a:bodyPr/>
          <a:lstStyle/>
          <a:p>
            <a:r>
              <a:rPr lang="en-GB" dirty="0">
                <a:latin typeface="Consolas" panose="020B0609020204030204" pitchFamily="49" charset="0"/>
              </a:rPr>
              <a:t>Experimental Setup</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9BBF55A9-6E35-8D97-F429-C4C602BAD3A1}"/>
              </a:ext>
            </a:extLst>
          </p:cNvPr>
          <p:cNvSpPr>
            <a:spLocks noGrp="1"/>
          </p:cNvSpPr>
          <p:nvPr>
            <p:ph idx="1"/>
          </p:nvPr>
        </p:nvSpPr>
        <p:spPr/>
        <p:txBody>
          <a:bodyPr/>
          <a:lstStyle/>
          <a:p>
            <a:r>
              <a:rPr lang="en-GB" dirty="0">
                <a:latin typeface="Consolas" panose="020B0609020204030204" pitchFamily="49" charset="0"/>
              </a:rPr>
              <a:t>Evaluation on Dronology</a:t>
            </a:r>
          </a:p>
          <a:p>
            <a:pPr marL="457200" lvl="1" indent="0">
              <a:buNone/>
            </a:pPr>
            <a:r>
              <a:rPr lang="en-GB" dirty="0">
                <a:latin typeface="Consolas" panose="020B0609020204030204" pitchFamily="49" charset="0"/>
              </a:rPr>
              <a:t>Unmanned Aerial Systems </a:t>
            </a:r>
            <a:br>
              <a:rPr lang="en-GB" dirty="0">
                <a:latin typeface="Consolas" panose="020B0609020204030204" pitchFamily="49" charset="0"/>
              </a:rPr>
            </a:br>
            <a:r>
              <a:rPr lang="en-GB" dirty="0">
                <a:latin typeface="Consolas" panose="020B0609020204030204" pitchFamily="49" charset="0"/>
              </a:rPr>
              <a:t>Management and Control</a:t>
            </a:r>
          </a:p>
          <a:p>
            <a:pPr marL="457200" lvl="1" indent="0">
              <a:buNone/>
            </a:pPr>
            <a:endParaRPr lang="en-GB" dirty="0">
              <a:latin typeface="Consolas" panose="020B0609020204030204" pitchFamily="49" charset="0"/>
            </a:endParaRPr>
          </a:p>
          <a:p>
            <a:pPr lvl="1"/>
            <a:r>
              <a:rPr lang="en-GB" sz="2000" dirty="0">
                <a:latin typeface="Consolas" panose="020B0609020204030204" pitchFamily="49" charset="0"/>
              </a:rPr>
              <a:t>research environment </a:t>
            </a:r>
          </a:p>
          <a:p>
            <a:pPr lvl="1"/>
            <a:endParaRPr lang="en-GB" sz="2000" dirty="0">
              <a:latin typeface="Consolas" panose="020B0609020204030204" pitchFamily="49" charset="0"/>
            </a:endParaRPr>
          </a:p>
          <a:p>
            <a:pPr lvl="1"/>
            <a:r>
              <a:rPr lang="en-GB" sz="2000" dirty="0">
                <a:latin typeface="Consolas" panose="020B0609020204030204" pitchFamily="49" charset="0"/>
              </a:rPr>
              <a:t>framework for controlling </a:t>
            </a:r>
            <a:br>
              <a:rPr lang="en-GB" sz="2000" dirty="0">
                <a:latin typeface="Consolas" panose="020B0609020204030204" pitchFamily="49" charset="0"/>
              </a:rPr>
            </a:br>
            <a:r>
              <a:rPr lang="en-GB" sz="2000" dirty="0">
                <a:latin typeface="Consolas" panose="020B0609020204030204" pitchFamily="49" charset="0"/>
              </a:rPr>
              <a:t>and coordinating the flight</a:t>
            </a:r>
          </a:p>
          <a:p>
            <a:pPr lvl="1"/>
            <a:endParaRPr lang="en-GB" sz="2000" dirty="0">
              <a:latin typeface="Consolas" panose="020B0609020204030204" pitchFamily="49" charset="0"/>
            </a:endParaRPr>
          </a:p>
          <a:p>
            <a:pPr lvl="1"/>
            <a:r>
              <a:rPr lang="en-AT" sz="2000" dirty="0">
                <a:latin typeface="Consolas" panose="020B0609020204030204" pitchFamily="49" charset="0"/>
              </a:rPr>
              <a:t>https://dronology.info/</a:t>
            </a:r>
          </a:p>
          <a:p>
            <a:pPr lvl="1"/>
            <a:endParaRPr lang="en-GB" sz="2000" dirty="0">
              <a:latin typeface="Consolas" panose="020B0609020204030204" pitchFamily="49" charset="0"/>
            </a:endParaRPr>
          </a:p>
        </p:txBody>
      </p:sp>
      <p:pic>
        <p:nvPicPr>
          <p:cNvPr id="5" name="Picture 4" descr="A person using a computer and a drone&#10;&#10;AI-generated content may be incorrect.">
            <a:extLst>
              <a:ext uri="{FF2B5EF4-FFF2-40B4-BE49-F238E27FC236}">
                <a16:creationId xmlns:a16="http://schemas.microsoft.com/office/drawing/2014/main" id="{80912622-564C-C3AB-88C4-7DEF830BEC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6367" y="199514"/>
            <a:ext cx="2470468" cy="1645371"/>
          </a:xfrm>
          <a:prstGeom prst="rect">
            <a:avLst/>
          </a:prstGeom>
        </p:spPr>
      </p:pic>
      <p:pic>
        <p:nvPicPr>
          <p:cNvPr id="7" name="Picture 6" descr="A diagram of a system&#10;&#10;AI-generated content may be incorrect.">
            <a:extLst>
              <a:ext uri="{FF2B5EF4-FFF2-40B4-BE49-F238E27FC236}">
                <a16:creationId xmlns:a16="http://schemas.microsoft.com/office/drawing/2014/main" id="{7ADA1AF0-4FF3-84AC-B02E-76B7C8010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1331" y="2260899"/>
            <a:ext cx="6445770" cy="4271071"/>
          </a:xfrm>
          <a:prstGeom prst="rect">
            <a:avLst/>
          </a:prstGeom>
        </p:spPr>
      </p:pic>
    </p:spTree>
    <p:extLst>
      <p:ext uri="{BB962C8B-B14F-4D97-AF65-F5344CB8AC3E}">
        <p14:creationId xmlns:p14="http://schemas.microsoft.com/office/powerpoint/2010/main" val="358191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DA438F-5413-F9F1-89D8-9609E2FC78E3}"/>
              </a:ext>
            </a:extLst>
          </p:cNvPr>
          <p:cNvSpPr>
            <a:spLocks noGrp="1"/>
          </p:cNvSpPr>
          <p:nvPr>
            <p:ph idx="1"/>
          </p:nvPr>
        </p:nvSpPr>
        <p:spPr>
          <a:xfrm>
            <a:off x="838200" y="1458978"/>
            <a:ext cx="10515600" cy="4351338"/>
          </a:xfrm>
        </p:spPr>
        <p:txBody>
          <a:bodyPr/>
          <a:lstStyle/>
          <a:p>
            <a:r>
              <a:rPr lang="en-GB" dirty="0"/>
              <a:t>99 Requirements</a:t>
            </a:r>
            <a:endParaRPr lang="en-AT" dirty="0"/>
          </a:p>
        </p:txBody>
      </p:sp>
      <p:pic>
        <p:nvPicPr>
          <p:cNvPr id="5" name="Picture 4">
            <a:extLst>
              <a:ext uri="{FF2B5EF4-FFF2-40B4-BE49-F238E27FC236}">
                <a16:creationId xmlns:a16="http://schemas.microsoft.com/office/drawing/2014/main" id="{B8E5F2F9-9753-FF9C-7EBE-D14CABCFCF02}"/>
              </a:ext>
            </a:extLst>
          </p:cNvPr>
          <p:cNvPicPr>
            <a:picLocks noChangeAspect="1"/>
          </p:cNvPicPr>
          <p:nvPr/>
        </p:nvPicPr>
        <p:blipFill>
          <a:blip r:embed="rId2"/>
          <a:stretch>
            <a:fillRect/>
          </a:stretch>
        </p:blipFill>
        <p:spPr>
          <a:xfrm>
            <a:off x="920178" y="2107568"/>
            <a:ext cx="9906000" cy="1085850"/>
          </a:xfrm>
          <a:prstGeom prst="rect">
            <a:avLst/>
          </a:prstGeom>
        </p:spPr>
      </p:pic>
      <p:pic>
        <p:nvPicPr>
          <p:cNvPr id="7" name="Picture 6">
            <a:extLst>
              <a:ext uri="{FF2B5EF4-FFF2-40B4-BE49-F238E27FC236}">
                <a16:creationId xmlns:a16="http://schemas.microsoft.com/office/drawing/2014/main" id="{D837A745-121B-4935-E946-8711B1904B06}"/>
              </a:ext>
            </a:extLst>
          </p:cNvPr>
          <p:cNvPicPr>
            <a:picLocks noChangeAspect="1"/>
          </p:cNvPicPr>
          <p:nvPr/>
        </p:nvPicPr>
        <p:blipFill>
          <a:blip r:embed="rId3"/>
          <a:stretch>
            <a:fillRect/>
          </a:stretch>
        </p:blipFill>
        <p:spPr>
          <a:xfrm>
            <a:off x="920178" y="4569457"/>
            <a:ext cx="9886950" cy="923925"/>
          </a:xfrm>
          <a:prstGeom prst="rect">
            <a:avLst/>
          </a:prstGeom>
        </p:spPr>
      </p:pic>
      <p:pic>
        <p:nvPicPr>
          <p:cNvPr id="9" name="Picture 8">
            <a:extLst>
              <a:ext uri="{FF2B5EF4-FFF2-40B4-BE49-F238E27FC236}">
                <a16:creationId xmlns:a16="http://schemas.microsoft.com/office/drawing/2014/main" id="{B0002559-88D5-E759-23AB-5D3BA4E8B464}"/>
              </a:ext>
            </a:extLst>
          </p:cNvPr>
          <p:cNvPicPr>
            <a:picLocks noChangeAspect="1"/>
          </p:cNvPicPr>
          <p:nvPr/>
        </p:nvPicPr>
        <p:blipFill>
          <a:blip r:embed="rId4"/>
          <a:stretch>
            <a:fillRect/>
          </a:stretch>
        </p:blipFill>
        <p:spPr>
          <a:xfrm>
            <a:off x="920178" y="3429000"/>
            <a:ext cx="9886950" cy="904875"/>
          </a:xfrm>
          <a:prstGeom prst="rect">
            <a:avLst/>
          </a:prstGeom>
        </p:spPr>
      </p:pic>
    </p:spTree>
    <p:extLst>
      <p:ext uri="{BB962C8B-B14F-4D97-AF65-F5344CB8AC3E}">
        <p14:creationId xmlns:p14="http://schemas.microsoft.com/office/powerpoint/2010/main" val="1375322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CB6FD-3E1F-2106-AB44-D5433E1BD859}"/>
              </a:ext>
            </a:extLst>
          </p:cNvPr>
          <p:cNvSpPr>
            <a:spLocks noGrp="1"/>
          </p:cNvSpPr>
          <p:nvPr>
            <p:ph type="title"/>
          </p:nvPr>
        </p:nvSpPr>
        <p:spPr/>
        <p:txBody>
          <a:bodyPr/>
          <a:lstStyle/>
          <a:p>
            <a:r>
              <a:rPr lang="en-GB" dirty="0">
                <a:latin typeface="Consolas" panose="020B0609020204030204" pitchFamily="49" charset="0"/>
              </a:rPr>
              <a:t>Prompt Engineering techniques </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55D9D6CC-D1AB-939C-3B8A-914D47CCE9A0}"/>
              </a:ext>
            </a:extLst>
          </p:cNvPr>
          <p:cNvSpPr>
            <a:spLocks noGrp="1"/>
          </p:cNvSpPr>
          <p:nvPr>
            <p:ph idx="1"/>
          </p:nvPr>
        </p:nvSpPr>
        <p:spPr/>
        <p:txBody>
          <a:bodyPr/>
          <a:lstStyle/>
          <a:p>
            <a:r>
              <a:rPr lang="en-GB" dirty="0">
                <a:latin typeface="Consolas" panose="020B0609020204030204" pitchFamily="49" charset="0"/>
              </a:rPr>
              <a:t>Zero shot learning</a:t>
            </a:r>
          </a:p>
          <a:p>
            <a:r>
              <a:rPr lang="en-GB" dirty="0">
                <a:latin typeface="Consolas" panose="020B0609020204030204" pitchFamily="49" charset="0"/>
              </a:rPr>
              <a:t>Chain of thought prompting</a:t>
            </a:r>
          </a:p>
          <a:p>
            <a:r>
              <a:rPr lang="en-GB" dirty="0">
                <a:latin typeface="Consolas" panose="020B0609020204030204" pitchFamily="49" charset="0"/>
              </a:rPr>
              <a:t>Personas</a:t>
            </a:r>
          </a:p>
          <a:p>
            <a:r>
              <a:rPr lang="en-GB" dirty="0">
                <a:latin typeface="Consolas" panose="020B0609020204030204" pitchFamily="49" charset="0"/>
              </a:rPr>
              <a:t>Providing context</a:t>
            </a:r>
          </a:p>
          <a:p>
            <a:r>
              <a:rPr lang="en-GB" dirty="0">
                <a:latin typeface="Consolas" panose="020B0609020204030204" pitchFamily="49" charset="0"/>
              </a:rPr>
              <a:t>Multimodality</a:t>
            </a:r>
          </a:p>
          <a:p>
            <a:r>
              <a:rPr lang="en-GB" dirty="0">
                <a:latin typeface="Consolas" panose="020B0609020204030204" pitchFamily="49" charset="0"/>
              </a:rPr>
              <a:t>Tree of thought</a:t>
            </a:r>
          </a:p>
          <a:p>
            <a:r>
              <a:rPr lang="en-GB" dirty="0">
                <a:latin typeface="Consolas" panose="020B0609020204030204" pitchFamily="49" charset="0"/>
              </a:rPr>
              <a:t>Chain of density</a:t>
            </a:r>
            <a:endParaRPr lang="en-AT" dirty="0">
              <a:latin typeface="Consolas" panose="020B0609020204030204" pitchFamily="49" charset="0"/>
            </a:endParaRPr>
          </a:p>
        </p:txBody>
      </p:sp>
    </p:spTree>
    <p:extLst>
      <p:ext uri="{BB962C8B-B14F-4D97-AF65-F5344CB8AC3E}">
        <p14:creationId xmlns:p14="http://schemas.microsoft.com/office/powerpoint/2010/main" val="6510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F31E6-15D6-3903-0759-AF3BB7F43C65}"/>
              </a:ext>
            </a:extLst>
          </p:cNvPr>
          <p:cNvSpPr>
            <a:spLocks noGrp="1"/>
          </p:cNvSpPr>
          <p:nvPr>
            <p:ph type="title"/>
          </p:nvPr>
        </p:nvSpPr>
        <p:spPr/>
        <p:txBody>
          <a:bodyPr/>
          <a:lstStyle/>
          <a:p>
            <a:r>
              <a:rPr lang="en-GB" dirty="0">
                <a:latin typeface="Consolas" panose="020B0609020204030204" pitchFamily="49" charset="0"/>
              </a:rPr>
              <a:t>Results</a:t>
            </a:r>
            <a:endParaRPr lang="en-AT" dirty="0">
              <a:latin typeface="Consolas" panose="020B0609020204030204" pitchFamily="49" charset="0"/>
            </a:endParaRPr>
          </a:p>
        </p:txBody>
      </p:sp>
      <p:sp>
        <p:nvSpPr>
          <p:cNvPr id="3" name="Content Placeholder 2">
            <a:extLst>
              <a:ext uri="{FF2B5EF4-FFF2-40B4-BE49-F238E27FC236}">
                <a16:creationId xmlns:a16="http://schemas.microsoft.com/office/drawing/2014/main" id="{D35BD819-E768-0DFD-90C5-0AB0A93E1026}"/>
              </a:ext>
            </a:extLst>
          </p:cNvPr>
          <p:cNvSpPr>
            <a:spLocks noGrp="1"/>
          </p:cNvSpPr>
          <p:nvPr>
            <p:ph idx="1"/>
          </p:nvPr>
        </p:nvSpPr>
        <p:spPr/>
        <p:txBody>
          <a:bodyPr/>
          <a:lstStyle/>
          <a:p>
            <a:r>
              <a:rPr lang="en-GB" dirty="0">
                <a:latin typeface="Consolas" panose="020B0609020204030204" pitchFamily="49" charset="0"/>
              </a:rPr>
              <a:t>Prompts examples …</a:t>
            </a:r>
          </a:p>
          <a:p>
            <a:r>
              <a:rPr lang="en-GB" dirty="0">
                <a:latin typeface="Consolas" panose="020B0609020204030204" pitchFamily="49" charset="0"/>
              </a:rPr>
              <a:t>Models …</a:t>
            </a:r>
          </a:p>
          <a:p>
            <a:r>
              <a:rPr lang="en-GB" dirty="0">
                <a:latin typeface="Consolas" panose="020B0609020204030204" pitchFamily="49" charset="0"/>
              </a:rPr>
              <a:t>Quality of output visualization</a:t>
            </a:r>
          </a:p>
          <a:p>
            <a:pPr lvl="1"/>
            <a:r>
              <a:rPr lang="en-GB" dirty="0">
                <a:latin typeface="Consolas" panose="020B0609020204030204" pitchFamily="49" charset="0"/>
              </a:rPr>
              <a:t>Performance of different prompts …</a:t>
            </a:r>
          </a:p>
        </p:txBody>
      </p:sp>
    </p:spTree>
    <p:extLst>
      <p:ext uri="{BB962C8B-B14F-4D97-AF65-F5344CB8AC3E}">
        <p14:creationId xmlns:p14="http://schemas.microsoft.com/office/powerpoint/2010/main" val="3803775241"/>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2">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2417</TotalTime>
  <Words>1375</Words>
  <Application>Microsoft Office PowerPoint</Application>
  <PresentationFormat>Widescreen</PresentationFormat>
  <Paragraphs>128</Paragraphs>
  <Slides>10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Calibri</vt:lpstr>
      <vt:lpstr>Consolas</vt:lpstr>
      <vt:lpstr>Wingdings</vt:lpstr>
      <vt:lpstr>Office Theme</vt:lpstr>
      <vt:lpstr>Feasibility of Using Large Language Models for Requirement-Based Software Testing</vt:lpstr>
      <vt:lpstr>Outline</vt:lpstr>
      <vt:lpstr>Software testing overview</vt:lpstr>
      <vt:lpstr>Focus of this study – Acceptance Testing</vt:lpstr>
      <vt:lpstr>Experimental Setup</vt:lpstr>
      <vt:lpstr>Experimental Setup</vt:lpstr>
      <vt:lpstr>PowerPoint Presentation</vt:lpstr>
      <vt:lpstr>Prompt Engineering techniques </vt:lpstr>
      <vt:lpstr>Results</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Seyr, Alexander Josef</dc:creator>
  <cp:lastModifiedBy>Seyr, Alexander Josef</cp:lastModifiedBy>
  <cp:revision>17</cp:revision>
  <dcterms:created xsi:type="dcterms:W3CDTF">2025-04-14T13:51:31Z</dcterms:created>
  <dcterms:modified xsi:type="dcterms:W3CDTF">2025-04-18T14:46:09Z</dcterms:modified>
</cp:coreProperties>
</file>