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259" r:id="rId4"/>
    <p:sldId id="261" r:id="rId5"/>
    <p:sldId id="267" r:id="rId6"/>
    <p:sldId id="262" r:id="rId7"/>
    <p:sldId id="263" r:id="rId8"/>
    <p:sldId id="266" r:id="rId9"/>
    <p:sldId id="290" r:id="rId10"/>
    <p:sldId id="295" r:id="rId11"/>
    <p:sldId id="291" r:id="rId12"/>
    <p:sldId id="293" r:id="rId13"/>
    <p:sldId id="288" r:id="rId14"/>
    <p:sldId id="284" r:id="rId15"/>
    <p:sldId id="286" r:id="rId16"/>
    <p:sldId id="292" r:id="rId17"/>
    <p:sldId id="287" r:id="rId18"/>
    <p:sldId id="285" r:id="rId19"/>
    <p:sldId id="294" r:id="rId20"/>
    <p:sldId id="289" r:id="rId21"/>
    <p:sldId id="296" r:id="rId22"/>
    <p:sldId id="279" r:id="rId23"/>
  </p:sldIdLst>
  <p:sldSz cx="9144000" cy="5143500" type="screen16x9"/>
  <p:notesSz cx="6858000" cy="9144000"/>
  <p:embeddedFontLst>
    <p:embeddedFont>
      <p:font typeface="Dosis Light" panose="020B0604020202020204" charset="0"/>
      <p:regular r:id="rId25"/>
      <p:bold r:id="rId26"/>
    </p:embeddedFont>
    <p:embeddedFont>
      <p:font typeface="Titillium Web" panose="020B0604020202020204" charset="0"/>
      <p:regular r:id="rId27"/>
      <p:bold r:id="rId28"/>
      <p:italic r:id="rId29"/>
      <p:boldItalic r:id="rId30"/>
    </p:embeddedFont>
    <p:embeddedFont>
      <p:font typeface="Titillium Web Ligh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CEAB65E-169A-4036-8834-7FB21FFCF87F}">
  <a:tblStyle styleId="{8CEAB65E-169A-4036-8834-7FB21FFCF8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08925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Shape 39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Shape 39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Shape 38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Shape 38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Shape 38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Shape 38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Shape 39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Shape 39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Shape 1844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Shape 184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Shape 190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Shape 196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Shape 206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Shape 21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Shape 2122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Shape 2123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Shape 2124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Shape 212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Shape 212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Shape 217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Shape 218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Shape 218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Shape 218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Shape 223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Shape 223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Shape 224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Shape 224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Shape 224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Shape 224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Shape 224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Shape 224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Shape 224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Shape 224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Shape 226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Shape 227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Shape 227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Shape 227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Shape 234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Shape 234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Shape 234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Shape 234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Shape 234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Shape 234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Shape 237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Shape 238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Shape 238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Shape 238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Shape 239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Shape 239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Shape 239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Shape 239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Shape 239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Shape 267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Shape 295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Shape 301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Shape 307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Shape 317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Shape 32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Shape 3507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Shape 3508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Shape 3509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Shape 35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Shape 3511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Shape 35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Shape 3513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Shape 3514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Shape 3515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Shape 3516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Shape 3517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Shape 3518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Shape 3519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Shape 3520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Shape 3521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Shape 352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Shape 3523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Shape 3524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Shape 3525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Shape 3526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Shape 3527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Shape 3528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Shape 3529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Shape 3530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Shape 3531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Shape 353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Shape 3533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Shape 3534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Shape 3535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Shape 3536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Shape 3537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Shape 3538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Shape 3539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Shape 354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Shape 3541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Shape 354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Shape 3543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Shape 3544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Shape 3545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Shape 3546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Shape 3547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Shape 3548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Shape 3549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Shape 355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Shape 3551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Shape 355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Shape 3553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Shape 3554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Shape 3555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Shape 3556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Shape 3557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Shape 3558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Shape 3559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Shape 356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Shape 3561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Shape 356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Shape 3563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Shape 3564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Shape 3565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Shape 3566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Shape 3567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Shape 3568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Shape 3569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Shape 357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Shape 3571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Shape 357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Shape 3573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Shape 3574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Shape 3575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Shape 3576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Shape 3577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Shape 3578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Shape 3579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Shape 358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Shape 3581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Shape 358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Shape 3583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Shape 3584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Shape 3585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Shape 3586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Shape 3587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Shape 3588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Shape 3589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Shape 3590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Shape 3591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Shape 359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Shape 3593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Shape 3594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Shape 3595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Shape 3596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Shape 3597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Shape 3598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Shape 3599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Shape 3600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Shape 3601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Shape 360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Shape 3603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Shape 3604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Shape 3605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Shape 3606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Shape 3607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Shape 3608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Shape 3609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Shape 3610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Shape 3611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Shape 36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Shape 3613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Shape 3614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Shape 3615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Shape 3616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Shape 3617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Shape 3618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Shape 3619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Shape 362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Shape 3621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Shape 362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Shape 3623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Shape 3624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Shape 3625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Shape 3626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Shape 3627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Shape 3628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Shape 3629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Shape 3630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Shape 3631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Shape 363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Shape 3633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Shape 3634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Shape 3635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Shape 3636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Shape 3637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Shape 3638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Shape 3639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Shape 364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Shape 3641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Shape 364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Shape 3643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Shape 3644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Shape 3645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Shape 3646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Shape 3647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Shape 3648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Shape 3649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Shape 3650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Shape 3651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Shape 365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Shape 3653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Shape 3654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Shape 3655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Shape 3656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Shape 3657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Shape 3658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Shape 3659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Shape 366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Shape 3661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Shape 366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Shape 3663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Shape 3664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Shape 3665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Shape 3666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Shape 3667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Shape 3668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Shape 3669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Shape 3670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Shape 3671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Shape 367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Shape 3673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Shape 3674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Shape 3675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Shape 3676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Shape 3677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Shape 3678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Shape 3679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Shape 3680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Shape 3681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Shape 368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Shape 3683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Shape 3684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Shape 3685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Shape 3686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Shape 3687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Shape 3688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Shape 3689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Shape 3690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Shape 3691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Shape 369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Shape 3693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Shape 3694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Shape 3695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Shape 3696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Shape 3697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Shape 3698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Shape 3699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Shape 370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Shape 3701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Shape 370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Shape 3703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Shape 3704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Shape 3705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Shape 3706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Shape 3707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Shape 3708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Shape 3709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Shape 37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Shape 3711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Shape 37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Shape 3713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Shape 3714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Shape 3715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Shape 3716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Shape 3717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Shape 3718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Shape 3719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Shape 372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Shape 3721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Shape 372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Shape 3723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Shape 3724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Shape 3725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Shape 3726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Shape 3727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Shape 3728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Shape 3729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Shape 373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Shape 3731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Shape 373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Shape 3733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Shape 3734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Shape 3735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Shape 3736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Shape 3737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Shape 3738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Shape 3739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Shape 374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Shape 3741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Shape 374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Shape 3743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Shape 3744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Shape 3745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Shape 3746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Shape 3747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Shape 3748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Shape 3749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Shape 3750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Shape 3751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Shape 375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Shape 3753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Shape 3754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Shape 3755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Shape 3756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Shape 3757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Shape 3758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Shape 3759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Shape 3760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Shape 3761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Shape 376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Shape 3763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Shape 3764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Shape 3765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Shape 3766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Shape 3767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Shape 3768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Shape 3769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Shape 3770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Shape 3771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Shape 377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Shape 3773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Shape 3774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Shape 3775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Shape 3776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Shape 3777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Shape 3778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Shape 3779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Shape 3780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Shape 3781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Shape 378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Shape 3783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Shape 3784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Shape 3785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Shape 3786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Shape 3787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Shape 3788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Shape 3789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Shape 3790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Shape 3791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Shape 379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Shape 3793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Shape 3794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Shape 3795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Shape 3796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Shape 3797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Shape 3798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Shape 3799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Shape 380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Shape 3801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Shape 380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Shape 3803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Shape 3804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Shape 3805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Shape 3806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Shape 3807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Shape 3808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Shape 3809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Shape 3810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Shape 3811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Shape 38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Shape 3813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Shape 3814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Shape 3815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Shape 3816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Shape 3817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Shape 3818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Shape 3819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Shape 382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Shape 3821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Shape 382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Shape 3823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Shape 3824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Shape 3825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Shape 3826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Shape 3827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Shape 3828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Shape 3829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Shape 383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Shape 38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" TargetMode="External"/><Relationship Id="rId13" Type="http://schemas.openxmlformats.org/officeDocument/2006/relationships/hyperlink" Target="http://www.google.co.in/" TargetMode="External"/><Relationship Id="rId3" Type="http://schemas.openxmlformats.org/officeDocument/2006/relationships/hyperlink" Target="https://www.python-course.eu/index.php" TargetMode="External"/><Relationship Id="rId7" Type="http://schemas.openxmlformats.org/officeDocument/2006/relationships/hyperlink" Target="https://python-forum.io/index.php" TargetMode="External"/><Relationship Id="rId12" Type="http://schemas.openxmlformats.org/officeDocument/2006/relationships/hyperlink" Target="http://www.reddit.com/" TargetMode="External"/><Relationship Id="rId2" Type="http://schemas.openxmlformats.org/officeDocument/2006/relationships/hyperlink" Target="https://www.calculator.net/fitness-and-health-calculator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dealingdata.net/2016/08/21/Python-MySQL-GUI/" TargetMode="External"/><Relationship Id="rId11" Type="http://schemas.openxmlformats.org/officeDocument/2006/relationships/hyperlink" Target="http://www.tutorialspoint.com/" TargetMode="External"/><Relationship Id="rId5" Type="http://schemas.openxmlformats.org/officeDocument/2006/relationships/hyperlink" Target="http://effbot.org/tkinterbook/" TargetMode="External"/><Relationship Id="rId10" Type="http://schemas.openxmlformats.org/officeDocument/2006/relationships/hyperlink" Target="https://stackoverflow.com/" TargetMode="External"/><Relationship Id="rId4" Type="http://schemas.openxmlformats.org/officeDocument/2006/relationships/hyperlink" Target="http://www.blog.pythonlibrary.org/" TargetMode="External"/><Relationship Id="rId9" Type="http://schemas.openxmlformats.org/officeDocument/2006/relationships/hyperlink" Target="https://www.geeksforgeeks.org/sql-using-python/" TargetMode="External"/><Relationship Id="rId14" Type="http://schemas.openxmlformats.org/officeDocument/2006/relationships/hyperlink" Target="http://www.quora.com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457200" y="209550"/>
            <a:ext cx="548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FITNESS CALCULATOR</a:t>
            </a:r>
            <a:br>
              <a:rPr lang="en" dirty="0" smtClean="0"/>
            </a:br>
            <a:r>
              <a:rPr lang="en" sz="2400" dirty="0" smtClean="0"/>
              <a:t>A GUI PROJECT</a:t>
            </a:r>
            <a:endParaRPr sz="2400" dirty="0"/>
          </a:p>
        </p:txBody>
      </p:sp>
      <p:sp>
        <p:nvSpPr>
          <p:cNvPr id="5" name="Shape 3870"/>
          <p:cNvSpPr txBox="1">
            <a:spLocks/>
          </p:cNvSpPr>
          <p:nvPr/>
        </p:nvSpPr>
        <p:spPr>
          <a:xfrm>
            <a:off x="0" y="42861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sz="1800" dirty="0" smtClean="0"/>
              <a:t>SUBMITTED BY:  SONALIKA PORWAL (11705857)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    PRASHANT SINGH    (11700932)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    ASHUTOSH BAJPAI  (11704819)</a:t>
            </a:r>
            <a:endParaRPr lang="en-US" sz="1800" dirty="0"/>
          </a:p>
        </p:txBody>
      </p:sp>
      <p:sp>
        <p:nvSpPr>
          <p:cNvPr id="6" name="Shape 3836"/>
          <p:cNvSpPr txBox="1">
            <a:spLocks/>
          </p:cNvSpPr>
          <p:nvPr/>
        </p:nvSpPr>
        <p:spPr>
          <a:xfrm>
            <a:off x="762000" y="2495550"/>
            <a:ext cx="54864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COUSE CODE : INT 213</a:t>
            </a:r>
          </a:p>
          <a:p>
            <a:pPr algn="ctr"/>
            <a:r>
              <a:rPr lang="en-US" sz="2600" dirty="0" smtClean="0"/>
              <a:t>SUBMITTED TO : Ms. GAGANDEEP KAUR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2" t="34492" r="31090" b="31870"/>
          <a:stretch/>
        </p:blipFill>
        <p:spPr bwMode="auto">
          <a:xfrm>
            <a:off x="2438400" y="1428750"/>
            <a:ext cx="4590733" cy="2305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hape 3914"/>
          <p:cNvSpPr txBox="1">
            <a:spLocks/>
          </p:cNvSpPr>
          <p:nvPr/>
        </p:nvSpPr>
        <p:spPr>
          <a:xfrm>
            <a:off x="1380194" y="209550"/>
            <a:ext cx="6172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Dosis Light" charset="0"/>
              </a:rPr>
              <a:t>2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Dosis Light" charset="0"/>
              </a:rPr>
              <a:t>. Info Button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  <a:latin typeface="Dosi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9" t="23660" r="25641" b="6500"/>
          <a:stretch/>
        </p:blipFill>
        <p:spPr bwMode="auto">
          <a:xfrm>
            <a:off x="2743200" y="895350"/>
            <a:ext cx="3657600" cy="3962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hape 3914"/>
          <p:cNvSpPr txBox="1">
            <a:spLocks/>
          </p:cNvSpPr>
          <p:nvPr/>
        </p:nvSpPr>
        <p:spPr>
          <a:xfrm>
            <a:off x="1380194" y="-19050"/>
            <a:ext cx="6172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Dosis Light" charset="0"/>
              </a:rPr>
              <a:t>3. BMR Calculator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  <a:latin typeface="Dosi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57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9" t="23660" r="25641" b="6784"/>
          <a:stretch/>
        </p:blipFill>
        <p:spPr bwMode="auto">
          <a:xfrm>
            <a:off x="2743200" y="895350"/>
            <a:ext cx="3657600" cy="4038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hape 3914"/>
          <p:cNvSpPr txBox="1">
            <a:spLocks/>
          </p:cNvSpPr>
          <p:nvPr/>
        </p:nvSpPr>
        <p:spPr>
          <a:xfrm>
            <a:off x="1380194" y="-19050"/>
            <a:ext cx="6172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Dosis Light" charset="0"/>
              </a:rPr>
              <a:t>4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Dosis Light" charset="0"/>
              </a:rPr>
              <a:t>. Body Fat Calculator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  <a:latin typeface="Dosi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38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9" t="23660" r="25481" b="6500"/>
          <a:stretch/>
        </p:blipFill>
        <p:spPr bwMode="auto">
          <a:xfrm>
            <a:off x="2713694" y="898071"/>
            <a:ext cx="3505200" cy="39705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hape 3914"/>
          <p:cNvSpPr txBox="1">
            <a:spLocks/>
          </p:cNvSpPr>
          <p:nvPr/>
        </p:nvSpPr>
        <p:spPr>
          <a:xfrm>
            <a:off x="1380194" y="-95250"/>
            <a:ext cx="6172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Dosis Light" charset="0"/>
              </a:rPr>
              <a:t>5. BMI Calculator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  <a:latin typeface="Dosi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9" t="23376" r="25641" b="6784"/>
          <a:stretch/>
        </p:blipFill>
        <p:spPr bwMode="auto">
          <a:xfrm>
            <a:off x="2743200" y="971550"/>
            <a:ext cx="3886200" cy="4048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hape 3914"/>
          <p:cNvSpPr txBox="1">
            <a:spLocks/>
          </p:cNvSpPr>
          <p:nvPr/>
        </p:nvSpPr>
        <p:spPr>
          <a:xfrm>
            <a:off x="1380194" y="-19050"/>
            <a:ext cx="6172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Dosis Light" charset="0"/>
              </a:rPr>
              <a:t>6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Dosis Light" charset="0"/>
              </a:rPr>
              <a:t>. Report Generator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  <a:latin typeface="Dosi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3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9" t="23376" r="25481" b="6784"/>
          <a:stretch/>
        </p:blipFill>
        <p:spPr bwMode="auto">
          <a:xfrm>
            <a:off x="2453956" y="209549"/>
            <a:ext cx="4175444" cy="4524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Bent-Up Arrow 10"/>
          <p:cNvSpPr>
            <a:spLocks/>
          </p:cNvSpPr>
          <p:nvPr/>
        </p:nvSpPr>
        <p:spPr bwMode="auto">
          <a:xfrm rot="5400000">
            <a:off x="5653087" y="3469788"/>
            <a:ext cx="390525" cy="2095500"/>
          </a:xfrm>
          <a:custGeom>
            <a:avLst/>
            <a:gdLst>
              <a:gd name="T0" fmla="*/ 0 w 390525"/>
              <a:gd name="T1" fmla="*/ 1998186 h 2095817"/>
              <a:gd name="T2" fmla="*/ 146447 w 390525"/>
              <a:gd name="T3" fmla="*/ 1998186 h 2095817"/>
              <a:gd name="T4" fmla="*/ 146447 w 390525"/>
              <a:gd name="T5" fmla="*/ 195263 h 2095817"/>
              <a:gd name="T6" fmla="*/ 0 w 390525"/>
              <a:gd name="T7" fmla="*/ 195263 h 2095817"/>
              <a:gd name="T8" fmla="*/ 195263 w 390525"/>
              <a:gd name="T9" fmla="*/ 0 h 2095817"/>
              <a:gd name="T10" fmla="*/ 390525 w 390525"/>
              <a:gd name="T11" fmla="*/ 195263 h 2095817"/>
              <a:gd name="T12" fmla="*/ 244078 w 390525"/>
              <a:gd name="T13" fmla="*/ 195263 h 2095817"/>
              <a:gd name="T14" fmla="*/ 244078 w 390525"/>
              <a:gd name="T15" fmla="*/ 2095817 h 2095817"/>
              <a:gd name="T16" fmla="*/ 0 w 390525"/>
              <a:gd name="T17" fmla="*/ 2095817 h 2095817"/>
              <a:gd name="T18" fmla="*/ 0 w 390525"/>
              <a:gd name="T19" fmla="*/ 1998186 h 20958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0525" h="2095817">
                <a:moveTo>
                  <a:pt x="0" y="1998186"/>
                </a:moveTo>
                <a:lnTo>
                  <a:pt x="146447" y="1998186"/>
                </a:lnTo>
                <a:lnTo>
                  <a:pt x="146447" y="195263"/>
                </a:lnTo>
                <a:lnTo>
                  <a:pt x="0" y="195263"/>
                </a:lnTo>
                <a:lnTo>
                  <a:pt x="195263" y="0"/>
                </a:lnTo>
                <a:lnTo>
                  <a:pt x="390525" y="195263"/>
                </a:lnTo>
                <a:lnTo>
                  <a:pt x="244078" y="195263"/>
                </a:lnTo>
                <a:lnTo>
                  <a:pt x="244078" y="2095817"/>
                </a:lnTo>
                <a:lnTo>
                  <a:pt x="0" y="2095817"/>
                </a:lnTo>
                <a:lnTo>
                  <a:pt x="0" y="199818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7" t="82526" r="36055" b="13341"/>
          <a:stretch/>
        </p:blipFill>
        <p:spPr bwMode="auto">
          <a:xfrm>
            <a:off x="6896673" y="4379425"/>
            <a:ext cx="1257300" cy="27622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724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9" t="23659" r="25641" b="6784"/>
          <a:stretch/>
        </p:blipFill>
        <p:spPr bwMode="auto">
          <a:xfrm>
            <a:off x="2667000" y="361950"/>
            <a:ext cx="4110038" cy="44195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84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3" t="19669" r="29487" b="10490"/>
          <a:stretch/>
        </p:blipFill>
        <p:spPr bwMode="auto">
          <a:xfrm>
            <a:off x="2590800" y="866274"/>
            <a:ext cx="3810000" cy="4038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hape 3914"/>
          <p:cNvSpPr txBox="1">
            <a:spLocks/>
          </p:cNvSpPr>
          <p:nvPr/>
        </p:nvSpPr>
        <p:spPr>
          <a:xfrm>
            <a:off x="1380194" y="-95250"/>
            <a:ext cx="6172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Dosis Light" charset="0"/>
              </a:rPr>
              <a:t>7. VO2 Calculator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  <a:latin typeface="Dosi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9" t="23376" r="25641" b="6498"/>
          <a:stretch/>
        </p:blipFill>
        <p:spPr bwMode="auto">
          <a:xfrm>
            <a:off x="2590800" y="819150"/>
            <a:ext cx="3886200" cy="4038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hape 3914"/>
          <p:cNvSpPr txBox="1">
            <a:spLocks/>
          </p:cNvSpPr>
          <p:nvPr/>
        </p:nvSpPr>
        <p:spPr>
          <a:xfrm>
            <a:off x="1380194" y="-95250"/>
            <a:ext cx="6172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Dosis Light" charset="0"/>
              </a:rPr>
              <a:t>VO2 Standard Values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  <a:latin typeface="Dosi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7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36653" t="23144" r="25846" b="6424"/>
          <a:stretch>
            <a:fillRect/>
          </a:stretch>
        </p:blipFill>
        <p:spPr>
          <a:xfrm>
            <a:off x="2593356" y="971550"/>
            <a:ext cx="3728687" cy="3937845"/>
          </a:xfrm>
          <a:prstGeom prst="rect">
            <a:avLst/>
          </a:prstGeom>
        </p:spPr>
      </p:pic>
      <p:sp>
        <p:nvSpPr>
          <p:cNvPr id="4" name="Shape 3914"/>
          <p:cNvSpPr txBox="1"/>
          <p:nvPr/>
        </p:nvSpPr>
        <p:spPr>
          <a:xfrm>
            <a:off x="1371600" y="0"/>
            <a:ext cx="6172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Dosis Light" panose="02010503020202060003" charset="0"/>
              </a:rPr>
              <a:t>8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Dosis Light" panose="02010503020202060003" charset="0"/>
              </a:rPr>
              <a:t>.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Dosis Light" panose="02010503020202060003" charset="0"/>
              </a:rPr>
              <a:t>Calorie Calculator</a:t>
            </a:r>
          </a:p>
        </p:txBody>
      </p:sp>
    </p:spTree>
    <p:extLst>
      <p:ext uri="{BB962C8B-B14F-4D97-AF65-F5344CB8AC3E}">
        <p14:creationId xmlns:p14="http://schemas.microsoft.com/office/powerpoint/2010/main" val="151211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Shape 3850"/>
          <p:cNvSpPr txBox="1">
            <a:spLocks noGrp="1"/>
          </p:cNvSpPr>
          <p:nvPr>
            <p:ph type="ctrTitle" idx="4294967295"/>
          </p:nvPr>
        </p:nvSpPr>
        <p:spPr>
          <a:xfrm>
            <a:off x="3276600" y="2095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CONTENTS</a:t>
            </a:r>
            <a:endParaRPr sz="6000" dirty="0"/>
          </a:p>
        </p:txBody>
      </p:sp>
      <p:sp>
        <p:nvSpPr>
          <p:cNvPr id="3851" name="Shape 3851"/>
          <p:cNvSpPr txBox="1">
            <a:spLocks noGrp="1"/>
          </p:cNvSpPr>
          <p:nvPr>
            <p:ph type="subTitle" idx="4294967295"/>
          </p:nvPr>
        </p:nvSpPr>
        <p:spPr>
          <a:xfrm>
            <a:off x="3276600" y="1504950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2200" b="1" dirty="0" smtClean="0">
                <a:latin typeface="Titillium Web"/>
                <a:ea typeface="Titillium Web"/>
                <a:cs typeface="Titillium Web"/>
                <a:sym typeface="Titillium Web"/>
              </a:rPr>
              <a:t>OBJECTIVE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2200" b="1" dirty="0" smtClean="0">
                <a:latin typeface="Titillium Web"/>
                <a:sym typeface="Titillium Web"/>
              </a:rPr>
              <a:t>DESCRIPTION OF THE </a:t>
            </a:r>
            <a:r>
              <a:rPr lang="en-US" sz="2200" b="1" dirty="0" smtClean="0">
                <a:latin typeface="Titillium Web"/>
                <a:sym typeface="Titillium Web"/>
              </a:rPr>
              <a:t>PROJECT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b="1" dirty="0">
                <a:latin typeface="Titillium Web"/>
                <a:sym typeface="Titillium Web"/>
              </a:rPr>
              <a:t>WORK </a:t>
            </a:r>
            <a:r>
              <a:rPr lang="en-US" sz="2200" b="1" dirty="0" smtClean="0">
                <a:latin typeface="Titillium Web"/>
                <a:sym typeface="Titillium Web"/>
              </a:rPr>
              <a:t>DIVISION</a:t>
            </a:r>
            <a:endParaRPr lang="en-US" sz="2200" b="1" dirty="0" smtClean="0">
              <a:latin typeface="Titillium Web"/>
              <a:sym typeface="Titillium Web"/>
            </a:endParaRP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2200" b="1" dirty="0" smtClean="0">
                <a:latin typeface="Titillium Web"/>
                <a:sym typeface="Titillium Web"/>
              </a:rPr>
              <a:t>ABOUT THE </a:t>
            </a:r>
            <a:r>
              <a:rPr lang="en-US" sz="2200" b="1" dirty="0" smtClean="0">
                <a:latin typeface="Titillium Web"/>
                <a:sym typeface="Titillium Web"/>
              </a:rPr>
              <a:t>PROJECT</a:t>
            </a:r>
            <a:endParaRPr lang="en-US" sz="2200" b="1" dirty="0" smtClean="0">
              <a:latin typeface="Titillium Web"/>
              <a:sym typeface="Titillium Web"/>
            </a:endParaRP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2200" b="1" dirty="0" smtClean="0">
                <a:latin typeface="Titillium Web"/>
                <a:sym typeface="Titillium Web"/>
              </a:rPr>
              <a:t>CONCLUSION AND RESULTS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2200" b="1" dirty="0" smtClean="0">
                <a:latin typeface="Titillium Web"/>
                <a:sym typeface="Titillium Web"/>
              </a:rPr>
              <a:t>BIBLIOGRAPHY</a:t>
            </a:r>
            <a:endParaRPr lang="en-US" sz="2200" b="1" dirty="0" smtClean="0">
              <a:latin typeface="Titillium Web"/>
              <a:sym typeface="Titillium Web"/>
            </a:endParaRP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endParaRPr sz="2200" b="1" dirty="0"/>
          </a:p>
        </p:txBody>
      </p:sp>
      <p:pic>
        <p:nvPicPr>
          <p:cNvPr id="3852" name="Shape 3852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Shape 38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0"/>
            <a:ext cx="6761100" cy="857400"/>
          </a:xfrm>
        </p:spPr>
        <p:txBody>
          <a:bodyPr/>
          <a:lstStyle/>
          <a:p>
            <a:pPr algn="ctr"/>
            <a:r>
              <a:rPr lang="en-US" sz="4000" dirty="0" smtClean="0"/>
              <a:t>CONCLUSION AND RESULTS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733550"/>
            <a:ext cx="2057400" cy="3094200"/>
          </a:xfrm>
        </p:spPr>
        <p:txBody>
          <a:bodyPr/>
          <a:lstStyle/>
          <a:p>
            <a:r>
              <a:rPr lang="en-US" sz="1800" dirty="0" smtClean="0"/>
              <a:t>The </a:t>
            </a:r>
            <a:r>
              <a:rPr lang="en-US" sz="1800" dirty="0"/>
              <a:t>end </a:t>
            </a:r>
            <a:r>
              <a:rPr lang="en-US" sz="1800" dirty="0" smtClean="0"/>
              <a:t>product is obtained   that </a:t>
            </a:r>
            <a:r>
              <a:rPr lang="en-US" sz="1800" dirty="0"/>
              <a:t>includes all the mentioned </a:t>
            </a:r>
            <a:r>
              <a:rPr lang="en-US" sz="1800" dirty="0" smtClean="0"/>
              <a:t>modules discussed earlier. 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286000" y="1733550"/>
            <a:ext cx="1905000" cy="3094200"/>
          </a:xfrm>
        </p:spPr>
        <p:txBody>
          <a:bodyPr/>
          <a:lstStyle/>
          <a:p>
            <a:r>
              <a:rPr lang="en-US" sz="1800" dirty="0" smtClean="0"/>
              <a:t>Learnt  </a:t>
            </a:r>
            <a:r>
              <a:rPr lang="en-US" sz="1800" dirty="0"/>
              <a:t>to make a GUI using Tkinter in </a:t>
            </a:r>
            <a:r>
              <a:rPr lang="en-US" sz="1800" dirty="0" smtClean="0"/>
              <a:t>Python.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7" name="Text Placeholder 3"/>
          <p:cNvSpPr>
            <a:spLocks noGrp="1"/>
          </p:cNvSpPr>
          <p:nvPr>
            <p:ph type="body" idx="2"/>
          </p:nvPr>
        </p:nvSpPr>
        <p:spPr>
          <a:xfrm>
            <a:off x="5715000" y="1733550"/>
            <a:ext cx="1905000" cy="3094200"/>
          </a:xfrm>
        </p:spPr>
        <p:txBody>
          <a:bodyPr/>
          <a:lstStyle/>
          <a:p>
            <a:r>
              <a:rPr lang="en-US" sz="1800" dirty="0" smtClean="0"/>
              <a:t>The Project is capable of calculating the required fitness details such as VO2, BMR, BMI and so on.</a:t>
            </a:r>
          </a:p>
          <a:p>
            <a:pPr marL="127000" indent="0">
              <a:buNone/>
            </a:pPr>
            <a:endParaRPr lang="en-US" sz="180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idx="2"/>
          </p:nvPr>
        </p:nvSpPr>
        <p:spPr>
          <a:xfrm>
            <a:off x="3962400" y="1733550"/>
            <a:ext cx="2026800" cy="3094200"/>
          </a:xfrm>
        </p:spPr>
        <p:txBody>
          <a:bodyPr/>
          <a:lstStyle/>
          <a:p>
            <a:r>
              <a:rPr lang="en-US" sz="1800" dirty="0" smtClean="0"/>
              <a:t>Learnt </a:t>
            </a:r>
            <a:r>
              <a:rPr lang="en-US" sz="1800" dirty="0"/>
              <a:t>to implement database connectivity using sqlite3.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38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769"/>
            <a:ext cx="6761100" cy="857400"/>
          </a:xfrm>
        </p:spPr>
        <p:txBody>
          <a:bodyPr/>
          <a:lstStyle/>
          <a:p>
            <a:pPr algn="ctr"/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742950"/>
            <a:ext cx="7358900" cy="3094200"/>
          </a:xfrm>
        </p:spPr>
        <p:txBody>
          <a:bodyPr/>
          <a:lstStyle/>
          <a:p>
            <a:pPr lvl="0"/>
            <a:r>
              <a:rPr lang="en-US" b="1" u="sng" dirty="0">
                <a:hlinkClick r:id="rId2"/>
              </a:rPr>
              <a:t>https://www.calculator.net/fitness-and-health-calculator.html</a:t>
            </a:r>
            <a:endParaRPr lang="en-US" dirty="0"/>
          </a:p>
          <a:p>
            <a:pPr lvl="0"/>
            <a:r>
              <a:rPr lang="en-US" b="1" u="sng" dirty="0">
                <a:hlinkClick r:id="rId3"/>
              </a:rPr>
              <a:t>https://www.python-course.eu/index.php</a:t>
            </a:r>
            <a:endParaRPr lang="en-US" dirty="0"/>
          </a:p>
          <a:p>
            <a:pPr lvl="0"/>
            <a:r>
              <a:rPr lang="en-US" b="1" u="sng" dirty="0">
                <a:hlinkClick r:id="rId4"/>
              </a:rPr>
              <a:t>www.blog.pythonlibrary.org</a:t>
            </a:r>
            <a:endParaRPr lang="en-US" dirty="0"/>
          </a:p>
          <a:p>
            <a:pPr lvl="0"/>
            <a:r>
              <a:rPr lang="en-US" b="1" u="sng" dirty="0">
                <a:hlinkClick r:id="rId5"/>
              </a:rPr>
              <a:t>http://effbot.org/tkinterbook/</a:t>
            </a:r>
            <a:endParaRPr lang="en-US" dirty="0"/>
          </a:p>
          <a:p>
            <a:pPr lvl="0"/>
            <a:r>
              <a:rPr lang="en-US" b="1" u="sng" dirty="0">
                <a:hlinkClick r:id="rId6"/>
              </a:rPr>
              <a:t>http://www.dealingdata.net/2016/08/21/Python-MySQL-GUI/</a:t>
            </a:r>
            <a:endParaRPr lang="en-US" dirty="0"/>
          </a:p>
          <a:p>
            <a:pPr lvl="0"/>
            <a:r>
              <a:rPr lang="en-US" b="1" u="sng" dirty="0">
                <a:hlinkClick r:id="rId7"/>
              </a:rPr>
              <a:t>https://python-forum.io/index.php</a:t>
            </a:r>
            <a:endParaRPr lang="en-US" dirty="0"/>
          </a:p>
          <a:p>
            <a:pPr lvl="0"/>
            <a:r>
              <a:rPr lang="en-US" b="1" u="sng" dirty="0">
                <a:hlinkClick r:id="rId8"/>
              </a:rPr>
              <a:t>https://www.w3schools.com/python/</a:t>
            </a:r>
            <a:endParaRPr lang="en-US" dirty="0"/>
          </a:p>
          <a:p>
            <a:pPr lvl="0"/>
            <a:r>
              <a:rPr lang="en-US" b="1" u="sng" dirty="0">
                <a:hlinkClick r:id="rId9"/>
              </a:rPr>
              <a:t>https://www.geeksforgeeks.org/sql-using-python/</a:t>
            </a:r>
            <a:endParaRPr lang="en-US" dirty="0"/>
          </a:p>
          <a:p>
            <a:pPr lvl="0"/>
            <a:r>
              <a:rPr lang="en-US" b="1" u="sng" dirty="0">
                <a:hlinkClick r:id="rId10"/>
              </a:rPr>
              <a:t>https://stackoverflow.com/</a:t>
            </a:r>
            <a:endParaRPr lang="en-US" dirty="0"/>
          </a:p>
          <a:p>
            <a:pPr lvl="0"/>
            <a:r>
              <a:rPr lang="en-US" b="1" u="sng" dirty="0">
                <a:hlinkClick r:id="rId11"/>
              </a:rPr>
              <a:t>www.tutorialspoint.com</a:t>
            </a:r>
            <a:endParaRPr lang="en-US" dirty="0"/>
          </a:p>
          <a:p>
            <a:pPr lvl="0"/>
            <a:r>
              <a:rPr lang="en-US" b="1" u="sng" dirty="0">
                <a:hlinkClick r:id="rId12"/>
              </a:rPr>
              <a:t>www.reddit.com</a:t>
            </a:r>
            <a:endParaRPr lang="en-US" dirty="0"/>
          </a:p>
          <a:p>
            <a:pPr lvl="0"/>
            <a:r>
              <a:rPr lang="en-US" b="1" u="sng" dirty="0">
                <a:hlinkClick r:id="rId13"/>
              </a:rPr>
              <a:t>www.google.co.in</a:t>
            </a:r>
            <a:endParaRPr lang="en-US" dirty="0"/>
          </a:p>
          <a:p>
            <a:pPr lvl="0"/>
            <a:r>
              <a:rPr lang="en-US" b="1" u="sng" dirty="0">
                <a:hlinkClick r:id="rId14"/>
              </a:rPr>
              <a:t>www.quora.com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23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762000" y="1962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41" name="Shape 40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786929" y="285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73332" y="1733550"/>
            <a:ext cx="5638799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To Create a GUI of Fitness Calculator and understand its working.</a:t>
            </a:r>
          </a:p>
          <a:p>
            <a:pPr marL="342900" lvl="0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Titillium Web" panose="020B0604020202020204" charset="0"/>
              </a:rPr>
              <a:t>T</a:t>
            </a:r>
            <a:r>
              <a:rPr lang="en-US" sz="2000" b="1" dirty="0" smtClean="0">
                <a:solidFill>
                  <a:srgbClr val="002060"/>
                </a:solidFill>
                <a:latin typeface="Titillium Web" panose="020B0604020202020204" charset="0"/>
              </a:rPr>
              <a:t>o </a:t>
            </a:r>
            <a:r>
              <a:rPr lang="en-US" sz="2000" b="1" dirty="0">
                <a:solidFill>
                  <a:srgbClr val="002060"/>
                </a:solidFill>
                <a:latin typeface="Titillium Web" panose="020B0604020202020204" charset="0"/>
              </a:rPr>
              <a:t>create a </a:t>
            </a:r>
            <a:r>
              <a:rPr lang="en-US" sz="2000" b="1" dirty="0" smtClean="0">
                <a:solidFill>
                  <a:srgbClr val="002060"/>
                </a:solidFill>
                <a:latin typeface="Titillium Web" panose="020B0604020202020204" charset="0"/>
              </a:rPr>
              <a:t>user friendly interface </a:t>
            </a:r>
            <a:r>
              <a:rPr lang="en-US" sz="2000" b="1" dirty="0">
                <a:solidFill>
                  <a:srgbClr val="002060"/>
                </a:solidFill>
                <a:latin typeface="Titillium Web" panose="020B0604020202020204" charset="0"/>
              </a:rPr>
              <a:t>which can be </a:t>
            </a:r>
            <a:r>
              <a:rPr lang="en-US" sz="2000" b="1" dirty="0" smtClean="0">
                <a:solidFill>
                  <a:srgbClr val="002060"/>
                </a:solidFill>
                <a:latin typeface="Titillium Web" panose="020B0604020202020204" charset="0"/>
              </a:rPr>
              <a:t>accessed </a:t>
            </a:r>
            <a:r>
              <a:rPr lang="en-US" sz="2000" b="1" dirty="0">
                <a:solidFill>
                  <a:srgbClr val="002060"/>
                </a:solidFill>
                <a:latin typeface="Titillium Web" panose="020B0604020202020204" charset="0"/>
              </a:rPr>
              <a:t>by </a:t>
            </a:r>
            <a:r>
              <a:rPr lang="en-US" sz="2000" b="1" dirty="0" smtClean="0">
                <a:solidFill>
                  <a:srgbClr val="002060"/>
                </a:solidFill>
                <a:latin typeface="Titillium Web" panose="020B0604020202020204" charset="0"/>
              </a:rPr>
              <a:t>everyone easily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  <a:endParaRPr lang="en-US" sz="2000" b="1" dirty="0" smtClean="0">
              <a:solidFill>
                <a:srgbClr val="00206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342900" lvl="0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To understand the working of various modules which are being used to create this interface.</a:t>
            </a:r>
          </a:p>
          <a:p>
            <a:pPr marL="342900" lvl="0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2060"/>
                </a:solidFill>
                <a:latin typeface="Titillium Web"/>
                <a:ea typeface="Titillium Web"/>
                <a:cs typeface="Titillium Web"/>
                <a:sym typeface="Titillium Web"/>
              </a:rPr>
              <a:t>To gather the information related to Fitness and  implementing in our real lives.</a:t>
            </a:r>
            <a:endParaRPr lang="en-US" sz="2000" b="1" dirty="0">
              <a:solidFill>
                <a:srgbClr val="00206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62000" y="2857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DESCRIPTION OF THE PROJECT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62000" y="12763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The project includes the following:</a:t>
            </a:r>
          </a:p>
          <a:p>
            <a:endParaRPr lang="en-US" sz="1800" b="1" dirty="0">
              <a:solidFill>
                <a:srgbClr val="002060"/>
              </a:solidFill>
            </a:endParaRPr>
          </a:p>
          <a:p>
            <a:r>
              <a:rPr lang="en-US" sz="1800" b="1" dirty="0">
                <a:solidFill>
                  <a:srgbClr val="002060"/>
                </a:solidFill>
              </a:rPr>
              <a:t> </a:t>
            </a:r>
            <a:r>
              <a:rPr lang="en-US" sz="1800" b="1" dirty="0" smtClean="0">
                <a:solidFill>
                  <a:srgbClr val="002060"/>
                </a:solidFill>
              </a:rPr>
              <a:t>Attractive Welcome Interface</a:t>
            </a:r>
            <a:endParaRPr lang="en-US" sz="1800" b="1" dirty="0">
              <a:solidFill>
                <a:srgbClr val="002060"/>
              </a:solidFill>
            </a:endParaRPr>
          </a:p>
          <a:p>
            <a:r>
              <a:rPr lang="en-US" sz="1800" b="1" dirty="0">
                <a:solidFill>
                  <a:srgbClr val="002060"/>
                </a:solidFill>
              </a:rPr>
              <a:t> </a:t>
            </a:r>
            <a:r>
              <a:rPr lang="en-US" sz="1800" b="1" dirty="0" smtClean="0">
                <a:solidFill>
                  <a:srgbClr val="002060"/>
                </a:solidFill>
              </a:rPr>
              <a:t>Display of Different Modules</a:t>
            </a:r>
            <a:endParaRPr lang="en-US" sz="1800" b="1" dirty="0">
              <a:solidFill>
                <a:srgbClr val="002060"/>
              </a:solidFill>
            </a:endParaRPr>
          </a:p>
          <a:p>
            <a:r>
              <a:rPr lang="en-US" sz="1800" b="1" dirty="0" smtClean="0">
                <a:solidFill>
                  <a:srgbClr val="002060"/>
                </a:solidFill>
              </a:rPr>
              <a:t> The Info Buttons of Each Module</a:t>
            </a:r>
            <a:endParaRPr lang="en-US" sz="1800" b="1" dirty="0">
              <a:solidFill>
                <a:srgbClr val="002060"/>
              </a:solidFill>
            </a:endParaRPr>
          </a:p>
          <a:p>
            <a:r>
              <a:rPr lang="en-US" sz="1800" b="1" dirty="0">
                <a:solidFill>
                  <a:srgbClr val="002060"/>
                </a:solidFill>
              </a:rPr>
              <a:t> </a:t>
            </a:r>
            <a:r>
              <a:rPr lang="en-US" sz="1800" b="1" dirty="0" smtClean="0">
                <a:solidFill>
                  <a:srgbClr val="002060"/>
                </a:solidFill>
              </a:rPr>
              <a:t>A Report Generator</a:t>
            </a:r>
          </a:p>
          <a:p>
            <a:r>
              <a:rPr lang="en-US" sz="1800" b="1" dirty="0" smtClean="0">
                <a:solidFill>
                  <a:srgbClr val="002060"/>
                </a:solidFill>
              </a:rPr>
              <a:t>  An Exit Button</a:t>
            </a:r>
            <a:r>
              <a:rPr lang="en-US" sz="1800" b="1" dirty="0">
                <a:solidFill>
                  <a:srgbClr val="002060"/>
                </a:solidFill>
              </a:rPr>
              <a:t>	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SzPts val="2400"/>
              <a:buFont typeface="Wingdings" pitchFamily="2" charset="2"/>
              <a:buChar char="§"/>
            </a:pPr>
            <a:endParaRPr sz="1800" b="1" dirty="0">
              <a:solidFill>
                <a:srgbClr val="002060"/>
              </a:solidFill>
            </a:endParaRPr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Shape 3928"/>
          <p:cNvSpPr txBox="1">
            <a:spLocks noGrp="1"/>
          </p:cNvSpPr>
          <p:nvPr>
            <p:ph type="title"/>
          </p:nvPr>
        </p:nvSpPr>
        <p:spPr>
          <a:xfrm>
            <a:off x="879165" y="-190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WORK DIVISION</a:t>
            </a:r>
            <a:endParaRPr b="1" dirty="0"/>
          </a:p>
        </p:txBody>
      </p:sp>
      <p:sp>
        <p:nvSpPr>
          <p:cNvPr id="3929" name="Shape 3929"/>
          <p:cNvSpPr/>
          <p:nvPr/>
        </p:nvSpPr>
        <p:spPr>
          <a:xfrm>
            <a:off x="3332889" y="971550"/>
            <a:ext cx="1875065" cy="1676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MEMBER 2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SONALIKA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Shape 3930"/>
          <p:cNvSpPr/>
          <p:nvPr/>
        </p:nvSpPr>
        <p:spPr>
          <a:xfrm>
            <a:off x="1753173" y="971550"/>
            <a:ext cx="1828800" cy="16764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MEMBER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PRASHANT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Shape 3931"/>
          <p:cNvSpPr/>
          <p:nvPr/>
        </p:nvSpPr>
        <p:spPr>
          <a:xfrm>
            <a:off x="4975981" y="976993"/>
            <a:ext cx="1828800" cy="1703185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MEMBER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ASHUTOSH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Shape 3977"/>
          <p:cNvSpPr/>
          <p:nvPr/>
        </p:nvSpPr>
        <p:spPr>
          <a:xfrm>
            <a:off x="879165" y="3073746"/>
            <a:ext cx="1676400" cy="1665085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" sz="1800" dirty="0" smtClean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BMI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</a:t>
            </a: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nd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Report Generator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9" name="Shape 3979"/>
          <p:cNvSpPr/>
          <p:nvPr/>
        </p:nvSpPr>
        <p:spPr>
          <a:xfrm>
            <a:off x="3422545" y="3073746"/>
            <a:ext cx="1695751" cy="16764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Welcome Interface, BMR Calculator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</a:t>
            </a: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BFC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0" name="Shape 3978"/>
          <p:cNvSpPr/>
          <p:nvPr/>
        </p:nvSpPr>
        <p:spPr>
          <a:xfrm>
            <a:off x="6096000" y="3056992"/>
            <a:ext cx="1653353" cy="16764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VO2 Max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</a:t>
            </a: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Calorie Calculator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11" name="Shape 3980"/>
          <p:cNvCxnSpPr>
            <a:stCxn id="8" idx="0"/>
          </p:cNvCxnSpPr>
          <p:nvPr/>
        </p:nvCxnSpPr>
        <p:spPr>
          <a:xfrm flipV="1">
            <a:off x="1717365" y="2711370"/>
            <a:ext cx="990600" cy="362376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12" name="Shape 3980"/>
          <p:cNvCxnSpPr>
            <a:endCxn id="9" idx="0"/>
          </p:cNvCxnSpPr>
          <p:nvPr/>
        </p:nvCxnSpPr>
        <p:spPr>
          <a:xfrm>
            <a:off x="4270421" y="2725977"/>
            <a:ext cx="0" cy="347769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13" name="Shape 3980"/>
          <p:cNvCxnSpPr>
            <a:endCxn id="10" idx="0"/>
          </p:cNvCxnSpPr>
          <p:nvPr/>
        </p:nvCxnSpPr>
        <p:spPr>
          <a:xfrm>
            <a:off x="6067354" y="2689384"/>
            <a:ext cx="855323" cy="367608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Shape 3877"/>
          <p:cNvSpPr txBox="1">
            <a:spLocks noGrp="1"/>
          </p:cNvSpPr>
          <p:nvPr>
            <p:ph type="ctrTitle" idx="4294967295"/>
          </p:nvPr>
        </p:nvSpPr>
        <p:spPr>
          <a:xfrm>
            <a:off x="715914" y="2800350"/>
            <a:ext cx="8382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D3EBD5"/>
                </a:solidFill>
              </a:rPr>
              <a:t>ABOUT </a:t>
            </a:r>
            <a:br>
              <a:rPr lang="en" sz="6000" dirty="0" smtClean="0">
                <a:solidFill>
                  <a:srgbClr val="D3EBD5"/>
                </a:solidFill>
              </a:rPr>
            </a:br>
            <a:r>
              <a:rPr lang="en" sz="6000" dirty="0" smtClean="0">
                <a:solidFill>
                  <a:srgbClr val="D3EBD5"/>
                </a:solidFill>
              </a:rPr>
              <a:t>FITNESS  CALCULATOR</a:t>
            </a:r>
            <a:endParaRPr sz="6000" dirty="0">
              <a:solidFill>
                <a:srgbClr val="D3EBD5"/>
              </a:solidFill>
            </a:endParaRPr>
          </a:p>
        </p:txBody>
      </p:sp>
      <p:sp>
        <p:nvSpPr>
          <p:cNvPr id="3878" name="Shape 3878"/>
          <p:cNvSpPr txBox="1">
            <a:spLocks noGrp="1"/>
          </p:cNvSpPr>
          <p:nvPr>
            <p:ph type="subTitle" idx="4294967295"/>
          </p:nvPr>
        </p:nvSpPr>
        <p:spPr>
          <a:xfrm>
            <a:off x="660103" y="38671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80BFB7"/>
                </a:solidFill>
              </a:rPr>
              <a:t>Let’s start with the set of slides to know more about the Project …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Shape 3879"/>
          <p:cNvSpPr/>
          <p:nvPr/>
        </p:nvSpPr>
        <p:spPr>
          <a:xfrm>
            <a:off x="3481600" y="674264"/>
            <a:ext cx="270850" cy="25861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Shape 3888"/>
          <p:cNvSpPr/>
          <p:nvPr/>
        </p:nvSpPr>
        <p:spPr>
          <a:xfrm rot="2466991">
            <a:off x="1341552" y="445111"/>
            <a:ext cx="376301" cy="3593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Shape 3889"/>
          <p:cNvSpPr/>
          <p:nvPr/>
        </p:nvSpPr>
        <p:spPr>
          <a:xfrm rot="-1609377">
            <a:off x="1654170" y="1319057"/>
            <a:ext cx="270839" cy="25860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Shape 3890"/>
          <p:cNvSpPr/>
          <p:nvPr/>
        </p:nvSpPr>
        <p:spPr>
          <a:xfrm rot="2925705">
            <a:off x="3166605" y="387871"/>
            <a:ext cx="202799" cy="19364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Shape 3891"/>
          <p:cNvSpPr/>
          <p:nvPr/>
        </p:nvSpPr>
        <p:spPr>
          <a:xfrm rot="-1609197">
            <a:off x="2531709" y="156529"/>
            <a:ext cx="182676" cy="17442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Shape 389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8" name="Shape 4184"/>
          <p:cNvGrpSpPr/>
          <p:nvPr/>
        </p:nvGrpSpPr>
        <p:grpSpPr>
          <a:xfrm>
            <a:off x="1968785" y="575995"/>
            <a:ext cx="533400" cy="1064195"/>
            <a:chOff x="3386850" y="2264625"/>
            <a:chExt cx="203950" cy="509250"/>
          </a:xfrm>
        </p:grpSpPr>
        <p:sp>
          <p:nvSpPr>
            <p:cNvPr id="29" name="Shape 4185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4186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Shape 4288"/>
          <p:cNvSpPr/>
          <p:nvPr/>
        </p:nvSpPr>
        <p:spPr>
          <a:xfrm>
            <a:off x="2623047" y="1073744"/>
            <a:ext cx="1143008" cy="579330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Shape 3897"/>
          <p:cNvSpPr txBox="1">
            <a:spLocks noGrp="1"/>
          </p:cNvSpPr>
          <p:nvPr>
            <p:ph type="body" idx="1"/>
          </p:nvPr>
        </p:nvSpPr>
        <p:spPr>
          <a:xfrm>
            <a:off x="2209800" y="1518558"/>
            <a:ext cx="1676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Coded </a:t>
            </a:r>
            <a:r>
              <a:rPr lang="en-US" dirty="0"/>
              <a:t>in python and comes with a graphical user interface to facilitate the users.</a:t>
            </a:r>
            <a:endParaRPr dirty="0"/>
          </a:p>
        </p:txBody>
      </p:sp>
      <p:sp>
        <p:nvSpPr>
          <p:cNvPr id="3898" name="Shape 3898"/>
          <p:cNvSpPr txBox="1">
            <a:spLocks noGrp="1"/>
          </p:cNvSpPr>
          <p:nvPr>
            <p:ph type="title"/>
          </p:nvPr>
        </p:nvSpPr>
        <p:spPr>
          <a:xfrm>
            <a:off x="609600" y="285750"/>
            <a:ext cx="7543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WHAT EXACTLY THE PROJECT DOES…?</a:t>
            </a:r>
            <a:endParaRPr lang="en-US" dirty="0"/>
          </a:p>
        </p:txBody>
      </p:sp>
      <p:sp>
        <p:nvSpPr>
          <p:cNvPr id="3899" name="Shape 3899"/>
          <p:cNvSpPr txBox="1">
            <a:spLocks noGrp="1"/>
          </p:cNvSpPr>
          <p:nvPr>
            <p:ph type="body" idx="2"/>
          </p:nvPr>
        </p:nvSpPr>
        <p:spPr>
          <a:xfrm>
            <a:off x="457200" y="1504234"/>
            <a:ext cx="1676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Calculate </a:t>
            </a:r>
            <a:r>
              <a:rPr lang="en-US" dirty="0"/>
              <a:t>the fitness levels of an individual, and also suggests methods to improve it.</a:t>
            </a:r>
            <a:endParaRPr dirty="0"/>
          </a:p>
        </p:txBody>
      </p:sp>
      <p:sp>
        <p:nvSpPr>
          <p:cNvPr id="3900" name="Shape 390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Shape 3897"/>
          <p:cNvSpPr txBox="1">
            <a:spLocks/>
          </p:cNvSpPr>
          <p:nvPr/>
        </p:nvSpPr>
        <p:spPr>
          <a:xfrm>
            <a:off x="4038600" y="1504950"/>
            <a:ext cx="1905000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Include 6 </a:t>
            </a:r>
            <a:r>
              <a:rPr lang="en-US" dirty="0"/>
              <a:t>different modules </a:t>
            </a:r>
            <a:r>
              <a:rPr lang="en-US" dirty="0" smtClean="0"/>
              <a:t>BMI </a:t>
            </a:r>
            <a:r>
              <a:rPr lang="en-US" dirty="0"/>
              <a:t>Calculator, Vo2 Max Calculator, Report Generator, BMR Calculator, BFC Calculator and Calorie Calculator. </a:t>
            </a:r>
          </a:p>
        </p:txBody>
      </p:sp>
      <p:sp>
        <p:nvSpPr>
          <p:cNvPr id="8" name="Shape 3897"/>
          <p:cNvSpPr txBox="1">
            <a:spLocks/>
          </p:cNvSpPr>
          <p:nvPr/>
        </p:nvSpPr>
        <p:spPr>
          <a:xfrm>
            <a:off x="6172200" y="1497359"/>
            <a:ext cx="1752600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ncludes </a:t>
            </a:r>
            <a:r>
              <a:rPr lang="en-US" dirty="0"/>
              <a:t>SQL database connectivity that helps the use to store </a:t>
            </a:r>
            <a:r>
              <a:rPr lang="en-US" dirty="0" smtClean="0"/>
              <a:t>the </a:t>
            </a:r>
            <a:r>
              <a:rPr lang="en-US" dirty="0"/>
              <a:t>report and then fetch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Shape 3922"/>
          <p:cNvSpPr txBox="1">
            <a:spLocks noGrp="1"/>
          </p:cNvSpPr>
          <p:nvPr>
            <p:ph type="title" idx="4294967295"/>
          </p:nvPr>
        </p:nvSpPr>
        <p:spPr>
          <a:xfrm>
            <a:off x="1752600" y="367325"/>
            <a:ext cx="519645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Let’s get a look towards the Project through some of the </a:t>
            </a:r>
            <a:br>
              <a:rPr lang="en-US" sz="2400" dirty="0" smtClean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-US" sz="2400" dirty="0" smtClean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snapshots of it… 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Shape 39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Shape 3914"/>
          <p:cNvSpPr txBox="1">
            <a:spLocks/>
          </p:cNvSpPr>
          <p:nvPr/>
        </p:nvSpPr>
        <p:spPr>
          <a:xfrm>
            <a:off x="1380194" y="209550"/>
            <a:ext cx="6172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Dosis Light" charset="0"/>
              </a:rPr>
              <a:t>1. Our Welcome Interface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  <a:latin typeface="Dosis Light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4" t="14253" r="28205" b="15622"/>
          <a:stretch/>
        </p:blipFill>
        <p:spPr bwMode="auto">
          <a:xfrm>
            <a:off x="2870835" y="1276350"/>
            <a:ext cx="3402330" cy="3562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78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409</Words>
  <Application>Microsoft Office PowerPoint</Application>
  <PresentationFormat>On-screen Show (16:9)</PresentationFormat>
  <Paragraphs>100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Dosis Light</vt:lpstr>
      <vt:lpstr>Titillium Web</vt:lpstr>
      <vt:lpstr>Wingdings</vt:lpstr>
      <vt:lpstr>Titillium Web Light</vt:lpstr>
      <vt:lpstr>Mowbray template</vt:lpstr>
      <vt:lpstr>FITNESS CALCULATOR A GUI PROJECT</vt:lpstr>
      <vt:lpstr>CONTENTS</vt:lpstr>
      <vt:lpstr> OBJECTIVES</vt:lpstr>
      <vt:lpstr>DESCRIPTION OF THE PROJECT</vt:lpstr>
      <vt:lpstr>WORK DIVISION</vt:lpstr>
      <vt:lpstr>ABOUT  FITNESS  CALCULATOR</vt:lpstr>
      <vt:lpstr>WHAT EXACTLY THE PROJECT DOES…?</vt:lpstr>
      <vt:lpstr>Let’s get a look towards the Project through some of the  snapshots of it…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RESULTS</vt:lpstr>
      <vt:lpstr>BIBLIOGRAPHY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COMMERCE END TERM PROJECT</dc:title>
  <dc:creator>Sonalika Porwal</dc:creator>
  <cp:lastModifiedBy>Windows User</cp:lastModifiedBy>
  <cp:revision>51</cp:revision>
  <dcterms:modified xsi:type="dcterms:W3CDTF">2018-10-24T18:10:36Z</dcterms:modified>
</cp:coreProperties>
</file>