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adugi" panose="020B0502040204020203" pitchFamily="34" charset="0"/>
      <p:regular r:id="rId15"/>
      <p:bold r:id="rId16"/>
    </p:embeddedFont>
    <p:embeddedFont>
      <p:font typeface="HP Simplified" panose="020B0604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56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0696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3658846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39216" y="1985430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58202" y="7308837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2205046" y="1653996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976C20-7B3A-FA44-FCFC-4FF67B6390BE}"/>
              </a:ext>
            </a:extLst>
          </p:cNvPr>
          <p:cNvSpPr txBox="1"/>
          <p:nvPr/>
        </p:nvSpPr>
        <p:spPr>
          <a:xfrm>
            <a:off x="11049000" y="1823385"/>
            <a:ext cx="69859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HP Simplified" panose="020B0604020204020204" pitchFamily="34" charset="0"/>
              </a:rPr>
              <a:t>ANALYSIS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HP Simplified" panose="020B0604020204020204" pitchFamily="34" charset="0"/>
              </a:rPr>
              <a:t>Animals are the most popular category, followed by  science, healthy eating, technology and food</a:t>
            </a:r>
            <a:endParaRPr lang="en-IN" sz="2400" dirty="0">
              <a:latin typeface="HP Simplified" panose="020B0604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613C7-87BE-1F01-1F78-06CAD3A065CA}"/>
              </a:ext>
            </a:extLst>
          </p:cNvPr>
          <p:cNvSpPr txBox="1"/>
          <p:nvPr/>
        </p:nvSpPr>
        <p:spPr>
          <a:xfrm>
            <a:off x="11091333" y="3327412"/>
            <a:ext cx="6400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HP Simplified" panose="020B0604020204020204" pitchFamily="34" charset="0"/>
              </a:rPr>
              <a:t>INSIGHTS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HP Simplified" panose="020B0604020204020204" pitchFamily="34" charset="0"/>
              </a:rPr>
              <a:t>Peoples love for adorable animals are showing in the results.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HP Simplified" panose="020B0604020204020204" pitchFamily="34" charset="0"/>
              </a:rPr>
              <a:t>With all the fascinating things like Chat GPT, AI buzz around, people are more interested in the new things happening in Science and Technology world.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HP Simplified" panose="020B0604020204020204" pitchFamily="34" charset="0"/>
              </a:rPr>
              <a:t>One of the basic needs, Food is in the top list. Also people have become more conscious about their health and interested in knowing healthy foods habits.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HP Simplified" panose="020B0604020204020204" pitchFamily="34" charset="0"/>
              </a:rPr>
              <a:t>Social Buzz can use the above insights and campaign accordingly with brands to increase the user engagement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11295-73B9-FB98-0E10-2D181F6BD75D}"/>
              </a:ext>
            </a:extLst>
          </p:cNvPr>
          <p:cNvSpPr txBox="1"/>
          <p:nvPr/>
        </p:nvSpPr>
        <p:spPr>
          <a:xfrm>
            <a:off x="11049000" y="7448636"/>
            <a:ext cx="6400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HP Simplified" panose="020B0604020204020204" pitchFamily="34" charset="0"/>
              </a:rPr>
              <a:t>NEXT STEPS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HP Simplified" panose="020B0604020204020204" pitchFamily="34" charset="0"/>
              </a:rPr>
              <a:t>This ad-hoc analysis is insightful, but it’s time to take this analysis to large scale production for real time understanding of your business. We can help you achieve this.</a:t>
            </a:r>
            <a:endParaRPr lang="hi-IN" sz="2400" dirty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058062" y="2171700"/>
            <a:ext cx="11229937" cy="627490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lnSpc>
                <a:spcPts val="266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>
              <a:lnSpc>
                <a:spcPts val="266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Social Buzz is a fast growing technology </a:t>
            </a:r>
          </a:p>
          <a:p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                     unicorn that need to adapt quickly to it's global scale. </a:t>
            </a:r>
          </a:p>
          <a:p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            Accenture has begun a </a:t>
            </a:r>
            <a:r>
              <a:rPr lang="en-US" sz="3200" b="1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3 month POC </a:t>
            </a:r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focusing on these                  </a:t>
            </a:r>
          </a:p>
          <a:p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              tasks:          </a:t>
            </a:r>
          </a:p>
          <a:p>
            <a:pPr>
              <a:lnSpc>
                <a:spcPts val="2660"/>
              </a:lnSpc>
            </a:pPr>
            <a:endParaRPr lang="en-US" sz="1600" spc="-19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2491105" lvl="5" indent="-457200">
              <a:buFont typeface="Wingdings" panose="05000000000000000000" pitchFamily="2" charset="2"/>
              <a:buChar char="q"/>
            </a:pPr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An audit of Social Buzz's big data practice</a:t>
            </a:r>
          </a:p>
          <a:p>
            <a:pPr marL="2491105" lvl="5" indent="-457200">
              <a:buFont typeface="Wingdings" panose="05000000000000000000" pitchFamily="2" charset="2"/>
              <a:buChar char="q"/>
            </a:pPr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Recommendations for a successful IPO</a:t>
            </a:r>
          </a:p>
          <a:p>
            <a:pPr marL="2491105" lvl="5" indent="-457200">
              <a:buFont typeface="Wingdings" panose="05000000000000000000" pitchFamily="2" charset="2"/>
              <a:buChar char="q"/>
            </a:pPr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Analysis to find Social Buzz's top 5 most popular </a:t>
            </a:r>
          </a:p>
          <a:p>
            <a:pPr marL="205105" lvl="1"/>
            <a:r>
              <a: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                         categories of content 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2920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2F977-AEF6-FDF2-C2C5-C315AB9F36E3}"/>
              </a:ext>
            </a:extLst>
          </p:cNvPr>
          <p:cNvSpPr txBox="1"/>
          <p:nvPr/>
        </p:nvSpPr>
        <p:spPr>
          <a:xfrm>
            <a:off x="2253799" y="5824210"/>
            <a:ext cx="73732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Every day over 100,000 pieces of content, ranging from text, images, videos and GIFs are posted</a:t>
            </a:r>
          </a:p>
          <a:p>
            <a:pPr algn="l"/>
            <a:endParaRPr lang="en-IN" sz="2800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Maintain and get useful insights from this </a:t>
            </a:r>
            <a:r>
              <a:rPr lang="en-US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massive amount of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 Analysis to find Social Buzz's top 5 most                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       popular categories of content </a:t>
            </a:r>
          </a:p>
          <a:p>
            <a:pPr algn="l"/>
            <a:endParaRPr lang="hi-IN" sz="2800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772D57-78E2-82C7-C3AC-37E3A93EE9BB}"/>
              </a:ext>
            </a:extLst>
          </p:cNvPr>
          <p:cNvSpPr txBox="1"/>
          <p:nvPr/>
        </p:nvSpPr>
        <p:spPr>
          <a:xfrm>
            <a:off x="14401801" y="1409700"/>
            <a:ext cx="2971800" cy="178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spc="-21" dirty="0">
                <a:latin typeface="HP Simplified" panose="020B0604020204020204" pitchFamily="34" charset="0"/>
                <a:ea typeface="Gadugi" panose="020B0502040204020203" pitchFamily="34" charset="0"/>
              </a:rPr>
              <a:t>ANDREW FLEMING</a:t>
            </a:r>
          </a:p>
          <a:p>
            <a:pPr>
              <a:lnSpc>
                <a:spcPts val="2660"/>
              </a:lnSpc>
            </a:pP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2660"/>
              </a:lnSpc>
            </a:pPr>
            <a:r>
              <a:rPr lang="en-US" sz="1800" spc="-19" dirty="0">
                <a:latin typeface="HP Simplified" panose="020B0604020204020204" pitchFamily="34" charset="0"/>
                <a:ea typeface="Gadugi" panose="020B0502040204020203" pitchFamily="34" charset="0"/>
              </a:rPr>
              <a:t>Chief Technology Architect</a:t>
            </a:r>
          </a:p>
          <a:p>
            <a:pPr>
              <a:lnSpc>
                <a:spcPts val="2660"/>
              </a:lnSpc>
            </a:pP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2660"/>
              </a:lnSpc>
            </a:pPr>
            <a:endParaRPr lang="en-US" sz="1800" spc="-19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2DF254-B35C-DE62-1424-6D7A5CE0882D}"/>
              </a:ext>
            </a:extLst>
          </p:cNvPr>
          <p:cNvSpPr txBox="1"/>
          <p:nvPr/>
        </p:nvSpPr>
        <p:spPr>
          <a:xfrm>
            <a:off x="14392913" y="4398869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1" dirty="0">
                <a:latin typeface="HP Simplified" panose="020B0604020204020204" pitchFamily="34" charset="0"/>
                <a:ea typeface="Gadugi" panose="020B0502040204020203" pitchFamily="34" charset="0"/>
              </a:rPr>
              <a:t>MARCUS ROMPTON</a:t>
            </a:r>
          </a:p>
          <a:p>
            <a:r>
              <a:rPr lang="en-IN" dirty="0"/>
              <a:t>  </a:t>
            </a:r>
          </a:p>
          <a:p>
            <a:r>
              <a:rPr lang="en-US" sz="1800" spc="-19" dirty="0">
                <a:latin typeface="HP Simplified" panose="020B0604020204020204" pitchFamily="34" charset="0"/>
                <a:ea typeface="Gadugi" panose="020B0502040204020203" pitchFamily="34" charset="0"/>
              </a:rPr>
              <a:t>Senior Principal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219011-F318-DA77-06D1-1D2E6CEDE3FC}"/>
              </a:ext>
            </a:extLst>
          </p:cNvPr>
          <p:cNvSpPr txBox="1"/>
          <p:nvPr/>
        </p:nvSpPr>
        <p:spPr>
          <a:xfrm>
            <a:off x="14629788" y="7453510"/>
            <a:ext cx="33534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HP Simplified" panose="020B0604020204020204" pitchFamily="34" charset="0"/>
              </a:rPr>
              <a:t>MD Arsalan Rasheed</a:t>
            </a:r>
          </a:p>
          <a:p>
            <a:endParaRPr lang="en-IN" sz="2800" dirty="0"/>
          </a:p>
          <a:p>
            <a:r>
              <a:rPr lang="en-IN" dirty="0">
                <a:latin typeface="HP Simplified" panose="020B0604020204020204" pitchFamily="34" charset="0"/>
              </a:rPr>
              <a:t>Data Analyst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0D0C0F-433F-A76C-6C4C-6E6CC3868A25}"/>
              </a:ext>
            </a:extLst>
          </p:cNvPr>
          <p:cNvSpPr txBox="1"/>
          <p:nvPr/>
        </p:nvSpPr>
        <p:spPr>
          <a:xfrm>
            <a:off x="3758354" y="1372359"/>
            <a:ext cx="24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Data Collection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F5F34-A02E-9D9E-D431-8863CA30C935}"/>
              </a:ext>
            </a:extLst>
          </p:cNvPr>
          <p:cNvSpPr txBox="1"/>
          <p:nvPr/>
        </p:nvSpPr>
        <p:spPr>
          <a:xfrm flipH="1">
            <a:off x="5480071" y="2615587"/>
            <a:ext cx="241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Data 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6530A1-B530-4A3C-5E90-035CC7834236}"/>
              </a:ext>
            </a:extLst>
          </p:cNvPr>
          <p:cNvSpPr txBox="1"/>
          <p:nvPr/>
        </p:nvSpPr>
        <p:spPr>
          <a:xfrm>
            <a:off x="7460360" y="428537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Data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51D36E-7143-858A-BB55-465BA8486E57}"/>
              </a:ext>
            </a:extLst>
          </p:cNvPr>
          <p:cNvSpPr txBox="1"/>
          <p:nvPr/>
        </p:nvSpPr>
        <p:spPr>
          <a:xfrm>
            <a:off x="9324443" y="5897467"/>
            <a:ext cx="225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BB099-BD06-B92C-D75A-3788CE9668C7}"/>
              </a:ext>
            </a:extLst>
          </p:cNvPr>
          <p:cNvSpPr txBox="1"/>
          <p:nvPr/>
        </p:nvSpPr>
        <p:spPr>
          <a:xfrm>
            <a:off x="11179806" y="7733168"/>
            <a:ext cx="369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HP Simplified" panose="020B0604020204020204" pitchFamily="34" charset="0"/>
              </a:rPr>
              <a:t>Insights &amp; Conclusion 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184E5-0488-A5D3-F135-AF0A21541232}"/>
              </a:ext>
            </a:extLst>
          </p:cNvPr>
          <p:cNvSpPr txBox="1"/>
          <p:nvPr/>
        </p:nvSpPr>
        <p:spPr>
          <a:xfrm>
            <a:off x="1394383" y="4381500"/>
            <a:ext cx="390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          </a:t>
            </a:r>
            <a:r>
              <a:rPr lang="en-US" sz="4400" dirty="0">
                <a:solidFill>
                  <a:schemeClr val="tx1"/>
                </a:solidFill>
                <a:latin typeface="HP Simplified" panose="020B0604020204020204" pitchFamily="34" charset="0"/>
              </a:rPr>
              <a:t>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  <a:latin typeface="HP Simplified" panose="020B0604020204020204" pitchFamily="34" charset="0"/>
              </a:rPr>
              <a:t>               Unique </a:t>
            </a:r>
          </a:p>
          <a:p>
            <a:r>
              <a:rPr lang="en-US" sz="3200" dirty="0">
                <a:solidFill>
                  <a:schemeClr val="tx1"/>
                </a:solidFill>
                <a:latin typeface="HP Simplified" panose="020B0604020204020204" pitchFamily="34" charset="0"/>
              </a:rPr>
              <a:t>                  Categories</a:t>
            </a:r>
            <a:endParaRPr lang="hi-IN" sz="3200" dirty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846A6-047B-94A2-1887-FFFE14E11522}"/>
              </a:ext>
            </a:extLst>
          </p:cNvPr>
          <p:cNvSpPr txBox="1"/>
          <p:nvPr/>
        </p:nvSpPr>
        <p:spPr>
          <a:xfrm>
            <a:off x="7389792" y="4381500"/>
            <a:ext cx="295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P Simplified" panose="020B0604020204020204" pitchFamily="34" charset="0"/>
              </a:rPr>
              <a:t>     1897</a:t>
            </a:r>
          </a:p>
          <a:p>
            <a:endParaRPr lang="en-US" dirty="0"/>
          </a:p>
          <a:p>
            <a:r>
              <a:rPr lang="en-US" sz="3200" dirty="0">
                <a:latin typeface="HP Simplified" panose="020B0604020204020204" pitchFamily="34" charset="0"/>
              </a:rPr>
              <a:t>Reactions to</a:t>
            </a:r>
          </a:p>
          <a:p>
            <a:r>
              <a:rPr lang="en-US" sz="3200" dirty="0">
                <a:latin typeface="HP Simplified" panose="020B0604020204020204" pitchFamily="34" charset="0"/>
              </a:rPr>
              <a:t> ‘Animal’ Posts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10EFD-6CDA-503F-AAC3-78D6A37459A4}"/>
              </a:ext>
            </a:extLst>
          </p:cNvPr>
          <p:cNvSpPr txBox="1"/>
          <p:nvPr/>
        </p:nvSpPr>
        <p:spPr>
          <a:xfrm>
            <a:off x="12645715" y="4381500"/>
            <a:ext cx="2956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P Simplified" panose="020B0604020204020204" pitchFamily="34" charset="0"/>
              </a:rPr>
              <a:t>           May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  <a:latin typeface="HP Simplified" panose="020B0604020204020204" pitchFamily="34" charset="0"/>
              </a:rPr>
              <a:t>     Month with </a:t>
            </a:r>
          </a:p>
          <a:p>
            <a:r>
              <a:rPr lang="en-US" sz="3200" dirty="0">
                <a:solidFill>
                  <a:schemeClr val="tx1"/>
                </a:solidFill>
                <a:latin typeface="HP Simplified" panose="020B0604020204020204" pitchFamily="34" charset="0"/>
              </a:rPr>
              <a:t>   most posts</a:t>
            </a:r>
            <a:endParaRPr lang="hi-IN" sz="3200" dirty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57EFD-3F04-10B7-1976-E8E395F32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1784" r="18686" b="38280"/>
          <a:stretch/>
        </p:blipFill>
        <p:spPr>
          <a:xfrm>
            <a:off x="3345666" y="1685151"/>
            <a:ext cx="13828403" cy="764556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D4D80DD-EBDE-9CAC-26EB-CAFCA6AE5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16292" r="26022" b="27849"/>
          <a:stretch/>
        </p:blipFill>
        <p:spPr>
          <a:xfrm>
            <a:off x="4484586" y="2069109"/>
            <a:ext cx="11397224" cy="74218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218F27-6666-766D-D56C-5B2F478C5795}"/>
              </a:ext>
            </a:extLst>
          </p:cNvPr>
          <p:cNvSpPr txBox="1"/>
          <p:nvPr/>
        </p:nvSpPr>
        <p:spPr>
          <a:xfrm>
            <a:off x="5583504" y="1257300"/>
            <a:ext cx="1221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P Simplified" panose="020B0604020204020204" pitchFamily="34" charset="0"/>
              </a:rPr>
              <a:t>Top 5 Categories Popularity by percentage </a:t>
            </a:r>
            <a:endParaRPr lang="en-IN" sz="40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357</Words>
  <Application>Microsoft Office PowerPoint</Application>
  <PresentationFormat>Custom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Clear Sans Regular Bold</vt:lpstr>
      <vt:lpstr>Graphik Regular</vt:lpstr>
      <vt:lpstr>Calibri</vt:lpstr>
      <vt:lpstr>Times New Roman</vt:lpstr>
      <vt:lpstr>HP Simplified</vt:lpstr>
      <vt:lpstr>Wingdings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Md Abusahama Rasheed</cp:lastModifiedBy>
  <cp:revision>14</cp:revision>
  <dcterms:created xsi:type="dcterms:W3CDTF">2006-08-16T00:00:00Z</dcterms:created>
  <dcterms:modified xsi:type="dcterms:W3CDTF">2024-03-09T11:43:27Z</dcterms:modified>
  <dc:identifier>DAEhDyfaYKE</dc:identifier>
</cp:coreProperties>
</file>