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4" r:id="rId5"/>
    <p:sldId id="273" r:id="rId6"/>
    <p:sldId id="274" r:id="rId7"/>
    <p:sldId id="276" r:id="rId8"/>
    <p:sldId id="277" r:id="rId9"/>
    <p:sldId id="278" r:id="rId10"/>
    <p:sldId id="259" r:id="rId11"/>
    <p:sldId id="272" r:id="rId12"/>
    <p:sldId id="260" r:id="rId13"/>
    <p:sldId id="261" r:id="rId14"/>
    <p:sldId id="265" r:id="rId15"/>
    <p:sldId id="266" r:id="rId16"/>
    <p:sldId id="267" r:id="rId17"/>
    <p:sldId id="269" r:id="rId18"/>
    <p:sldId id="280" r:id="rId19"/>
    <p:sldId id="279" r:id="rId20"/>
    <p:sldId id="270" r:id="rId21"/>
    <p:sldId id="275" r:id="rId22"/>
    <p:sldId id="271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RPC13_Input_For_Participants\datasets\primary%20ques%2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RPC13_Input_For_Participants\datasets\primary%20ques%2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RPC13_Input_For_Participants\datasets\primary%20ques%20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985501232350643E-2"/>
          <c:y val="5.1612903225806452E-2"/>
          <c:w val="0.94202899753529867"/>
          <c:h val="0.66385945305223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'primary ques 1'!$B$1</c:f>
              <c:strCache>
                <c:ptCount val="1"/>
                <c:pt idx="0">
                  <c:v>total_trips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'primary ques 1'!$A$2:$A$11</c:f>
              <c:strCache>
                <c:ptCount val="10"/>
                <c:pt idx="0">
                  <c:v>Jaipur</c:v>
                </c:pt>
                <c:pt idx="1">
                  <c:v>Lucknow</c:v>
                </c:pt>
                <c:pt idx="2">
                  <c:v>Surat</c:v>
                </c:pt>
                <c:pt idx="3">
                  <c:v>Kochi</c:v>
                </c:pt>
                <c:pt idx="4">
                  <c:v>Indore</c:v>
                </c:pt>
                <c:pt idx="5">
                  <c:v>Chandigarh</c:v>
                </c:pt>
                <c:pt idx="6">
                  <c:v>Vadodara</c:v>
                </c:pt>
                <c:pt idx="7">
                  <c:v>Visakhapatnam</c:v>
                </c:pt>
                <c:pt idx="8">
                  <c:v>Coimbatore</c:v>
                </c:pt>
                <c:pt idx="9">
                  <c:v>Mysore</c:v>
                </c:pt>
              </c:strCache>
            </c:strRef>
          </c:cat>
          <c:val>
            <c:numRef>
              <c:f>'primary ques 1'!$B$2:$B$11</c:f>
              <c:numCache>
                <c:formatCode>General</c:formatCode>
                <c:ptCount val="10"/>
                <c:pt idx="0">
                  <c:v>76888</c:v>
                </c:pt>
                <c:pt idx="1">
                  <c:v>64299</c:v>
                </c:pt>
                <c:pt idx="2">
                  <c:v>54843</c:v>
                </c:pt>
                <c:pt idx="3">
                  <c:v>50702</c:v>
                </c:pt>
                <c:pt idx="4">
                  <c:v>42456</c:v>
                </c:pt>
                <c:pt idx="5">
                  <c:v>38981</c:v>
                </c:pt>
                <c:pt idx="6">
                  <c:v>32026</c:v>
                </c:pt>
                <c:pt idx="7">
                  <c:v>28366</c:v>
                </c:pt>
                <c:pt idx="8">
                  <c:v>21104</c:v>
                </c:pt>
                <c:pt idx="9">
                  <c:v>16238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09-4954-8238-C10E035030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39"/>
        <c:overlap val="-27"/>
        <c:axId val="903005839"/>
        <c:axId val="903007279"/>
      </c:barChart>
      <c:catAx>
        <c:axId val="903005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007279"/>
        <c:crosses val="autoZero"/>
        <c:auto val="1"/>
        <c:lblAlgn val="ctr"/>
        <c:lblOffset val="100"/>
        <c:noMultiLvlLbl val="0"/>
      </c:catAx>
      <c:valAx>
        <c:axId val="9030072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03005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AVERAGE</a:t>
            </a:r>
            <a:r>
              <a:rPr lang="en-US" sz="2400" b="1" baseline="0" dirty="0"/>
              <a:t> FARE PER TRIP BY CITY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6818576819975277E-2"/>
          <c:y val="3.9141420726887713E-2"/>
          <c:w val="0.96299913099605439"/>
          <c:h val="0.76469178324140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'primary ques 2'!$B$1</c:f>
              <c:strCache>
                <c:ptCount val="1"/>
                <c:pt idx="0">
                  <c:v>avg_fare_per_trip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'primary ques 2'!$A$2:$A$11</c:f>
              <c:strCache>
                <c:ptCount val="10"/>
                <c:pt idx="0">
                  <c:v>Jaipur</c:v>
                </c:pt>
                <c:pt idx="1">
                  <c:v>Kochi</c:v>
                </c:pt>
                <c:pt idx="2">
                  <c:v>Chandigarh</c:v>
                </c:pt>
                <c:pt idx="3">
                  <c:v>Visakhapatnam</c:v>
                </c:pt>
                <c:pt idx="4">
                  <c:v>Mysore</c:v>
                </c:pt>
                <c:pt idx="5">
                  <c:v>Indore</c:v>
                </c:pt>
                <c:pt idx="6">
                  <c:v>Coimbatore</c:v>
                </c:pt>
                <c:pt idx="7">
                  <c:v>Lucknow</c:v>
                </c:pt>
                <c:pt idx="8">
                  <c:v>Vadodara</c:v>
                </c:pt>
                <c:pt idx="9">
                  <c:v>Surat</c:v>
                </c:pt>
              </c:strCache>
            </c:strRef>
          </c:cat>
          <c:val>
            <c:numRef>
              <c:f>'primary ques 2'!$B$2:$B$11</c:f>
              <c:numCache>
                <c:formatCode>General</c:formatCode>
                <c:ptCount val="10"/>
                <c:pt idx="0">
                  <c:v>483.92</c:v>
                </c:pt>
                <c:pt idx="1">
                  <c:v>335.25</c:v>
                </c:pt>
                <c:pt idx="2">
                  <c:v>283.69</c:v>
                </c:pt>
                <c:pt idx="3">
                  <c:v>282.67</c:v>
                </c:pt>
                <c:pt idx="4">
                  <c:v>249.71</c:v>
                </c:pt>
                <c:pt idx="5">
                  <c:v>179.84</c:v>
                </c:pt>
                <c:pt idx="6">
                  <c:v>166.98</c:v>
                </c:pt>
                <c:pt idx="7">
                  <c:v>147.18</c:v>
                </c:pt>
                <c:pt idx="8">
                  <c:v>118.57</c:v>
                </c:pt>
                <c:pt idx="9">
                  <c:v>117.27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27-4969-AC44-F10DA19795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9"/>
        <c:overlap val="-27"/>
        <c:axId val="903004399"/>
        <c:axId val="903001519"/>
      </c:barChart>
      <c:catAx>
        <c:axId val="90300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001519"/>
        <c:crosses val="autoZero"/>
        <c:auto val="1"/>
        <c:lblAlgn val="ctr"/>
        <c:lblOffset val="100"/>
        <c:noMultiLvlLbl val="0"/>
      </c:catAx>
      <c:valAx>
        <c:axId val="9030015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03004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795715288424473E-2"/>
          <c:y val="3.7758214467332206E-2"/>
          <c:w val="0.96744940707009597"/>
          <c:h val="0.825025899963830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'primary ques 5'!$C$1</c:f>
              <c:strCache>
                <c:ptCount val="1"/>
                <c:pt idx="0">
                  <c:v>weekend_trips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'primary ques 5'!$B$2:$B$11</c:f>
              <c:strCache>
                <c:ptCount val="10"/>
                <c:pt idx="0">
                  <c:v>Jaipur</c:v>
                </c:pt>
                <c:pt idx="1">
                  <c:v>Lucknow</c:v>
                </c:pt>
                <c:pt idx="2">
                  <c:v>Surat</c:v>
                </c:pt>
                <c:pt idx="3">
                  <c:v>Kochi</c:v>
                </c:pt>
                <c:pt idx="4">
                  <c:v>Indore</c:v>
                </c:pt>
                <c:pt idx="5">
                  <c:v>Chandigarh</c:v>
                </c:pt>
                <c:pt idx="6">
                  <c:v>Vadodara</c:v>
                </c:pt>
                <c:pt idx="7">
                  <c:v>Visakhapatnam</c:v>
                </c:pt>
                <c:pt idx="8">
                  <c:v>Coimbatore</c:v>
                </c:pt>
                <c:pt idx="9">
                  <c:v>Mysore</c:v>
                </c:pt>
              </c:strCache>
            </c:strRef>
          </c:cat>
          <c:val>
            <c:numRef>
              <c:f>'primary ques 5'!$C$2:$C$11</c:f>
              <c:numCache>
                <c:formatCode>General</c:formatCode>
                <c:ptCount val="10"/>
                <c:pt idx="0">
                  <c:v>44397</c:v>
                </c:pt>
                <c:pt idx="1">
                  <c:v>14682</c:v>
                </c:pt>
                <c:pt idx="2">
                  <c:v>17050</c:v>
                </c:pt>
                <c:pt idx="3">
                  <c:v>27787</c:v>
                </c:pt>
                <c:pt idx="4">
                  <c:v>21258</c:v>
                </c:pt>
                <c:pt idx="5">
                  <c:v>19067</c:v>
                </c:pt>
                <c:pt idx="6">
                  <c:v>11716</c:v>
                </c:pt>
                <c:pt idx="7">
                  <c:v>13266</c:v>
                </c:pt>
                <c:pt idx="8">
                  <c:v>8528</c:v>
                </c:pt>
                <c:pt idx="9">
                  <c:v>9814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B3-4AD3-BFD5-D222B5EBEC26}"/>
            </c:ext>
          </c:extLst>
        </c:ser>
        <c:ser>
          <c:idx val="1"/>
          <c:order val="1"/>
          <c:tx>
            <c:strRef>
              <c:f>'primary ques 5'!$D$1</c:f>
              <c:strCache>
                <c:ptCount val="1"/>
                <c:pt idx="0">
                  <c:v>weekday_trips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'primary ques 5'!$B$2:$B$11</c:f>
              <c:strCache>
                <c:ptCount val="10"/>
                <c:pt idx="0">
                  <c:v>Jaipur</c:v>
                </c:pt>
                <c:pt idx="1">
                  <c:v>Lucknow</c:v>
                </c:pt>
                <c:pt idx="2">
                  <c:v>Surat</c:v>
                </c:pt>
                <c:pt idx="3">
                  <c:v>Kochi</c:v>
                </c:pt>
                <c:pt idx="4">
                  <c:v>Indore</c:v>
                </c:pt>
                <c:pt idx="5">
                  <c:v>Chandigarh</c:v>
                </c:pt>
                <c:pt idx="6">
                  <c:v>Vadodara</c:v>
                </c:pt>
                <c:pt idx="7">
                  <c:v>Visakhapatnam</c:v>
                </c:pt>
                <c:pt idx="8">
                  <c:v>Coimbatore</c:v>
                </c:pt>
                <c:pt idx="9">
                  <c:v>Mysore</c:v>
                </c:pt>
              </c:strCache>
            </c:strRef>
          </c:cat>
          <c:val>
            <c:numRef>
              <c:f>'primary ques 5'!$D$2:$D$11</c:f>
              <c:numCache>
                <c:formatCode>General</c:formatCode>
                <c:ptCount val="10"/>
                <c:pt idx="0">
                  <c:v>32491</c:v>
                </c:pt>
                <c:pt idx="1">
                  <c:v>49617</c:v>
                </c:pt>
                <c:pt idx="2">
                  <c:v>37793</c:v>
                </c:pt>
                <c:pt idx="3">
                  <c:v>22915</c:v>
                </c:pt>
                <c:pt idx="4">
                  <c:v>21198</c:v>
                </c:pt>
                <c:pt idx="5">
                  <c:v>19914</c:v>
                </c:pt>
                <c:pt idx="6">
                  <c:v>20310</c:v>
                </c:pt>
                <c:pt idx="7">
                  <c:v>15100</c:v>
                </c:pt>
                <c:pt idx="8">
                  <c:v>12576</c:v>
                </c:pt>
                <c:pt idx="9">
                  <c:v>6424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B3-4AD3-BFD5-D222B5EBE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27"/>
        <c:axId val="840877503"/>
        <c:axId val="840867423"/>
      </c:barChart>
      <c:catAx>
        <c:axId val="840877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867423"/>
        <c:crosses val="autoZero"/>
        <c:auto val="1"/>
        <c:lblAlgn val="ctr"/>
        <c:lblOffset val="100"/>
        <c:noMultiLvlLbl val="0"/>
      </c:catAx>
      <c:valAx>
        <c:axId val="8408674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40877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37:32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37:50.9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9T15:38:08.8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24575,'4958'0'-1365,"-4923"0"-5461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C2F1-199D-C52C-B50E-BA8A793CD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D616D-BAAD-FF0B-81F5-06E1F4051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1E2D-D08B-0E3E-A1CF-6CCBC1F1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A97-DCD4-4DB4-A4D9-E1F953C923E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30FF-7B80-8DEA-F3CF-EDDE315D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0722-3818-9868-0BE9-245DA6EF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695C-4BC2-4321-8DF0-D18220852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FC37-94C5-B596-19D4-78FEC934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A1C0-50AB-860F-FAB4-EF69DF609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6A18B-9079-9171-E389-0666B638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A97-DCD4-4DB4-A4D9-E1F953C923E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47D15-913E-CFC4-06DA-BC827D64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A982F-EA3B-76A5-EB27-CD99512A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695C-4BC2-4321-8DF0-D18220852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5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3D8B8-5C79-51DD-6A4B-549194FE4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80C26-868F-AC2D-B394-9064F969E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AA8B1-7400-CA5A-0F5C-BBAEF031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A97-DCD4-4DB4-A4D9-E1F953C923E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DAE9-CD01-B2B4-1C39-4459D06C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10A6C-B1EC-77C4-B5B6-CA55F7D2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695C-4BC2-4321-8DF0-D18220852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9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F5A9-00F3-4B40-5555-ADC42E9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CDB1-AB36-34B1-422F-DD1069BB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1AFE7-2903-7E4F-7AE4-A7100DFE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A97-DCD4-4DB4-A4D9-E1F953C923E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77F6-9F4F-2E37-3BE4-B564DFEE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F172-8033-E705-5AAE-B95D90B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695C-4BC2-4321-8DF0-D18220852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8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7BC8-FF31-D403-D8B7-5E7CBFF3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A6F0C-D73C-7A93-7F39-C58900F92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BE52-C787-74EA-D80F-A88C8342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A97-DCD4-4DB4-A4D9-E1F953C923E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A137-3B50-17D6-B1DC-06E029DB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647C-38AB-C74B-7D6F-CD03E146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695C-4BC2-4321-8DF0-D18220852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4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A0CF-C477-3C0A-B766-4B33BB56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A39E-E2E2-DC47-7A44-C737BFB56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D304E-EBB0-3EE1-CF73-2EB13D9F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DC3E8-C410-11BF-9971-6FA39BA2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A97-DCD4-4DB4-A4D9-E1F953C923E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268D2-5574-35E9-C282-F9C2756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5DAB0-75A1-D3C4-9286-9FF1710B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695C-4BC2-4321-8DF0-D18220852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3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A27C-F370-9CE7-00CB-CB8DAFA0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A1DD-7FC2-7E0F-71C6-D3A649D88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7B584-E8A3-9DA6-B2AC-96718000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A4405-E892-ED4A-0D7E-CC7FC8407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0C6AD-211D-943A-A5AD-DE46034AD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66550-71FA-EBBB-D390-ECD38F7B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A97-DCD4-4DB4-A4D9-E1F953C923E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EE34F-A2B3-2AAA-EA23-7806560C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44ABD-1E20-D397-3B45-1303444F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695C-4BC2-4321-8DF0-D18220852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1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B3C-D95A-EFA8-926B-09693BFF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5F0E0-5615-2AEE-68AF-1CCB3836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A97-DCD4-4DB4-A4D9-E1F953C923E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85F39-5F80-8D61-49AB-7A4CDBF2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375B4-BFE3-4E0A-CBB9-BC3A8A7B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695C-4BC2-4321-8DF0-D18220852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E9DA4-58CD-045E-C439-3B9DCC89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A97-DCD4-4DB4-A4D9-E1F953C923E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4A67A-3D00-338C-AFC5-9B6CBBF2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B4957-6A01-F9D3-B4AE-1DCE2C8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695C-4BC2-4321-8DF0-D18220852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4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7143-A3D8-B2EE-B4F5-F0314A6D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7CC1-F1E9-72DA-F681-E2FB7BEF0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5AB9B-D761-09A6-0354-41B89BA50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7BE68-840A-E749-695E-79FA05DD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A97-DCD4-4DB4-A4D9-E1F953C923E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AD62B-EEBA-E826-C474-5612092D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EC12E-CA15-6A6E-636A-C3E45AED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695C-4BC2-4321-8DF0-D18220852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3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7AE2-C7C2-0F48-5F17-AD944DA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015AB-AC7A-FFF4-F37F-8BD2B872F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52C58-4D58-0705-4B80-DA90CB69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946C4-1808-131A-B7AB-1744652F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1AA97-DCD4-4DB4-A4D9-E1F953C923E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2731A-8E0A-9F81-966B-0FCBBF73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D6D2F-7C98-8253-D4F8-53C78E4A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A695C-4BC2-4321-8DF0-D18220852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8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00C98-514E-7458-F47E-7D5D7FFD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FF3E-A688-9F4C-F296-279E1BA43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61DE-FD9E-A294-949C-54C7BD77C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AA97-DCD4-4DB4-A4D9-E1F953C923E2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DF3E-9A58-273A-B494-42526CA8E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3252-1301-DE6B-5D37-81DB57D7B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A695C-4BC2-4321-8DF0-D18220852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customXml" Target="../ink/ink2.xml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5324B4-26ED-7123-E86F-E86B15050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64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16DB58-2C18-4219-F0DA-F09F110A336F}"/>
              </a:ext>
            </a:extLst>
          </p:cNvPr>
          <p:cNvSpPr txBox="1"/>
          <p:nvPr/>
        </p:nvSpPr>
        <p:spPr>
          <a:xfrm>
            <a:off x="1995948" y="2136338"/>
            <a:ext cx="82001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GOODCABS: PERFORMANCE METRICS AND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FD010-93B2-95BD-B7DB-D2E31E59D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0" y="161081"/>
            <a:ext cx="1529044" cy="152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48155-63B8-743B-97FC-597D86A1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4846D-6B7C-59B0-D635-1AF50F211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9A262E-58C3-4705-BA8A-307FBF8A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69" y="1194488"/>
            <a:ext cx="6096307" cy="3137601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C09866-3751-5499-EBD7-4FA8CC8907AF}"/>
              </a:ext>
            </a:extLst>
          </p:cNvPr>
          <p:cNvSpPr txBox="1"/>
          <p:nvPr/>
        </p:nvSpPr>
        <p:spPr>
          <a:xfrm>
            <a:off x="457200" y="457200"/>
            <a:ext cx="992566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CITY-LEVEL FARE AND TRIP SUMMARY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D211A-ABD8-566E-219B-8AFD05D51F69}"/>
              </a:ext>
            </a:extLst>
          </p:cNvPr>
          <p:cNvSpPr txBox="1"/>
          <p:nvPr/>
        </p:nvSpPr>
        <p:spPr>
          <a:xfrm>
            <a:off x="1745225" y="5121993"/>
            <a:ext cx="943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Jaipur dominates with the highest trips (76,888) and 18.05% contribution to total trips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BFB7B4-160A-D939-889F-62E7BBC82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730471"/>
              </p:ext>
            </p:extLst>
          </p:nvPr>
        </p:nvGraphicFramePr>
        <p:xfrm>
          <a:off x="6975987" y="1194488"/>
          <a:ext cx="5071909" cy="313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0056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9EC81-8854-A752-86BD-82F7F6BBE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9DF5E-C48F-28F5-5A8B-ADF2FB0D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BA689A-5DA3-91B3-B626-BDB9E41A2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682350"/>
              </p:ext>
            </p:extLst>
          </p:nvPr>
        </p:nvGraphicFramePr>
        <p:xfrm>
          <a:off x="2212258" y="280220"/>
          <a:ext cx="7551174" cy="4218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687DED-F644-DAF9-5AEB-49BC6EF009AA}"/>
              </a:ext>
            </a:extLst>
          </p:cNvPr>
          <p:cNvSpPr txBox="1"/>
          <p:nvPr/>
        </p:nvSpPr>
        <p:spPr>
          <a:xfrm>
            <a:off x="545690" y="5309419"/>
            <a:ext cx="10618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average fare per trip is highest for Jaipur and lowest for Surat.</a:t>
            </a:r>
          </a:p>
        </p:txBody>
      </p:sp>
    </p:spTree>
    <p:extLst>
      <p:ext uri="{BB962C8B-B14F-4D97-AF65-F5344CB8AC3E}">
        <p14:creationId xmlns:p14="http://schemas.microsoft.com/office/powerpoint/2010/main" val="386105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667F0-36D9-FAE0-DFC0-EE9BCCC1A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32914-221F-2186-C31A-234FED8BE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EE6BE-89E4-644E-A686-85FCA35A6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" y="1263201"/>
            <a:ext cx="6470548" cy="374608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ED1D98-AD17-F4C9-353D-167E4862E7A6}"/>
              </a:ext>
            </a:extLst>
          </p:cNvPr>
          <p:cNvSpPr txBox="1"/>
          <p:nvPr/>
        </p:nvSpPr>
        <p:spPr>
          <a:xfrm>
            <a:off x="604684" y="339213"/>
            <a:ext cx="10731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MONTHLY CITY-LEVEL TRIPS TARGET PERFORMANCE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97C8C-5563-9417-F22B-7AE0D82118C0}"/>
              </a:ext>
            </a:extLst>
          </p:cNvPr>
          <p:cNvSpPr txBox="1"/>
          <p:nvPr/>
        </p:nvSpPr>
        <p:spPr>
          <a:xfrm>
            <a:off x="7728155" y="2138516"/>
            <a:ext cx="4041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Out of 426K actual trips, 215K exceeded the targeted trip count</a:t>
            </a:r>
          </a:p>
        </p:txBody>
      </p:sp>
    </p:spTree>
    <p:extLst>
      <p:ext uri="{BB962C8B-B14F-4D97-AF65-F5344CB8AC3E}">
        <p14:creationId xmlns:p14="http://schemas.microsoft.com/office/powerpoint/2010/main" val="423743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CD4D7-E5AA-5FDD-1286-E2BB8AFCC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6DFDE-AD6B-2539-86A3-3E852C72F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5CA13B-D06A-F399-D9CD-7F4EE8123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3" y="1676155"/>
            <a:ext cx="6754762" cy="337738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FB5E64-C3E2-4D12-95E1-BB94D6D2163A}"/>
              </a:ext>
            </a:extLst>
          </p:cNvPr>
          <p:cNvSpPr txBox="1"/>
          <p:nvPr/>
        </p:nvSpPr>
        <p:spPr>
          <a:xfrm>
            <a:off x="707923" y="545690"/>
            <a:ext cx="10220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CITY-LEVEL REPEAT PASSENGER TRIP FREQUENCY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8C0F1-840E-1DFE-5407-BA4BBE63E48B}"/>
              </a:ext>
            </a:extLst>
          </p:cNvPr>
          <p:cNvSpPr txBox="1"/>
          <p:nvPr/>
        </p:nvSpPr>
        <p:spPr>
          <a:xfrm>
            <a:off x="7801897" y="2227006"/>
            <a:ext cx="40853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</a:t>
            </a:r>
            <a:r>
              <a:rPr lang="en-US" sz="2000" b="1" dirty="0">
                <a:solidFill>
                  <a:schemeClr val="bg1"/>
                </a:solidFill>
              </a:rPr>
              <a:t>Visakhapatnam, Jaipur, Mysore, and Kochi</a:t>
            </a:r>
            <a:r>
              <a:rPr lang="en-US" sz="2000" dirty="0">
                <a:solidFill>
                  <a:schemeClr val="bg1"/>
                </a:solidFill>
              </a:rPr>
              <a:t>, over 50% of passengers take only 2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contrast, </a:t>
            </a:r>
            <a:r>
              <a:rPr lang="en-US" sz="2000" b="1" dirty="0">
                <a:solidFill>
                  <a:schemeClr val="bg1"/>
                </a:solidFill>
              </a:rPr>
              <a:t>Coimbatore, Vadodara, Surat, and Lucknow</a:t>
            </a:r>
            <a:r>
              <a:rPr lang="en-US" sz="2000" dirty="0">
                <a:solidFill>
                  <a:schemeClr val="bg1"/>
                </a:solidFill>
              </a:rPr>
              <a:t> show better loyalty, with higher percentages in the 4-6 trips range</a:t>
            </a:r>
          </a:p>
        </p:txBody>
      </p:sp>
    </p:spTree>
    <p:extLst>
      <p:ext uri="{BB962C8B-B14F-4D97-AF65-F5344CB8AC3E}">
        <p14:creationId xmlns:p14="http://schemas.microsoft.com/office/powerpoint/2010/main" val="380955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AE052-A40A-D676-0D9A-A5298C1BA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44F0B4-EE4E-CB0B-240F-0B55F63FA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3" y="1764645"/>
            <a:ext cx="4557251" cy="268850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43F1D2-562D-115E-0EE9-775FBF5CA3E2}"/>
              </a:ext>
            </a:extLst>
          </p:cNvPr>
          <p:cNvSpPr txBox="1"/>
          <p:nvPr/>
        </p:nvSpPr>
        <p:spPr>
          <a:xfrm>
            <a:off x="604684" y="589935"/>
            <a:ext cx="10633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CITIES WITH HIGHEST AND LOWEST TOTAL NEW PASSENGERS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E7148-0A16-6844-EDAA-88F148093EBA}"/>
              </a:ext>
            </a:extLst>
          </p:cNvPr>
          <p:cNvSpPr txBox="1"/>
          <p:nvPr/>
        </p:nvSpPr>
        <p:spPr>
          <a:xfrm>
            <a:off x="5899355" y="2418735"/>
            <a:ext cx="582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Jaipur records the highest number of new passengers while Coimbatore has the lowest</a:t>
            </a:r>
          </a:p>
        </p:txBody>
      </p:sp>
    </p:spTree>
    <p:extLst>
      <p:ext uri="{BB962C8B-B14F-4D97-AF65-F5344CB8AC3E}">
        <p14:creationId xmlns:p14="http://schemas.microsoft.com/office/powerpoint/2010/main" val="154868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D9AE8-FE01-A376-EC38-839083A22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91AB74-F666-693F-1AC3-77108D005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DD7F12-F9B6-7A6D-1B02-C91F39342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0" y="1378360"/>
            <a:ext cx="6184798" cy="372458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0487E-0E45-B2CD-6E9C-60162CE8846F}"/>
              </a:ext>
            </a:extLst>
          </p:cNvPr>
          <p:cNvSpPr txBox="1"/>
          <p:nvPr/>
        </p:nvSpPr>
        <p:spPr>
          <a:xfrm>
            <a:off x="663676" y="368710"/>
            <a:ext cx="9955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MONTH WITH HIGHEST REVENUE FOR EACH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D5D35-3B69-2682-42A3-AB21D75ABDF2}"/>
              </a:ext>
            </a:extLst>
          </p:cNvPr>
          <p:cNvSpPr txBox="1"/>
          <p:nvPr/>
        </p:nvSpPr>
        <p:spPr>
          <a:xfrm>
            <a:off x="7337476" y="2382248"/>
            <a:ext cx="452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Jaipur leads with the highest revenue contribution followed by Kochi and Chandigarh</a:t>
            </a:r>
          </a:p>
        </p:txBody>
      </p:sp>
    </p:spTree>
    <p:extLst>
      <p:ext uri="{BB962C8B-B14F-4D97-AF65-F5344CB8AC3E}">
        <p14:creationId xmlns:p14="http://schemas.microsoft.com/office/powerpoint/2010/main" val="329049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398A7-4217-F3A3-5510-C1CDCB78B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019FC-221B-D466-D94B-21D8DEAB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2B8433-73CD-ECEA-3D06-B9142960B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7" y="1410685"/>
            <a:ext cx="6887496" cy="4412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73029F-3977-85C9-FB2D-B7B8D4001D8F}"/>
              </a:ext>
            </a:extLst>
          </p:cNvPr>
          <p:cNvSpPr txBox="1"/>
          <p:nvPr/>
        </p:nvSpPr>
        <p:spPr>
          <a:xfrm>
            <a:off x="722671" y="412955"/>
            <a:ext cx="998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REPEAT PASSENGER RATE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97E76-1C49-3629-70A2-3777AB727B0F}"/>
              </a:ext>
            </a:extLst>
          </p:cNvPr>
          <p:cNvSpPr txBox="1"/>
          <p:nvPr/>
        </p:nvSpPr>
        <p:spPr>
          <a:xfrm>
            <a:off x="7949381" y="2005781"/>
            <a:ext cx="3967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Surat, Lucknow, Indore has high repeat passenger rate while Jaipur, Mysore has low repeat passenger rate</a:t>
            </a:r>
          </a:p>
        </p:txBody>
      </p:sp>
    </p:spTree>
    <p:extLst>
      <p:ext uri="{BB962C8B-B14F-4D97-AF65-F5344CB8AC3E}">
        <p14:creationId xmlns:p14="http://schemas.microsoft.com/office/powerpoint/2010/main" val="324993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7B662-01C0-0F1A-D23F-0D5589936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EB1DAA-1CDC-CDDF-D6FF-2BE0FFD68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B44749-E72A-FA7E-FB86-DB9AB8C3A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85" y="1332102"/>
            <a:ext cx="4527754" cy="2989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B66F59-9C35-8DA0-53E1-C19AC1E704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515"/>
          <a:stretch/>
        </p:blipFill>
        <p:spPr>
          <a:xfrm>
            <a:off x="6828502" y="1332102"/>
            <a:ext cx="4527755" cy="2989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B21D2-FC0F-DF77-FE0D-35FF53382675}"/>
              </a:ext>
            </a:extLst>
          </p:cNvPr>
          <p:cNvSpPr txBox="1"/>
          <p:nvPr/>
        </p:nvSpPr>
        <p:spPr>
          <a:xfrm>
            <a:off x="575189" y="481385"/>
            <a:ext cx="9306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AVERAGE RATINGS BY CITY AND PASSENGER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A82EE-5EAC-F47A-9981-487B95A5E6D0}"/>
              </a:ext>
            </a:extLst>
          </p:cNvPr>
          <p:cNvSpPr txBox="1"/>
          <p:nvPr/>
        </p:nvSpPr>
        <p:spPr>
          <a:xfrm>
            <a:off x="1371600" y="4513006"/>
            <a:ext cx="2831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BY NEW PASSENGERS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BF9E2-D4EF-74F1-4B14-C474ABD3A6BC}"/>
              </a:ext>
            </a:extLst>
          </p:cNvPr>
          <p:cNvSpPr txBox="1"/>
          <p:nvPr/>
        </p:nvSpPr>
        <p:spPr>
          <a:xfrm>
            <a:off x="5990304" y="4513006"/>
            <a:ext cx="6201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BY REPEATED PASSENGERS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AFCC1-996A-146E-EDA4-0B3417440AC1}"/>
              </a:ext>
            </a:extLst>
          </p:cNvPr>
          <p:cNvSpPr txBox="1"/>
          <p:nvPr/>
        </p:nvSpPr>
        <p:spPr>
          <a:xfrm>
            <a:off x="835743" y="5161935"/>
            <a:ext cx="10284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Jaipur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Kochi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b="1" dirty="0">
                <a:solidFill>
                  <a:schemeClr val="bg1"/>
                </a:solidFill>
              </a:rPr>
              <a:t>Visakhapatnam</a:t>
            </a:r>
            <a:r>
              <a:rPr lang="en-US" sz="2000" dirty="0">
                <a:solidFill>
                  <a:schemeClr val="bg1"/>
                </a:solidFill>
              </a:rPr>
              <a:t> have the best ratings for both passenger and driver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New passengers</a:t>
            </a:r>
            <a:r>
              <a:rPr lang="en-US" sz="2000" dirty="0">
                <a:solidFill>
                  <a:schemeClr val="bg1"/>
                </a:solidFill>
              </a:rPr>
              <a:t> generally give higher ratings than </a:t>
            </a:r>
            <a:r>
              <a:rPr lang="en-US" sz="2000" b="1" dirty="0">
                <a:solidFill>
                  <a:schemeClr val="bg1"/>
                </a:solidFill>
              </a:rPr>
              <a:t>repeat passengers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Vadodara</a:t>
            </a:r>
            <a:r>
              <a:rPr lang="en-US" sz="2000" dirty="0">
                <a:solidFill>
                  <a:schemeClr val="bg1"/>
                </a:solidFill>
              </a:rPr>
              <a:t>: Shows a sharp drop in ratings for repeat passengers</a:t>
            </a:r>
          </a:p>
        </p:txBody>
      </p:sp>
    </p:spTree>
    <p:extLst>
      <p:ext uri="{BB962C8B-B14F-4D97-AF65-F5344CB8AC3E}">
        <p14:creationId xmlns:p14="http://schemas.microsoft.com/office/powerpoint/2010/main" val="194444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E69FA-8F53-4EF3-D9E8-2D29E588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25F97-CCB8-DF3C-50DA-0E1190AF3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F8412E-2C1B-549C-B31B-327DF8C9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81" y="1162357"/>
            <a:ext cx="5287758" cy="3999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8581C-DDA2-5692-3DD1-6E078CAED83A}"/>
              </a:ext>
            </a:extLst>
          </p:cNvPr>
          <p:cNvSpPr txBox="1"/>
          <p:nvPr/>
        </p:nvSpPr>
        <p:spPr>
          <a:xfrm>
            <a:off x="7197213" y="2197510"/>
            <a:ext cx="4173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The peak demand in most cities occurs in the months of February, May, or April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87F02-12AD-EAB0-5E9B-B329893114EC}"/>
              </a:ext>
            </a:extLst>
          </p:cNvPr>
          <p:cNvSpPr txBox="1"/>
          <p:nvPr/>
        </p:nvSpPr>
        <p:spPr>
          <a:xfrm>
            <a:off x="958645" y="396513"/>
            <a:ext cx="9689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PEAK AND LOW DEMAND MONTHS BY CITY</a:t>
            </a:r>
          </a:p>
        </p:txBody>
      </p:sp>
    </p:spTree>
    <p:extLst>
      <p:ext uri="{BB962C8B-B14F-4D97-AF65-F5344CB8AC3E}">
        <p14:creationId xmlns:p14="http://schemas.microsoft.com/office/powerpoint/2010/main" val="155078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EA385-7FBF-5ECE-FFE0-F35790F1C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F8D54-220A-85AB-7FE5-9E0229B06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C2B0AF-1E17-8D87-1FCC-CAE951AAC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494557"/>
              </p:ext>
            </p:extLst>
          </p:nvPr>
        </p:nvGraphicFramePr>
        <p:xfrm>
          <a:off x="958643" y="1106129"/>
          <a:ext cx="9556956" cy="4144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B9D60D-EDEC-8334-4D10-EC69FBB58F6D}"/>
              </a:ext>
            </a:extLst>
          </p:cNvPr>
          <p:cNvSpPr txBox="1"/>
          <p:nvPr/>
        </p:nvSpPr>
        <p:spPr>
          <a:xfrm>
            <a:off x="958643" y="368399"/>
            <a:ext cx="95569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WEEKEND vs. WEEKDAY TRIP DEMAND BY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06A28-4F01-CDB6-B8FE-A450889A537A}"/>
              </a:ext>
            </a:extLst>
          </p:cNvPr>
          <p:cNvSpPr txBox="1"/>
          <p:nvPr/>
        </p:nvSpPr>
        <p:spPr>
          <a:xfrm>
            <a:off x="958643" y="5574891"/>
            <a:ext cx="955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Weekend Preference</a:t>
            </a:r>
            <a:r>
              <a:rPr lang="en-US" dirty="0">
                <a:solidFill>
                  <a:schemeClr val="bg1"/>
                </a:solidFill>
              </a:rPr>
              <a:t>: Jaipur, Kochi and Mysore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Weekday Preference</a:t>
            </a:r>
            <a:r>
              <a:rPr lang="en-US" dirty="0">
                <a:solidFill>
                  <a:schemeClr val="bg1"/>
                </a:solidFill>
              </a:rPr>
              <a:t>: Lucknow, Surat, Vadodara, Chandigarh, Visakhapatnam and Coimbatore</a:t>
            </a:r>
          </a:p>
        </p:txBody>
      </p:sp>
    </p:spTree>
    <p:extLst>
      <p:ext uri="{BB962C8B-B14F-4D97-AF65-F5344CB8AC3E}">
        <p14:creationId xmlns:p14="http://schemas.microsoft.com/office/powerpoint/2010/main" val="104009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5459F-791B-51DE-7116-61F66B888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33300-3A66-3D4B-3B78-FCFB67CE2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DDE991-9337-538A-B522-CCFE551E222D}"/>
              </a:ext>
            </a:extLst>
          </p:cNvPr>
          <p:cNvSpPr txBox="1"/>
          <p:nvPr/>
        </p:nvSpPr>
        <p:spPr>
          <a:xfrm>
            <a:off x="1091381" y="722671"/>
            <a:ext cx="4866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47942-8883-522F-D9E8-C3FFE553C71C}"/>
              </a:ext>
            </a:extLst>
          </p:cNvPr>
          <p:cNvSpPr txBox="1"/>
          <p:nvPr/>
        </p:nvSpPr>
        <p:spPr>
          <a:xfrm>
            <a:off x="1465006" y="1681280"/>
            <a:ext cx="9261987" cy="243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Goodcabs is a fast-growing cab service focused on tier-2 cities in India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company empowers local drivers and fosters community development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Operations spans 10 cities, delivering excellent service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 2024, Goodcabs aims to achieve ambitious growth and satisfaction goals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170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71410-7214-DC1D-2381-7CAE7F560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C7399-FE08-9CE4-6A03-157FF264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60D67D-F5A1-D199-99C4-7113CABC97B8}"/>
              </a:ext>
            </a:extLst>
          </p:cNvPr>
          <p:cNvSpPr txBox="1"/>
          <p:nvPr/>
        </p:nvSpPr>
        <p:spPr>
          <a:xfrm>
            <a:off x="663677" y="427703"/>
            <a:ext cx="691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22BB9-83E5-5B9D-4843-0FDA6963EC78}"/>
              </a:ext>
            </a:extLst>
          </p:cNvPr>
          <p:cNvSpPr txBox="1"/>
          <p:nvPr/>
        </p:nvSpPr>
        <p:spPr>
          <a:xfrm>
            <a:off x="808703" y="1086254"/>
            <a:ext cx="10574594" cy="5697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and Low Trip Cities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Jaipur, Lucknow, and Surat lead in trips, while Visakhapatnam, Coimbatore, and Mysore have the lowest.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Fare and Revenue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Jaipur has the highest average fare per trip and revenue contribution, followed by Kochi and Chandigarh. Surat has the lowest average fare.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Peak Demand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Most cities experience peak demand in February, May, or April.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 Loyalty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Surat, Lucknow, and Indore show high repeat passenger rates, while Jaipur and Mysore have lower loyalty.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Jaipur, Kochi, and Visakhapatnam have the best passenger and driver ratings. New passengers tend to rate higher than repeat ones, with Vadodara showing a notable drop in repeat passenger ratings.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Passenger Behavior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Over 50% of passengers in Visakhapatnam, Jaipur, Mysore, and Kochi take only two trips, while cities like Coimbatore, Vadodara, Surat, and Lucknow demonstrate better loyalty with higher 4–6 trip percentages.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Achievement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Out of 426K trips, 215K exceeded the targeted trip count.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2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C7132-DCF5-4C2A-234F-6A3ECFF13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65DAB-271A-3383-8D01-0EFC20110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AA018-AB58-5F15-868A-7DB0F25737F8}"/>
              </a:ext>
            </a:extLst>
          </p:cNvPr>
          <p:cNvSpPr txBox="1"/>
          <p:nvPr/>
        </p:nvSpPr>
        <p:spPr>
          <a:xfrm>
            <a:off x="663677" y="427703"/>
            <a:ext cx="6916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725C0-9B38-16A0-FD6E-D81C064A8B5B}"/>
              </a:ext>
            </a:extLst>
          </p:cNvPr>
          <p:cNvSpPr txBox="1"/>
          <p:nvPr/>
        </p:nvSpPr>
        <p:spPr>
          <a:xfrm>
            <a:off x="1002890" y="1165123"/>
            <a:ext cx="10353368" cy="5282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Customer Experience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personalized offers and promotions for repeat passengers.</a:t>
            </a:r>
          </a:p>
          <a:p>
            <a:pPr marL="800100" marR="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driver and passenger feedback to improve service quality.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Marketing Efforts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campaigns around local events, festivals, and tourism seasons to boost demand in high-potential cities.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Eco-Friendly Initiatives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electric or hybrid vehicles to attract eco-conscious customers and reduce operating costs.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Strengthen Partnerships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Collaborate with hotels, airports, and event venues to increase visibility and drive demand in tourism-heavy areas.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7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A97FA-C653-BC48-3F7E-66FAD0536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A957A-3C21-56C2-44E8-6137FB26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17A202-6ABA-83AB-C4A8-5A0360D038D5}"/>
              </a:ext>
            </a:extLst>
          </p:cNvPr>
          <p:cNvSpPr txBox="1"/>
          <p:nvPr/>
        </p:nvSpPr>
        <p:spPr>
          <a:xfrm>
            <a:off x="796414" y="1061884"/>
            <a:ext cx="10294374" cy="438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Driver Performance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 reward system for high-performing drivers and offer training for better customer interaction.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Leverage Data for Strategic Insights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detailed customer behavior, vehicle performance, and local demand patterns to make data-driven decisions.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Boost Repeat Passenger Rates</a:t>
            </a: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loyalty programs and subscription models to encourage repeat usage, especially in cities with low retention.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6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AFF0B-3D05-7F8A-72AD-7C33A4AC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45CCE-8393-ECF4-8DA1-8B3AC66B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56DB51-78D9-1728-5388-C0503A205D07}"/>
              </a:ext>
            </a:extLst>
          </p:cNvPr>
          <p:cNvSpPr txBox="1"/>
          <p:nvPr/>
        </p:nvSpPr>
        <p:spPr>
          <a:xfrm>
            <a:off x="3023419" y="2433483"/>
            <a:ext cx="5766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YOU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0A4ACD-4F5E-1909-4D11-916D482C3B83}"/>
                  </a:ext>
                </a:extLst>
              </p14:cNvPr>
              <p14:cNvContentPartPr/>
              <p14:nvPr/>
            </p14:nvContentPartPr>
            <p14:xfrm>
              <a:off x="-1475059" y="44831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0A4ACD-4F5E-1909-4D11-916D482C3B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84059" y="44741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3AB3F1-F367-D959-8C75-A8C3DB0C3D97}"/>
                  </a:ext>
                </a:extLst>
              </p14:cNvPr>
              <p14:cNvContentPartPr/>
              <p14:nvPr/>
            </p14:nvContentPartPr>
            <p14:xfrm>
              <a:off x="-1239259" y="348023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3AB3F1-F367-D959-8C75-A8C3DB0C3D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75259" y="34445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5077F0-9BA2-D287-4FD2-DB82477CBEC5}"/>
                  </a:ext>
                </a:extLst>
              </p14:cNvPr>
              <p14:cNvContentPartPr/>
              <p14:nvPr/>
            </p14:nvContentPartPr>
            <p14:xfrm>
              <a:off x="5176661" y="3554036"/>
              <a:ext cx="17978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5077F0-9BA2-D287-4FD2-DB82477CBE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40661" y="3518036"/>
                <a:ext cx="18694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73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87A63-AB43-014D-5673-228D47D82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3CAB9-7A20-0DEB-2C6A-93F8CF2A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EAC1E0-81A3-5D4B-3AB1-3DE03992F99F}"/>
              </a:ext>
            </a:extLst>
          </p:cNvPr>
          <p:cNvSpPr txBox="1"/>
          <p:nvPr/>
        </p:nvSpPr>
        <p:spPr>
          <a:xfrm>
            <a:off x="1091381" y="722671"/>
            <a:ext cx="589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1CB31-361F-AC71-651F-01FE7DC10151}"/>
              </a:ext>
            </a:extLst>
          </p:cNvPr>
          <p:cNvSpPr txBox="1"/>
          <p:nvPr/>
        </p:nvSpPr>
        <p:spPr>
          <a:xfrm>
            <a:off x="1710812" y="1666567"/>
            <a:ext cx="9114503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Key challenges include: Understanding repeat passenger dynamics, Optimizing trip distribution across regions, Enhancing satisfaction for new and repeat passengers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Management seeks to evaluate current performance and identify improvement areas</a:t>
            </a:r>
          </a:p>
        </p:txBody>
      </p:sp>
    </p:spTree>
    <p:extLst>
      <p:ext uri="{BB962C8B-B14F-4D97-AF65-F5344CB8AC3E}">
        <p14:creationId xmlns:p14="http://schemas.microsoft.com/office/powerpoint/2010/main" val="300956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5E936-E85B-620A-EE84-7122CC96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474FB-A066-2247-D586-5BF99223F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2E3840-A3F8-8D06-30F4-5AD565C64BCB}"/>
              </a:ext>
            </a:extLst>
          </p:cNvPr>
          <p:cNvSpPr txBox="1"/>
          <p:nvPr/>
        </p:nvSpPr>
        <p:spPr>
          <a:xfrm>
            <a:off x="1091381" y="722671"/>
            <a:ext cx="589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78904-7595-58FE-8AC4-3E810B5963C9}"/>
              </a:ext>
            </a:extLst>
          </p:cNvPr>
          <p:cNvSpPr txBox="1"/>
          <p:nvPr/>
        </p:nvSpPr>
        <p:spPr>
          <a:xfrm>
            <a:off x="1649361" y="2153228"/>
            <a:ext cx="8893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To analyze Goodcabs’ performance in Transportation and Mobility sector across key metrics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actionable insights to the Chief of Operations</a:t>
            </a:r>
          </a:p>
        </p:txBody>
      </p:sp>
    </p:spTree>
    <p:extLst>
      <p:ext uri="{BB962C8B-B14F-4D97-AF65-F5344CB8AC3E}">
        <p14:creationId xmlns:p14="http://schemas.microsoft.com/office/powerpoint/2010/main" val="58134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DC27B-FA7B-C057-8505-F6DAF60D7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4AE89-71BB-3FB7-D98E-94A2F746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0BFFA3-47DD-6B8B-B7B1-C76853B11DD8}"/>
              </a:ext>
            </a:extLst>
          </p:cNvPr>
          <p:cNvSpPr txBox="1"/>
          <p:nvPr/>
        </p:nvSpPr>
        <p:spPr>
          <a:xfrm>
            <a:off x="1091381" y="722671"/>
            <a:ext cx="589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DATASET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A8D40-1D4B-FFF5-D468-F72047ABEDA7}"/>
              </a:ext>
            </a:extLst>
          </p:cNvPr>
          <p:cNvSpPr txBox="1"/>
          <p:nvPr/>
        </p:nvSpPr>
        <p:spPr>
          <a:xfrm>
            <a:off x="1251155" y="1553063"/>
            <a:ext cx="97363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Databases and Tables: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trips_db : Detailed and Aggregated trip data analysis.</a:t>
            </a:r>
          </a:p>
          <a:p>
            <a:pPr marL="342900" indent="-1063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     Tables:</a:t>
            </a:r>
          </a:p>
          <a:p>
            <a:pPr marL="9175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dim_date: Date, month, and day type (weekday/weekend)</a:t>
            </a:r>
          </a:p>
          <a:p>
            <a:pPr marL="9175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dim_city: City details (ID and name).</a:t>
            </a:r>
          </a:p>
          <a:p>
            <a:pPr marL="9175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fact_trips: Trip details (ID, city, passenger type, ratings, etc.).</a:t>
            </a:r>
          </a:p>
          <a:p>
            <a:pPr marL="9175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fact_passenger_summary: Monthly summary of passengers (total, new, repeat).</a:t>
            </a:r>
          </a:p>
          <a:p>
            <a:pPr marL="9175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dim_repeat_trip_distribution: Frequency of trips by repeat passengers.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5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411A6-6128-FC8A-BC6D-44BFCBCF2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A56092-41C1-E528-C25E-63E841B43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360AD-3902-C4D7-13E9-D78A0ADF31A7}"/>
              </a:ext>
            </a:extLst>
          </p:cNvPr>
          <p:cNvSpPr txBox="1"/>
          <p:nvPr/>
        </p:nvSpPr>
        <p:spPr>
          <a:xfrm>
            <a:off x="1227803" y="1076614"/>
            <a:ext cx="973639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2.  targets_db : Detailed and Aggregated trip data analysis.</a:t>
            </a:r>
          </a:p>
          <a:p>
            <a:pPr marL="342900" indent="-1063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      Tables:</a:t>
            </a:r>
          </a:p>
          <a:p>
            <a:pPr marL="9175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city_target_passenger_rating: City-wise target for average passenger ratings</a:t>
            </a:r>
          </a:p>
          <a:p>
            <a:pPr marL="9175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monthly_target_new_passengers: Monthly goals for new passenger acquisition</a:t>
            </a:r>
          </a:p>
          <a:p>
            <a:pPr marL="91757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monthly_target_trips: Monthly trip count targets by city.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0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32C57-E6EB-AFE3-0094-8392900BE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76093-D7B2-E5FA-17B7-048CA5021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7C42CB-594B-DAC0-67F6-E59E9C93F07D}"/>
              </a:ext>
            </a:extLst>
          </p:cNvPr>
          <p:cNvSpPr txBox="1"/>
          <p:nvPr/>
        </p:nvSpPr>
        <p:spPr>
          <a:xfrm>
            <a:off x="1091380" y="722671"/>
            <a:ext cx="7359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KEY METRICS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0A3844-0C7F-00C0-8954-F29C3C6724AA}"/>
              </a:ext>
            </a:extLst>
          </p:cNvPr>
          <p:cNvSpPr/>
          <p:nvPr/>
        </p:nvSpPr>
        <p:spPr>
          <a:xfrm>
            <a:off x="1952932" y="2153229"/>
            <a:ext cx="2050026" cy="13494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TOTAL TRIPS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426 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332C5C-5581-8745-053E-A1E46B2F1873}"/>
              </a:ext>
            </a:extLst>
          </p:cNvPr>
          <p:cNvSpPr/>
          <p:nvPr/>
        </p:nvSpPr>
        <p:spPr>
          <a:xfrm>
            <a:off x="5201878" y="2153227"/>
            <a:ext cx="2050026" cy="134949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TOTAL FARE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108 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9CA9A5-8911-72D7-EDF7-BECD897EF299}"/>
              </a:ext>
            </a:extLst>
          </p:cNvPr>
          <p:cNvSpPr/>
          <p:nvPr/>
        </p:nvSpPr>
        <p:spPr>
          <a:xfrm>
            <a:off x="8450825" y="2153228"/>
            <a:ext cx="2050026" cy="13494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TOTAL DISTANCE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8.1M km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D93152-3E68-26B6-9844-7A5646C47FAD}"/>
              </a:ext>
            </a:extLst>
          </p:cNvPr>
          <p:cNvSpPr/>
          <p:nvPr/>
        </p:nvSpPr>
        <p:spPr>
          <a:xfrm>
            <a:off x="2032819" y="4149208"/>
            <a:ext cx="2050026" cy="13101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AVG PASSENGER RATING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7.66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7104E3-6EB3-1C3A-08CF-8837C28749E9}"/>
              </a:ext>
            </a:extLst>
          </p:cNvPr>
          <p:cNvSpPr/>
          <p:nvPr/>
        </p:nvSpPr>
        <p:spPr>
          <a:xfrm>
            <a:off x="5241822" y="4163949"/>
            <a:ext cx="2050026" cy="13101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AVG DRIVER RATING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7.83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21E7C1-89FB-26D7-97D0-809F6E76A211}"/>
              </a:ext>
            </a:extLst>
          </p:cNvPr>
          <p:cNvSpPr/>
          <p:nvPr/>
        </p:nvSpPr>
        <p:spPr>
          <a:xfrm>
            <a:off x="8450825" y="4124608"/>
            <a:ext cx="2050026" cy="13494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AVG TRIP COST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₹ 254.02</a:t>
            </a:r>
          </a:p>
        </p:txBody>
      </p:sp>
    </p:spTree>
    <p:extLst>
      <p:ext uri="{BB962C8B-B14F-4D97-AF65-F5344CB8AC3E}">
        <p14:creationId xmlns:p14="http://schemas.microsoft.com/office/powerpoint/2010/main" val="224505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68A5-C072-11E4-16ED-4B70215AB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0999F-CED8-8985-F2F8-86A5807CA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56C7C7-7513-1C4B-DA9E-3E8B63020943}"/>
              </a:ext>
            </a:extLst>
          </p:cNvPr>
          <p:cNvSpPr txBox="1"/>
          <p:nvPr/>
        </p:nvSpPr>
        <p:spPr>
          <a:xfrm>
            <a:off x="1091380" y="722671"/>
            <a:ext cx="7359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>
                <a:solidFill>
                  <a:schemeClr val="bg1"/>
                </a:solidFill>
              </a:rPr>
              <a:t>KEY METRICS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58F96F-D9E2-1B67-5E40-B19E83FA92D4}"/>
              </a:ext>
            </a:extLst>
          </p:cNvPr>
          <p:cNvSpPr/>
          <p:nvPr/>
        </p:nvSpPr>
        <p:spPr>
          <a:xfrm>
            <a:off x="1952932" y="2195057"/>
            <a:ext cx="2050026" cy="13076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AVG FARE PER KM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₹ 13.28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B294C2-1A80-EC6E-3673-703DA4AB099C}"/>
              </a:ext>
            </a:extLst>
          </p:cNvPr>
          <p:cNvSpPr/>
          <p:nvPr/>
        </p:nvSpPr>
        <p:spPr>
          <a:xfrm>
            <a:off x="5201878" y="2195055"/>
            <a:ext cx="2050026" cy="13076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AVG TRIP DISTANCE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19.13 km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7EE637-2445-E2FD-1825-6DD2CBA09E43}"/>
              </a:ext>
            </a:extLst>
          </p:cNvPr>
          <p:cNvSpPr/>
          <p:nvPr/>
        </p:nvSpPr>
        <p:spPr>
          <a:xfrm>
            <a:off x="8450825" y="2195056"/>
            <a:ext cx="2050026" cy="13076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TOTAL PASSENGERS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238 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DEE547-BA01-5873-A250-CC0A19F0C1F5}"/>
              </a:ext>
            </a:extLst>
          </p:cNvPr>
          <p:cNvSpPr/>
          <p:nvPr/>
        </p:nvSpPr>
        <p:spPr>
          <a:xfrm>
            <a:off x="2032819" y="4036161"/>
            <a:ext cx="2050026" cy="130766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NEW PASSENGERS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177 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04BF75-C96B-403E-9208-FF511BFE1A30}"/>
              </a:ext>
            </a:extLst>
          </p:cNvPr>
          <p:cNvSpPr/>
          <p:nvPr/>
        </p:nvSpPr>
        <p:spPr>
          <a:xfrm>
            <a:off x="5241822" y="4011563"/>
            <a:ext cx="2050026" cy="13470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REPEAT PASSENGERS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61 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ABF64A-4662-AF1B-28F0-AE862BE36B9C}"/>
              </a:ext>
            </a:extLst>
          </p:cNvPr>
          <p:cNvSpPr/>
          <p:nvPr/>
        </p:nvSpPr>
        <p:spPr>
          <a:xfrm>
            <a:off x="8450825" y="4011562"/>
            <a:ext cx="2050026" cy="1307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REPEAT PASSENGER RATE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25.7%</a:t>
            </a:r>
          </a:p>
        </p:txBody>
      </p:sp>
    </p:spTree>
    <p:extLst>
      <p:ext uri="{BB962C8B-B14F-4D97-AF65-F5344CB8AC3E}">
        <p14:creationId xmlns:p14="http://schemas.microsoft.com/office/powerpoint/2010/main" val="14718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DDE8A-5191-32BE-92C7-1C4EFAE46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61A093-314B-95E6-8924-ADA06351B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6BDBB-D9BF-D220-B71D-F57B88A6986B}"/>
              </a:ext>
            </a:extLst>
          </p:cNvPr>
          <p:cNvSpPr txBox="1"/>
          <p:nvPr/>
        </p:nvSpPr>
        <p:spPr>
          <a:xfrm>
            <a:off x="516194" y="4055806"/>
            <a:ext cx="11017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ANALYSIS HIGHLIGHTS</a:t>
            </a:r>
          </a:p>
        </p:txBody>
      </p:sp>
    </p:spTree>
    <p:extLst>
      <p:ext uri="{BB962C8B-B14F-4D97-AF65-F5344CB8AC3E}">
        <p14:creationId xmlns:p14="http://schemas.microsoft.com/office/powerpoint/2010/main" val="110229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928</Words>
  <Application>Microsoft Office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10</cp:revision>
  <dcterms:created xsi:type="dcterms:W3CDTF">2024-12-09T15:27:12Z</dcterms:created>
  <dcterms:modified xsi:type="dcterms:W3CDTF">2024-12-14T06:53:01Z</dcterms:modified>
</cp:coreProperties>
</file>