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8" r:id="rId4"/>
    <p:sldId id="263" r:id="rId5"/>
    <p:sldId id="259" r:id="rId6"/>
    <p:sldId id="271" r:id="rId7"/>
    <p:sldId id="267" r:id="rId8"/>
    <p:sldId id="268" r:id="rId9"/>
    <p:sldId id="264" r:id="rId10"/>
    <p:sldId id="260" r:id="rId11"/>
    <p:sldId id="261" r:id="rId12"/>
    <p:sldId id="262" r:id="rId13"/>
    <p:sldId id="265" r:id="rId14"/>
    <p:sldId id="266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BE6C7D-2B09-404D-A32A-BFBF4BAA53F2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5ABC1BF-77D9-4FEF-951D-CFFAE2EA7BF7}">
      <dgm:prSet phldrT="[Text]"/>
      <dgm:spPr/>
      <dgm:t>
        <a:bodyPr/>
        <a:lstStyle/>
        <a:p>
          <a:r>
            <a:rPr lang="en-IN" dirty="0"/>
            <a:t>PSNR</a:t>
          </a:r>
          <a:endParaRPr lang="en-GB" dirty="0"/>
        </a:p>
      </dgm:t>
    </dgm:pt>
    <dgm:pt modelId="{9385EBCA-1341-463F-B634-B3DCAA2B2639}" type="parTrans" cxnId="{623C50A5-6602-4099-8617-50236FD035BF}">
      <dgm:prSet/>
      <dgm:spPr/>
      <dgm:t>
        <a:bodyPr/>
        <a:lstStyle/>
        <a:p>
          <a:endParaRPr lang="en-GB"/>
        </a:p>
      </dgm:t>
    </dgm:pt>
    <dgm:pt modelId="{9C830B60-D381-4F1D-B849-36DCB4067ED8}" type="sibTrans" cxnId="{623C50A5-6602-4099-8617-50236FD035BF}">
      <dgm:prSet/>
      <dgm:spPr/>
      <dgm:t>
        <a:bodyPr/>
        <a:lstStyle/>
        <a:p>
          <a:endParaRPr lang="en-GB"/>
        </a:p>
      </dgm:t>
    </dgm:pt>
    <dgm:pt modelId="{57E23564-96B1-4A92-9B51-5A12880C8E83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dirty="0"/>
            <a:t>SSIM</a:t>
          </a:r>
          <a:endParaRPr lang="en-GB" dirty="0"/>
        </a:p>
      </dgm:t>
    </dgm:pt>
    <dgm:pt modelId="{1049DF20-D5AF-4A0E-B51A-7F83B9D37889}" type="parTrans" cxnId="{E96DA820-3447-414B-BC5D-E34CE90920DB}">
      <dgm:prSet/>
      <dgm:spPr/>
      <dgm:t>
        <a:bodyPr/>
        <a:lstStyle/>
        <a:p>
          <a:endParaRPr lang="en-GB"/>
        </a:p>
      </dgm:t>
    </dgm:pt>
    <dgm:pt modelId="{06D0B05B-FC9C-49BF-8BCC-D7D0494C0E9A}" type="sibTrans" cxnId="{E96DA820-3447-414B-BC5D-E34CE90920DB}">
      <dgm:prSet/>
      <dgm:spPr/>
      <dgm:t>
        <a:bodyPr/>
        <a:lstStyle/>
        <a:p>
          <a:endParaRPr lang="en-GB"/>
        </a:p>
      </dgm:t>
    </dgm:pt>
    <dgm:pt modelId="{3F993545-5EF6-4725-9AC0-EC31B0BD8005}">
      <dgm:prSet phldrT="[Text]"/>
      <dgm:spPr/>
      <dgm:t>
        <a:bodyPr/>
        <a:lstStyle/>
        <a:p>
          <a:r>
            <a:rPr lang="en-IN" dirty="0"/>
            <a:t>VIFP</a:t>
          </a:r>
          <a:endParaRPr lang="en-GB" dirty="0"/>
        </a:p>
      </dgm:t>
    </dgm:pt>
    <dgm:pt modelId="{2EA6DF5E-1509-4B2A-808D-E7F842DBBF75}" type="parTrans" cxnId="{85536BE3-0726-45DB-8E31-597F52D49780}">
      <dgm:prSet/>
      <dgm:spPr/>
      <dgm:t>
        <a:bodyPr/>
        <a:lstStyle/>
        <a:p>
          <a:endParaRPr lang="en-GB"/>
        </a:p>
      </dgm:t>
    </dgm:pt>
    <dgm:pt modelId="{7C290256-299D-4A6E-9E61-9A24C9D51288}" type="sibTrans" cxnId="{85536BE3-0726-45DB-8E31-597F52D49780}">
      <dgm:prSet/>
      <dgm:spPr/>
      <dgm:t>
        <a:bodyPr/>
        <a:lstStyle/>
        <a:p>
          <a:endParaRPr lang="en-GB"/>
        </a:p>
      </dgm:t>
    </dgm:pt>
    <dgm:pt modelId="{0593DD20-DD10-4443-AACD-88412F8AD83D}" type="pres">
      <dgm:prSet presAssocID="{C1BE6C7D-2B09-404D-A32A-BFBF4BAA53F2}" presName="Name0" presStyleCnt="0">
        <dgm:presLayoutVars>
          <dgm:dir/>
          <dgm:resizeHandles val="exact"/>
        </dgm:presLayoutVars>
      </dgm:prSet>
      <dgm:spPr/>
    </dgm:pt>
    <dgm:pt modelId="{E99EF3C6-CB83-45E3-B99E-C3C6FC5E5CF4}" type="pres">
      <dgm:prSet presAssocID="{15ABC1BF-77D9-4FEF-951D-CFFAE2EA7BF7}" presName="node" presStyleLbl="node1" presStyleIdx="0" presStyleCnt="3">
        <dgm:presLayoutVars>
          <dgm:bulletEnabled val="1"/>
        </dgm:presLayoutVars>
      </dgm:prSet>
      <dgm:spPr/>
    </dgm:pt>
    <dgm:pt modelId="{EFEB12E7-DA51-4ED6-A5E3-4E59B10B33D5}" type="pres">
      <dgm:prSet presAssocID="{9C830B60-D381-4F1D-B849-36DCB4067ED8}" presName="sibTrans" presStyleCnt="0"/>
      <dgm:spPr/>
    </dgm:pt>
    <dgm:pt modelId="{4C3681BF-4AE7-4C88-9891-3EE00688CFA9}" type="pres">
      <dgm:prSet presAssocID="{57E23564-96B1-4A92-9B51-5A12880C8E83}" presName="node" presStyleLbl="node1" presStyleIdx="1" presStyleCnt="3">
        <dgm:presLayoutVars>
          <dgm:bulletEnabled val="1"/>
        </dgm:presLayoutVars>
      </dgm:prSet>
      <dgm:spPr/>
    </dgm:pt>
    <dgm:pt modelId="{CB20D6E5-F2EA-42A2-97E6-15BD3723D5D7}" type="pres">
      <dgm:prSet presAssocID="{06D0B05B-FC9C-49BF-8BCC-D7D0494C0E9A}" presName="sibTrans" presStyleCnt="0"/>
      <dgm:spPr/>
    </dgm:pt>
    <dgm:pt modelId="{143A02BB-A436-49B0-B100-15EBBA099675}" type="pres">
      <dgm:prSet presAssocID="{3F993545-5EF6-4725-9AC0-EC31B0BD8005}" presName="node" presStyleLbl="node1" presStyleIdx="2" presStyleCnt="3">
        <dgm:presLayoutVars>
          <dgm:bulletEnabled val="1"/>
        </dgm:presLayoutVars>
      </dgm:prSet>
      <dgm:spPr/>
    </dgm:pt>
  </dgm:ptLst>
  <dgm:cxnLst>
    <dgm:cxn modelId="{E96DA820-3447-414B-BC5D-E34CE90920DB}" srcId="{C1BE6C7D-2B09-404D-A32A-BFBF4BAA53F2}" destId="{57E23564-96B1-4A92-9B51-5A12880C8E83}" srcOrd="1" destOrd="0" parTransId="{1049DF20-D5AF-4A0E-B51A-7F83B9D37889}" sibTransId="{06D0B05B-FC9C-49BF-8BCC-D7D0494C0E9A}"/>
    <dgm:cxn modelId="{87EFBB26-5FF5-4C54-8E0A-2E5C2846EE5A}" type="presOf" srcId="{15ABC1BF-77D9-4FEF-951D-CFFAE2EA7BF7}" destId="{E99EF3C6-CB83-45E3-B99E-C3C6FC5E5CF4}" srcOrd="0" destOrd="0" presId="urn:microsoft.com/office/officeart/2005/8/layout/hList6"/>
    <dgm:cxn modelId="{D3EBDE2C-9C97-448A-B246-7779C86FAD86}" type="presOf" srcId="{3F993545-5EF6-4725-9AC0-EC31B0BD8005}" destId="{143A02BB-A436-49B0-B100-15EBBA099675}" srcOrd="0" destOrd="0" presId="urn:microsoft.com/office/officeart/2005/8/layout/hList6"/>
    <dgm:cxn modelId="{96EF3674-747E-41DE-8A19-8A203522FF68}" type="presOf" srcId="{57E23564-96B1-4A92-9B51-5A12880C8E83}" destId="{4C3681BF-4AE7-4C88-9891-3EE00688CFA9}" srcOrd="0" destOrd="0" presId="urn:microsoft.com/office/officeart/2005/8/layout/hList6"/>
    <dgm:cxn modelId="{B0F82C9B-9D7E-4D63-9371-6FDD08841F7B}" type="presOf" srcId="{C1BE6C7D-2B09-404D-A32A-BFBF4BAA53F2}" destId="{0593DD20-DD10-4443-AACD-88412F8AD83D}" srcOrd="0" destOrd="0" presId="urn:microsoft.com/office/officeart/2005/8/layout/hList6"/>
    <dgm:cxn modelId="{623C50A5-6602-4099-8617-50236FD035BF}" srcId="{C1BE6C7D-2B09-404D-A32A-BFBF4BAA53F2}" destId="{15ABC1BF-77D9-4FEF-951D-CFFAE2EA7BF7}" srcOrd="0" destOrd="0" parTransId="{9385EBCA-1341-463F-B634-B3DCAA2B2639}" sibTransId="{9C830B60-D381-4F1D-B849-36DCB4067ED8}"/>
    <dgm:cxn modelId="{85536BE3-0726-45DB-8E31-597F52D49780}" srcId="{C1BE6C7D-2B09-404D-A32A-BFBF4BAA53F2}" destId="{3F993545-5EF6-4725-9AC0-EC31B0BD8005}" srcOrd="2" destOrd="0" parTransId="{2EA6DF5E-1509-4B2A-808D-E7F842DBBF75}" sibTransId="{7C290256-299D-4A6E-9E61-9A24C9D51288}"/>
    <dgm:cxn modelId="{4E248EB3-2C23-43DE-BD65-D61259EE254B}" type="presParOf" srcId="{0593DD20-DD10-4443-AACD-88412F8AD83D}" destId="{E99EF3C6-CB83-45E3-B99E-C3C6FC5E5CF4}" srcOrd="0" destOrd="0" presId="urn:microsoft.com/office/officeart/2005/8/layout/hList6"/>
    <dgm:cxn modelId="{E70FA100-C1C6-4E0D-94AD-0F884C192875}" type="presParOf" srcId="{0593DD20-DD10-4443-AACD-88412F8AD83D}" destId="{EFEB12E7-DA51-4ED6-A5E3-4E59B10B33D5}" srcOrd="1" destOrd="0" presId="urn:microsoft.com/office/officeart/2005/8/layout/hList6"/>
    <dgm:cxn modelId="{7A1BC420-D74A-42BC-836B-54E66358CBB5}" type="presParOf" srcId="{0593DD20-DD10-4443-AACD-88412F8AD83D}" destId="{4C3681BF-4AE7-4C88-9891-3EE00688CFA9}" srcOrd="2" destOrd="0" presId="urn:microsoft.com/office/officeart/2005/8/layout/hList6"/>
    <dgm:cxn modelId="{D6F116F9-26A5-413E-A4C0-9C2F2C4C671B}" type="presParOf" srcId="{0593DD20-DD10-4443-AACD-88412F8AD83D}" destId="{CB20D6E5-F2EA-42A2-97E6-15BD3723D5D7}" srcOrd="3" destOrd="0" presId="urn:microsoft.com/office/officeart/2005/8/layout/hList6"/>
    <dgm:cxn modelId="{01D0182B-F67F-4F43-B141-89484AB1CC56}" type="presParOf" srcId="{0593DD20-DD10-4443-AACD-88412F8AD83D}" destId="{143A02BB-A436-49B0-B100-15EBBA099675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9EF3C6-CB83-45E3-B99E-C3C6FC5E5CF4}">
      <dsp:nvSpPr>
        <dsp:cNvPr id="0" name=""/>
        <dsp:cNvSpPr/>
      </dsp:nvSpPr>
      <dsp:spPr>
        <a:xfrm rot="16200000">
          <a:off x="-1155038" y="1155876"/>
          <a:ext cx="4490155" cy="217840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0" tIns="0" rIns="329406" bIns="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200" kern="1200" dirty="0"/>
            <a:t>PSNR</a:t>
          </a:r>
          <a:endParaRPr lang="en-GB" sz="5200" kern="1200" dirty="0"/>
        </a:p>
      </dsp:txBody>
      <dsp:txXfrm rot="5400000">
        <a:off x="838" y="898031"/>
        <a:ext cx="2178402" cy="2694093"/>
      </dsp:txXfrm>
    </dsp:sp>
    <dsp:sp modelId="{4C3681BF-4AE7-4C88-9891-3EE00688CFA9}">
      <dsp:nvSpPr>
        <dsp:cNvPr id="0" name=""/>
        <dsp:cNvSpPr/>
      </dsp:nvSpPr>
      <dsp:spPr>
        <a:xfrm rot="16200000">
          <a:off x="1186744" y="1155876"/>
          <a:ext cx="4490155" cy="2178402"/>
        </a:xfrm>
        <a:prstGeom prst="flowChartManualOperation">
          <a:avLst/>
        </a:prstGeom>
        <a:gradFill rotWithShape="1">
          <a:gsLst>
            <a:gs pos="0">
              <a:schemeClr val="accent4">
                <a:tint val="96000"/>
                <a:lumMod val="100000"/>
              </a:schemeClr>
            </a:gs>
            <a:gs pos="78000">
              <a:schemeClr val="accent4"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330200" tIns="0" rIns="329406" bIns="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200" kern="1200" dirty="0"/>
            <a:t>SSIM</a:t>
          </a:r>
          <a:endParaRPr lang="en-GB" sz="5200" kern="1200" dirty="0"/>
        </a:p>
      </dsp:txBody>
      <dsp:txXfrm rot="5400000">
        <a:off x="2342620" y="898031"/>
        <a:ext cx="2178402" cy="2694093"/>
      </dsp:txXfrm>
    </dsp:sp>
    <dsp:sp modelId="{143A02BB-A436-49B0-B100-15EBBA099675}">
      <dsp:nvSpPr>
        <dsp:cNvPr id="0" name=""/>
        <dsp:cNvSpPr/>
      </dsp:nvSpPr>
      <dsp:spPr>
        <a:xfrm rot="16200000">
          <a:off x="3528527" y="1155876"/>
          <a:ext cx="4490155" cy="217840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0" tIns="0" rIns="329406" bIns="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200" kern="1200" dirty="0"/>
            <a:t>VIFP</a:t>
          </a:r>
          <a:endParaRPr lang="en-GB" sz="5200" kern="1200" dirty="0"/>
        </a:p>
      </dsp:txBody>
      <dsp:txXfrm rot="5400000">
        <a:off x="4684403" y="898031"/>
        <a:ext cx="2178402" cy="2694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E1AD-3F98-45FA-9666-5DFF481CFC35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C5D-6A45-4CA6-9B60-DA8357297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86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E1AD-3F98-45FA-9666-5DFF481CFC35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C5D-6A45-4CA6-9B60-DA8357297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21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E1AD-3F98-45FA-9666-5DFF481CFC35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C5D-6A45-4CA6-9B60-DA8357297B1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3492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E1AD-3F98-45FA-9666-5DFF481CFC35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C5D-6A45-4CA6-9B60-DA8357297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642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E1AD-3F98-45FA-9666-5DFF481CFC35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C5D-6A45-4CA6-9B60-DA8357297B1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9198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E1AD-3F98-45FA-9666-5DFF481CFC35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C5D-6A45-4CA6-9B60-DA8357297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445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E1AD-3F98-45FA-9666-5DFF481CFC35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C5D-6A45-4CA6-9B60-DA8357297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E1AD-3F98-45FA-9666-5DFF481CFC35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C5D-6A45-4CA6-9B60-DA8357297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52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E1AD-3F98-45FA-9666-5DFF481CFC35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C5D-6A45-4CA6-9B60-DA8357297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02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E1AD-3F98-45FA-9666-5DFF481CFC35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C5D-6A45-4CA6-9B60-DA8357297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99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E1AD-3F98-45FA-9666-5DFF481CFC35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C5D-6A45-4CA6-9B60-DA8357297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89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E1AD-3F98-45FA-9666-5DFF481CFC35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C5D-6A45-4CA6-9B60-DA8357297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13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E1AD-3F98-45FA-9666-5DFF481CFC35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C5D-6A45-4CA6-9B60-DA8357297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41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E1AD-3F98-45FA-9666-5DFF481CFC35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C5D-6A45-4CA6-9B60-DA8357297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48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E1AD-3F98-45FA-9666-5DFF481CFC35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C5D-6A45-4CA6-9B60-DA8357297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73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E1AD-3F98-45FA-9666-5DFF481CFC35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C5D-6A45-4CA6-9B60-DA8357297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77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AE1AD-3F98-45FA-9666-5DFF481CFC35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55FC5D-6A45-4CA6-9B60-DA8357297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42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97487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n-IN" dirty="0"/>
              <a:t>Video Compression Optimization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622" y="3614211"/>
            <a:ext cx="9144000" cy="2440953"/>
          </a:xfrm>
        </p:spPr>
        <p:txBody>
          <a:bodyPr>
            <a:normAutofit fontScale="70000" lnSpcReduction="20000"/>
          </a:bodyPr>
          <a:lstStyle/>
          <a:p>
            <a:r>
              <a:rPr lang="en-IN" sz="3500" dirty="0"/>
              <a:t>First Stage Evaluation</a:t>
            </a:r>
          </a:p>
          <a:p>
            <a:r>
              <a:rPr lang="en-IN" dirty="0"/>
              <a:t>Prepared by:</a:t>
            </a:r>
          </a:p>
          <a:p>
            <a:r>
              <a:rPr lang="en-IN" dirty="0" err="1"/>
              <a:t>Alkesh</a:t>
            </a:r>
            <a:r>
              <a:rPr lang="en-IN" dirty="0"/>
              <a:t> </a:t>
            </a:r>
            <a:r>
              <a:rPr lang="en-IN" dirty="0" err="1"/>
              <a:t>Vaghela</a:t>
            </a:r>
            <a:r>
              <a:rPr lang="en-IN" dirty="0"/>
              <a:t> – U15CO039</a:t>
            </a:r>
          </a:p>
          <a:p>
            <a:r>
              <a:rPr lang="en-IN" dirty="0"/>
              <a:t>Jay </a:t>
            </a:r>
            <a:r>
              <a:rPr lang="en-IN" dirty="0" err="1"/>
              <a:t>Dudhat</a:t>
            </a:r>
            <a:r>
              <a:rPr lang="en-IN" dirty="0"/>
              <a:t> – U15CO048</a:t>
            </a:r>
          </a:p>
          <a:p>
            <a:r>
              <a:rPr lang="en-IN" dirty="0" err="1"/>
              <a:t>Priyansh</a:t>
            </a:r>
            <a:r>
              <a:rPr lang="en-IN" dirty="0"/>
              <a:t> </a:t>
            </a:r>
            <a:r>
              <a:rPr lang="en-IN" dirty="0" err="1"/>
              <a:t>Zalavadiya</a:t>
            </a:r>
            <a:r>
              <a:rPr lang="en-IN" dirty="0"/>
              <a:t> – U15CO050</a:t>
            </a:r>
          </a:p>
          <a:p>
            <a:r>
              <a:rPr lang="en-IN" dirty="0"/>
              <a:t>Apurva Tripathi – U15CO097</a:t>
            </a:r>
          </a:p>
          <a:p>
            <a:r>
              <a:rPr lang="en-IN" dirty="0"/>
              <a:t>Guided by:</a:t>
            </a:r>
          </a:p>
          <a:p>
            <a:r>
              <a:rPr lang="en-IN" dirty="0"/>
              <a:t>Rupa G. Mehta</a:t>
            </a:r>
          </a:p>
        </p:txBody>
      </p:sp>
    </p:spTree>
    <p:extLst>
      <p:ext uri="{BB962C8B-B14F-4D97-AF65-F5344CB8AC3E}">
        <p14:creationId xmlns:p14="http://schemas.microsoft.com/office/powerpoint/2010/main" val="1642459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Video Quality Measurement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17FEB75-442A-42B2-9B67-4E3DB9DAAD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4117689"/>
              </p:ext>
            </p:extLst>
          </p:nvPr>
        </p:nvGraphicFramePr>
        <p:xfrm>
          <a:off x="2032000" y="1648178"/>
          <a:ext cx="6863644" cy="4490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2661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Experiment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3E5874-8676-4295-879E-115F9F350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86956"/>
            <a:ext cx="9148234" cy="4984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5073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E96FF1-A84E-4361-A7E2-FD76DD6AB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1" y="507999"/>
            <a:ext cx="10292518" cy="56186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6220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233811-C9C1-4371-A1F3-C237FC52F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17" y="469122"/>
            <a:ext cx="10445505" cy="57165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0196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5784-2EA9-461D-B1AB-89D009287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54"/>
            <a:ext cx="8596668" cy="1320800"/>
          </a:xfrm>
        </p:spPr>
        <p:txBody>
          <a:bodyPr/>
          <a:lstStyle/>
          <a:p>
            <a:pPr algn="ctr"/>
            <a:r>
              <a:rPr lang="en-IN" u="sng" dirty="0"/>
              <a:t>Results</a:t>
            </a:r>
            <a:endParaRPr lang="en-GB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371F06-91A1-46DE-A9F8-062C4CF4B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97" y="1203086"/>
            <a:ext cx="7208592" cy="5508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7527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FF12-2234-4F56-88A5-E00F345D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Proposed Framework</a:t>
            </a:r>
            <a:endParaRPr lang="en-GB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AADD46-18F3-41A8-B3CF-D76EF8B35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29366"/>
            <a:ext cx="8264701" cy="481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0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B7FA2-C9A7-41EF-9C1A-583301F2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u="sng" dirty="0"/>
              <a:t>Future Work</a:t>
            </a:r>
            <a:br>
              <a:rPr lang="en-IN" u="sng" dirty="0"/>
            </a:br>
            <a:br>
              <a:rPr lang="en-IN" u="sng" dirty="0"/>
            </a:br>
            <a:endParaRPr lang="en-GB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7A08A-805B-4FDF-8E03-CD0A536C0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2900"/>
            <a:ext cx="8596668" cy="3880773"/>
          </a:xfrm>
        </p:spPr>
        <p:txBody>
          <a:bodyPr>
            <a:normAutofit/>
          </a:bodyPr>
          <a:lstStyle/>
          <a:p>
            <a:r>
              <a:rPr lang="en-IN" sz="2000" dirty="0"/>
              <a:t>Feature extraction system with broad video classification.</a:t>
            </a:r>
          </a:p>
          <a:p>
            <a:r>
              <a:rPr lang="en-IN" sz="2000" dirty="0"/>
              <a:t>Create optimal datasets to train the model.</a:t>
            </a:r>
          </a:p>
          <a:p>
            <a:r>
              <a:rPr lang="en-IN" sz="2000" dirty="0"/>
              <a:t>By comparing and evaluating optimal machine learning approach for finding parameters of x265 encoder.</a:t>
            </a:r>
          </a:p>
          <a:p>
            <a:r>
              <a:rPr lang="en-IN" sz="2000" dirty="0"/>
              <a:t>Training of machine learning model based on obtained dataset.</a:t>
            </a:r>
          </a:p>
          <a:p>
            <a:endParaRPr lang="en-IN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7506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Introduction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39084F-5408-4933-9B3D-E07BA2FBAC3F}"/>
              </a:ext>
            </a:extLst>
          </p:cNvPr>
          <p:cNvSpPr/>
          <p:nvPr/>
        </p:nvSpPr>
        <p:spPr>
          <a:xfrm>
            <a:off x="677334" y="2889955"/>
            <a:ext cx="1715911" cy="869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Video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8D715F-CB78-46D1-8A07-F800D90EA2AB}"/>
              </a:ext>
            </a:extLst>
          </p:cNvPr>
          <p:cNvSpPr/>
          <p:nvPr/>
        </p:nvSpPr>
        <p:spPr>
          <a:xfrm>
            <a:off x="3787425" y="2895598"/>
            <a:ext cx="1715911" cy="8692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Compression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AC7CF8-E041-47DC-AC03-6D48F98490D2}"/>
              </a:ext>
            </a:extLst>
          </p:cNvPr>
          <p:cNvSpPr/>
          <p:nvPr/>
        </p:nvSpPr>
        <p:spPr>
          <a:xfrm>
            <a:off x="6925738" y="2873020"/>
            <a:ext cx="1715911" cy="869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Optimization</a:t>
            </a:r>
            <a:endParaRPr lang="en-GB" dirty="0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4E03A4FA-3CD9-4631-A3DC-29AC4167F2C1}"/>
              </a:ext>
            </a:extLst>
          </p:cNvPr>
          <p:cNvSpPr/>
          <p:nvPr/>
        </p:nvSpPr>
        <p:spPr>
          <a:xfrm>
            <a:off x="2771425" y="3111497"/>
            <a:ext cx="440267" cy="392289"/>
          </a:xfrm>
          <a:prstGeom prst="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0B2895F0-4934-4358-B539-0626E6E23D3B}"/>
              </a:ext>
            </a:extLst>
          </p:cNvPr>
          <p:cNvSpPr/>
          <p:nvPr/>
        </p:nvSpPr>
        <p:spPr>
          <a:xfrm>
            <a:off x="6005691" y="3083273"/>
            <a:ext cx="440267" cy="392289"/>
          </a:xfrm>
          <a:prstGeom prst="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89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7BD7AA-C93A-4E93-9F3F-2D31E5D2C7E4}"/>
              </a:ext>
            </a:extLst>
          </p:cNvPr>
          <p:cNvSpPr/>
          <p:nvPr/>
        </p:nvSpPr>
        <p:spPr>
          <a:xfrm>
            <a:off x="3911605" y="2779889"/>
            <a:ext cx="1591733" cy="77893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Video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AA8C4E-2F39-4FF6-BF9F-CB471EF1B4CB}"/>
              </a:ext>
            </a:extLst>
          </p:cNvPr>
          <p:cNvSpPr/>
          <p:nvPr/>
        </p:nvSpPr>
        <p:spPr>
          <a:xfrm>
            <a:off x="1354667" y="1134538"/>
            <a:ext cx="1524000" cy="81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Why?</a:t>
            </a:r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9A7CAC-ABFF-498A-A1DB-2A2BC86420CA}"/>
              </a:ext>
            </a:extLst>
          </p:cNvPr>
          <p:cNvSpPr/>
          <p:nvPr/>
        </p:nvSpPr>
        <p:spPr>
          <a:xfrm>
            <a:off x="3911605" y="378176"/>
            <a:ext cx="1524000" cy="81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Size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9CC7AC-9EB3-4E19-8F59-86BD43F5D90D}"/>
              </a:ext>
            </a:extLst>
          </p:cNvPr>
          <p:cNvSpPr/>
          <p:nvPr/>
        </p:nvSpPr>
        <p:spPr>
          <a:xfrm>
            <a:off x="6578842" y="1174040"/>
            <a:ext cx="1687682" cy="81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Traffic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DAEC30-0047-43E4-8966-370E5F2761F9}"/>
              </a:ext>
            </a:extLst>
          </p:cNvPr>
          <p:cNvSpPr/>
          <p:nvPr/>
        </p:nvSpPr>
        <p:spPr>
          <a:xfrm>
            <a:off x="1401845" y="4408836"/>
            <a:ext cx="1524000" cy="81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Quality</a:t>
            </a:r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AC06CD-622B-412F-BC05-F2F4E80D8490}"/>
              </a:ext>
            </a:extLst>
          </p:cNvPr>
          <p:cNvSpPr/>
          <p:nvPr/>
        </p:nvSpPr>
        <p:spPr>
          <a:xfrm>
            <a:off x="6742524" y="4453480"/>
            <a:ext cx="1524000" cy="81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Type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F97531-09BA-451E-8B7D-378EF7E76E58}"/>
              </a:ext>
            </a:extLst>
          </p:cNvPr>
          <p:cNvCxnSpPr>
            <a:endCxn id="4" idx="5"/>
          </p:cNvCxnSpPr>
          <p:nvPr/>
        </p:nvCxnSpPr>
        <p:spPr>
          <a:xfrm flipH="1" flipV="1">
            <a:off x="2655482" y="1828306"/>
            <a:ext cx="1256123" cy="951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B223EA-6B02-4A0F-9011-E5CDB13B3045}"/>
              </a:ext>
            </a:extLst>
          </p:cNvPr>
          <p:cNvCxnSpPr>
            <a:cxnSpLocks/>
            <a:stCxn id="3" idx="0"/>
            <a:endCxn id="5" idx="4"/>
          </p:cNvCxnSpPr>
          <p:nvPr/>
        </p:nvCxnSpPr>
        <p:spPr>
          <a:xfrm flipH="1" flipV="1">
            <a:off x="4673605" y="1190976"/>
            <a:ext cx="33867" cy="15889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3271A4-6CB6-4E79-A82E-6A27C9162B2E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5503338" y="1867808"/>
            <a:ext cx="1322659" cy="912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F42C47-597F-4F0E-9BDE-7ABA8E78126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503338" y="3556002"/>
            <a:ext cx="1462371" cy="1016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E0DAC6-8434-43CD-A385-587C4D5D4224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2702660" y="3576285"/>
            <a:ext cx="1208945" cy="951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91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BA78CC6-FD47-4D2B-AA7B-4DC0EC633E45}"/>
              </a:ext>
            </a:extLst>
          </p:cNvPr>
          <p:cNvSpPr/>
          <p:nvPr/>
        </p:nvSpPr>
        <p:spPr>
          <a:xfrm>
            <a:off x="1320799" y="2088445"/>
            <a:ext cx="1992309" cy="1027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Codec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A1C03B7-9450-40D0-99A0-93988C4A1488}"/>
              </a:ext>
            </a:extLst>
          </p:cNvPr>
          <p:cNvSpPr/>
          <p:nvPr/>
        </p:nvSpPr>
        <p:spPr>
          <a:xfrm>
            <a:off x="6970887" y="2082800"/>
            <a:ext cx="1992309" cy="1027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Container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4C54AB-EDAC-4B11-A05F-981332388DA3}"/>
              </a:ext>
            </a:extLst>
          </p:cNvPr>
          <p:cNvSpPr/>
          <p:nvPr/>
        </p:nvSpPr>
        <p:spPr>
          <a:xfrm>
            <a:off x="4120444" y="203199"/>
            <a:ext cx="1727200" cy="88053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Video 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DB805-8E88-4CC7-8BFA-1C728E3FDBF1}"/>
              </a:ext>
            </a:extLst>
          </p:cNvPr>
          <p:cNvSpPr txBox="1"/>
          <p:nvPr/>
        </p:nvSpPr>
        <p:spPr>
          <a:xfrm>
            <a:off x="541867" y="4176889"/>
            <a:ext cx="737702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H.264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FBE48-2899-4730-99B6-BC4FBD5E65D3}"/>
              </a:ext>
            </a:extLst>
          </p:cNvPr>
          <p:cNvSpPr txBox="1"/>
          <p:nvPr/>
        </p:nvSpPr>
        <p:spPr>
          <a:xfrm>
            <a:off x="2742118" y="4655067"/>
            <a:ext cx="570990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VP9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DEEB3F-9C69-476C-8B40-DB7DD46EEF2F}"/>
              </a:ext>
            </a:extLst>
          </p:cNvPr>
          <p:cNvSpPr txBox="1"/>
          <p:nvPr/>
        </p:nvSpPr>
        <p:spPr>
          <a:xfrm>
            <a:off x="1594086" y="4642046"/>
            <a:ext cx="737702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H.265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E3CB10-9503-407C-A795-9728E5CA513C}"/>
              </a:ext>
            </a:extLst>
          </p:cNvPr>
          <p:cNvSpPr txBox="1"/>
          <p:nvPr/>
        </p:nvSpPr>
        <p:spPr>
          <a:xfrm>
            <a:off x="3481735" y="4176889"/>
            <a:ext cx="558743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AV1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7BCE0B-B4FD-401F-88D5-290BE30C27C7}"/>
              </a:ext>
            </a:extLst>
          </p:cNvPr>
          <p:cNvSpPr txBox="1"/>
          <p:nvPr/>
        </p:nvSpPr>
        <p:spPr>
          <a:xfrm>
            <a:off x="9257569" y="3878890"/>
            <a:ext cx="633507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MKV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A5AABD-6308-4DCA-867F-76F1B177F44E}"/>
              </a:ext>
            </a:extLst>
          </p:cNvPr>
          <p:cNvSpPr txBox="1"/>
          <p:nvPr/>
        </p:nvSpPr>
        <p:spPr>
          <a:xfrm>
            <a:off x="6345531" y="3807557"/>
            <a:ext cx="501035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AVI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4ACBF5-94A9-4226-9FF9-B681D9F85CA4}"/>
              </a:ext>
            </a:extLst>
          </p:cNvPr>
          <p:cNvSpPr txBox="1"/>
          <p:nvPr/>
        </p:nvSpPr>
        <p:spPr>
          <a:xfrm>
            <a:off x="7852403" y="4361555"/>
            <a:ext cx="617477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MP4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CF5E55-1EE8-41FF-9A24-37A9CB667A39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2316954" y="1083733"/>
            <a:ext cx="2603544" cy="1004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C27F96-A2B5-4BA8-A2A7-D831FC6A46D2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4984044" y="1083733"/>
            <a:ext cx="2982998" cy="999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2884B4-AA45-4EC1-9098-86881A55A1B0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910718" y="3115734"/>
            <a:ext cx="1406236" cy="1061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6D8A8E-52C3-4350-A053-F4DB160404A1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2316954" y="3115734"/>
            <a:ext cx="1444153" cy="1061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F83110C-1296-448A-A9B3-3CCD627F171B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flipH="1">
            <a:off x="1962937" y="3115734"/>
            <a:ext cx="354017" cy="1526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5C51F5-AD40-453B-BAC7-5F2FC25BE201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2316954" y="3115734"/>
            <a:ext cx="710659" cy="1539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307282-DA78-4CC2-B314-910682EB8B9D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6596049" y="3110089"/>
            <a:ext cx="1370993" cy="697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3ECDB1-B90B-4037-BD3D-3F12B64FCCEE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7967042" y="3110089"/>
            <a:ext cx="194100" cy="1251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7559947-7566-41A6-B1E0-C8759EEEE7DC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7967042" y="3110089"/>
            <a:ext cx="1607281" cy="768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0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623323-7CC2-40E3-940B-4639BB9E3F79}"/>
              </a:ext>
            </a:extLst>
          </p:cNvPr>
          <p:cNvSpPr/>
          <p:nvPr/>
        </p:nvSpPr>
        <p:spPr>
          <a:xfrm>
            <a:off x="310450" y="3118555"/>
            <a:ext cx="1591733" cy="7789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Compression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174584F-DD10-4499-B765-61D0610AFD8A}"/>
              </a:ext>
            </a:extLst>
          </p:cNvPr>
          <p:cNvSpPr/>
          <p:nvPr/>
        </p:nvSpPr>
        <p:spPr>
          <a:xfrm>
            <a:off x="2824365" y="920048"/>
            <a:ext cx="1524000" cy="81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Why?</a:t>
            </a:r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F08C8E-DC11-430C-A8DF-F47A0B20F7D9}"/>
              </a:ext>
            </a:extLst>
          </p:cNvPr>
          <p:cNvSpPr/>
          <p:nvPr/>
        </p:nvSpPr>
        <p:spPr>
          <a:xfrm>
            <a:off x="5034844" y="3084688"/>
            <a:ext cx="2122312" cy="81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Available Tools</a:t>
            </a:r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99793C-1442-4A6E-9005-A823261DB498}"/>
              </a:ext>
            </a:extLst>
          </p:cNvPr>
          <p:cNvSpPr/>
          <p:nvPr/>
        </p:nvSpPr>
        <p:spPr>
          <a:xfrm>
            <a:off x="2966121" y="5531552"/>
            <a:ext cx="1524000" cy="81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Best Encoder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EF3F98-AB12-4165-AADD-8E63F9E947DD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>
            <a:off x="1902183" y="3508022"/>
            <a:ext cx="1825938" cy="2023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4DF38C-73F5-44D6-956E-15C7F8B50F48}"/>
              </a:ext>
            </a:extLst>
          </p:cNvPr>
          <p:cNvCxnSpPr>
            <a:cxnSpLocks/>
            <a:stCxn id="4" idx="3"/>
            <a:endCxn id="7" idx="4"/>
          </p:cNvCxnSpPr>
          <p:nvPr/>
        </p:nvCxnSpPr>
        <p:spPr>
          <a:xfrm flipV="1">
            <a:off x="1902183" y="1732848"/>
            <a:ext cx="1684182" cy="1775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D2FFD0-CFBD-4655-A893-B05EC96E6271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 flipV="1">
            <a:off x="1902183" y="3491088"/>
            <a:ext cx="3132661" cy="16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6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5587-6E36-4E8E-BE11-411A39C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DEE97-991B-4BF3-A4E7-FFDA39CCF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92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F271-460A-48F1-8502-9C7C0F598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957" y="2768600"/>
            <a:ext cx="8596668" cy="1320800"/>
          </a:xfrm>
        </p:spPr>
        <p:txBody>
          <a:bodyPr/>
          <a:lstStyle/>
          <a:p>
            <a:r>
              <a:rPr lang="en-IN" u="sng" dirty="0"/>
              <a:t>Need of Optimization?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4266999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C51075-713C-4700-BB04-683D5663250D}"/>
              </a:ext>
            </a:extLst>
          </p:cNvPr>
          <p:cNvSpPr/>
          <p:nvPr/>
        </p:nvSpPr>
        <p:spPr>
          <a:xfrm>
            <a:off x="3397956" y="787400"/>
            <a:ext cx="3386665" cy="9256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Existing methods using Machine Learning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EBAC98E-C88F-402F-8BEE-F08972795244}"/>
              </a:ext>
            </a:extLst>
          </p:cNvPr>
          <p:cNvSpPr/>
          <p:nvPr/>
        </p:nvSpPr>
        <p:spPr>
          <a:xfrm>
            <a:off x="643467" y="2847620"/>
            <a:ext cx="2460978" cy="1162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 Decision (MD) Problem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DA0A19-E98E-400B-9D76-760B41250333}"/>
              </a:ext>
            </a:extLst>
          </p:cNvPr>
          <p:cNvSpPr/>
          <p:nvPr/>
        </p:nvSpPr>
        <p:spPr>
          <a:xfrm>
            <a:off x="3643487" y="4492977"/>
            <a:ext cx="2895601" cy="1162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Motion Estimation through Machine Learning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5CF978A-2F9F-4FD2-BB4A-7EE125302558}"/>
              </a:ext>
            </a:extLst>
          </p:cNvPr>
          <p:cNvSpPr/>
          <p:nvPr/>
        </p:nvSpPr>
        <p:spPr>
          <a:xfrm>
            <a:off x="6784621" y="2847619"/>
            <a:ext cx="2895601" cy="1162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Motion Compensation through Machine Learning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9E72E1-6ABE-4848-9B0C-2B5F474F2572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873956" y="1713089"/>
            <a:ext cx="3217333" cy="1134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AC3F6B-DD86-40CA-80DC-3E2165660A51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5091288" y="1713089"/>
            <a:ext cx="1" cy="2779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D1C298-381A-4288-A773-68CB8A78493B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5091289" y="1713089"/>
            <a:ext cx="3141133" cy="1134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858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03EE7-CDBE-4E61-BC01-DFE01BDD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X265 Encoder</a:t>
            </a:r>
            <a:endParaRPr lang="en-GB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D3586-8455-4BB2-82A4-2B1BF711B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48" y="1444978"/>
            <a:ext cx="9895907" cy="4549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64663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510</TotalTime>
  <Words>147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Video Compression Optimization using Machine Learning</vt:lpstr>
      <vt:lpstr>Introduction</vt:lpstr>
      <vt:lpstr>PowerPoint Presentation</vt:lpstr>
      <vt:lpstr>PowerPoint Presentation</vt:lpstr>
      <vt:lpstr>PowerPoint Presentation</vt:lpstr>
      <vt:lpstr>PowerPoint Presentation</vt:lpstr>
      <vt:lpstr>Need of Optimization?</vt:lpstr>
      <vt:lpstr>PowerPoint Presentation</vt:lpstr>
      <vt:lpstr>X265 Encoder</vt:lpstr>
      <vt:lpstr>Video Quality Measurement</vt:lpstr>
      <vt:lpstr>Experiment</vt:lpstr>
      <vt:lpstr>PowerPoint Presentation</vt:lpstr>
      <vt:lpstr>PowerPoint Presentation</vt:lpstr>
      <vt:lpstr>Results</vt:lpstr>
      <vt:lpstr>Proposed Framework</vt:lpstr>
      <vt:lpstr>Future Work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 Prediction using Machine Learning</dc:title>
  <dc:creator>Windows User</dc:creator>
  <cp:lastModifiedBy>PRIYANSH ZALAVADIYA</cp:lastModifiedBy>
  <cp:revision>22</cp:revision>
  <dcterms:created xsi:type="dcterms:W3CDTF">2018-10-02T12:26:17Z</dcterms:created>
  <dcterms:modified xsi:type="dcterms:W3CDTF">2018-10-03T09:49:10Z</dcterms:modified>
</cp:coreProperties>
</file>