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DengXian Light" panose="02010600030101010101" pitchFamily="2" charset="-122"/>
      <p:regular r:id="rId19"/>
    </p:embeddedFont>
    <p:embeddedFont>
      <p:font typeface="Open Sans" panose="020B0606030504020204" pitchFamily="34" charset="0"/>
      <p:regular r:id="rId20"/>
      <p:bold r:id="rId21"/>
      <p:italic r:id="rId22"/>
      <p:boldItalic r:id="rId23"/>
    </p:embeddedFont>
    <p:embeddedFont>
      <p:font typeface="PT Sans Narrow" panose="020B0506020203020204" pitchFamily="34" charset="77"/>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61124-FB0D-42F8-9136-86FC2AEC7D32}">
  <a:tblStyle styleId="{42E61124-FB0D-42F8-9136-86FC2AEC7D3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A2BC74-62D1-4827-9AF3-D1985BC89AC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p:cViewPr varScale="1">
        <p:scale>
          <a:sx n="148" d="100"/>
          <a:sy n="148"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Shape 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Shape 4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3650" y="-33401"/>
            <a:ext cx="7136700" cy="2375100"/>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None/>
            </a:pPr>
            <a:r>
              <a:rPr lang="en" sz="3600" b="0" dirty="0">
                <a:solidFill>
                  <a:srgbClr val="E69138"/>
                </a:solidFill>
                <a:latin typeface="Arial"/>
                <a:ea typeface="Arial"/>
                <a:cs typeface="Arial"/>
                <a:sym typeface="Arial"/>
              </a:rPr>
              <a:t>  </a:t>
            </a:r>
            <a:r>
              <a:rPr lang="en" sz="3000" b="0" dirty="0">
                <a:solidFill>
                  <a:srgbClr val="E69138"/>
                </a:solidFill>
                <a:latin typeface="Arial"/>
                <a:ea typeface="Arial"/>
                <a:cs typeface="Arial"/>
                <a:sym typeface="Arial"/>
              </a:rPr>
              <a:t>  </a:t>
            </a:r>
            <a:r>
              <a:rPr lang="en" sz="3000" dirty="0">
                <a:solidFill>
                  <a:srgbClr val="E69138"/>
                </a:solidFill>
                <a:latin typeface="Arial" panose="020B0604020202020204" pitchFamily="34" charset="0"/>
                <a:ea typeface="Arial"/>
                <a:cs typeface="Arial" panose="020B0604020202020204" pitchFamily="34" charset="0"/>
                <a:sym typeface="Arial"/>
              </a:rPr>
              <a:t>Project Milestone 2 TO-BE</a:t>
            </a:r>
            <a:endParaRPr sz="3000" dirty="0">
              <a:solidFill>
                <a:srgbClr val="E69138"/>
              </a:solidFill>
              <a:latin typeface="Arial" panose="020B0604020202020204" pitchFamily="34" charset="0"/>
              <a:ea typeface="Arial"/>
              <a:cs typeface="Arial" panose="020B0604020202020204" pitchFamily="34" charset="0"/>
              <a:sym typeface="Arial"/>
            </a:endParaRPr>
          </a:p>
          <a:p>
            <a:pPr marL="0" lvl="0" indent="0" rtl="0">
              <a:lnSpc>
                <a:spcPct val="115000"/>
              </a:lnSpc>
              <a:spcBef>
                <a:spcPts val="0"/>
              </a:spcBef>
              <a:spcAft>
                <a:spcPts val="0"/>
              </a:spcAft>
              <a:buNone/>
            </a:pPr>
            <a:r>
              <a:rPr lang="en" sz="3000" dirty="0">
                <a:solidFill>
                  <a:srgbClr val="E69138"/>
                </a:solidFill>
                <a:latin typeface="Arial" panose="020B0604020202020204" pitchFamily="34" charset="0"/>
                <a:ea typeface="Arial"/>
                <a:cs typeface="Arial" panose="020B0604020202020204" pitchFamily="34" charset="0"/>
                <a:sym typeface="Arial"/>
              </a:rPr>
              <a:t>Upgraded Common Application</a:t>
            </a:r>
            <a:r>
              <a:rPr lang="en" sz="3000" dirty="0">
                <a:solidFill>
                  <a:srgbClr val="E69138"/>
                </a:solidFill>
                <a:latin typeface="Arial" panose="020B0604020202020204" pitchFamily="34" charset="0"/>
                <a:ea typeface="Calibri"/>
                <a:cs typeface="Arial" panose="020B0604020202020204" pitchFamily="34" charset="0"/>
                <a:sym typeface="Calibri"/>
              </a:rPr>
              <a:t> </a:t>
            </a:r>
            <a:endParaRPr sz="3000" dirty="0">
              <a:solidFill>
                <a:srgbClr val="E69138"/>
              </a:solidFill>
              <a:latin typeface="Arial" panose="020B0604020202020204" pitchFamily="34" charset="0"/>
              <a:ea typeface="Arial"/>
              <a:cs typeface="Arial" panose="020B0604020202020204" pitchFamily="34" charset="0"/>
              <a:sym typeface="Arial"/>
            </a:endParaRPr>
          </a:p>
        </p:txBody>
      </p:sp>
      <p:sp>
        <p:nvSpPr>
          <p:cNvPr id="67" name="Shape 67"/>
          <p:cNvSpPr txBox="1">
            <a:spLocks noGrp="1"/>
          </p:cNvSpPr>
          <p:nvPr>
            <p:ph type="subTitle" idx="1"/>
          </p:nvPr>
        </p:nvSpPr>
        <p:spPr>
          <a:xfrm>
            <a:off x="2162100" y="2216899"/>
            <a:ext cx="4842549" cy="1759877"/>
          </a:xfrm>
          <a:prstGeom prst="rect">
            <a:avLst/>
          </a:prstGeom>
        </p:spPr>
        <p:txBody>
          <a:bodyPr spcFirstLastPara="1" wrap="square" lIns="91425" tIns="91425" rIns="91425" bIns="91425" anchor="t" anchorCtr="0">
            <a:noAutofit/>
          </a:bodyPr>
          <a:lstStyle/>
          <a:p>
            <a:pPr marL="457200" lvl="0" indent="0" rtl="0">
              <a:spcBef>
                <a:spcPts val="0"/>
              </a:spcBef>
              <a:spcAft>
                <a:spcPts val="0"/>
              </a:spcAft>
              <a:buNone/>
            </a:pPr>
            <a:r>
              <a:rPr lang="en" sz="1800" b="1" i="1" dirty="0">
                <a:solidFill>
                  <a:srgbClr val="000000"/>
                </a:solidFill>
                <a:latin typeface="Arial"/>
                <a:ea typeface="Arial"/>
                <a:cs typeface="Arial"/>
                <a:sym typeface="Arial"/>
              </a:rPr>
              <a:t>Group 1: Grad Gurus</a:t>
            </a:r>
          </a:p>
          <a:p>
            <a:pPr marL="457200" lvl="0" indent="0" rtl="0">
              <a:spcBef>
                <a:spcPts val="0"/>
              </a:spcBef>
              <a:spcAft>
                <a:spcPts val="0"/>
              </a:spcAft>
              <a:buNone/>
            </a:pPr>
            <a:endParaRPr sz="1800" b="1" dirty="0">
              <a:solidFill>
                <a:srgbClr val="000000"/>
              </a:solidFill>
              <a:latin typeface="Arial"/>
              <a:ea typeface="Arial"/>
              <a:cs typeface="Arial"/>
              <a:sym typeface="Arial"/>
            </a:endParaRPr>
          </a:p>
          <a:p>
            <a:pPr marL="457200" lvl="0" indent="0" rtl="0">
              <a:spcBef>
                <a:spcPts val="0"/>
              </a:spcBef>
              <a:spcAft>
                <a:spcPts val="0"/>
              </a:spcAft>
              <a:buNone/>
            </a:pPr>
            <a:r>
              <a:rPr lang="en" sz="1400" dirty="0" err="1">
                <a:solidFill>
                  <a:srgbClr val="000000"/>
                </a:solidFill>
                <a:latin typeface="Arial"/>
                <a:ea typeface="Arial"/>
                <a:cs typeface="Arial"/>
                <a:sym typeface="Arial"/>
              </a:rPr>
              <a:t>Ashritha</a:t>
            </a:r>
            <a:r>
              <a:rPr lang="en" sz="1400" dirty="0">
                <a:solidFill>
                  <a:srgbClr val="000000"/>
                </a:solidFill>
                <a:latin typeface="Arial"/>
                <a:ea typeface="Arial"/>
                <a:cs typeface="Arial"/>
                <a:sym typeface="Arial"/>
              </a:rPr>
              <a:t> </a:t>
            </a:r>
            <a:r>
              <a:rPr lang="en" sz="1400" dirty="0" err="1">
                <a:solidFill>
                  <a:srgbClr val="000000"/>
                </a:solidFill>
                <a:latin typeface="Arial"/>
                <a:ea typeface="Arial"/>
                <a:cs typeface="Arial"/>
                <a:sym typeface="Arial"/>
              </a:rPr>
              <a:t>Shetthalli</a:t>
            </a:r>
            <a:r>
              <a:rPr lang="en" sz="1400" dirty="0">
                <a:solidFill>
                  <a:srgbClr val="000000"/>
                </a:solidFill>
                <a:latin typeface="Arial"/>
                <a:ea typeface="Arial"/>
                <a:cs typeface="Arial"/>
                <a:sym typeface="Arial"/>
              </a:rPr>
              <a:t> Diwakar</a:t>
            </a:r>
          </a:p>
          <a:p>
            <a:pPr marL="457200" lvl="0" indent="0" rtl="0">
              <a:spcBef>
                <a:spcPts val="0"/>
              </a:spcBef>
              <a:spcAft>
                <a:spcPts val="0"/>
              </a:spcAft>
              <a:buNone/>
            </a:pPr>
            <a:r>
              <a:rPr lang="en" sz="1400" dirty="0">
                <a:solidFill>
                  <a:srgbClr val="000000"/>
                </a:solidFill>
                <a:latin typeface="Arial"/>
                <a:ea typeface="Arial"/>
                <a:cs typeface="Arial"/>
                <a:sym typeface="Arial"/>
              </a:rPr>
              <a:t>Michael Rogowski</a:t>
            </a:r>
          </a:p>
          <a:p>
            <a:pPr marL="457200" lvl="0" indent="0" rtl="0">
              <a:spcBef>
                <a:spcPts val="0"/>
              </a:spcBef>
              <a:spcAft>
                <a:spcPts val="0"/>
              </a:spcAft>
              <a:buNone/>
            </a:pPr>
            <a:r>
              <a:rPr lang="en-US" sz="1400" dirty="0" err="1">
                <a:solidFill>
                  <a:srgbClr val="000000"/>
                </a:solidFill>
                <a:latin typeface="Arial"/>
                <a:ea typeface="Arial"/>
                <a:cs typeface="Arial"/>
                <a:sym typeface="Arial"/>
              </a:rPr>
              <a:t>Temilade</a:t>
            </a:r>
            <a:r>
              <a:rPr lang="en-US" sz="1400" dirty="0">
                <a:solidFill>
                  <a:srgbClr val="000000"/>
                </a:solidFill>
                <a:latin typeface="Arial"/>
                <a:ea typeface="Arial"/>
                <a:cs typeface="Arial"/>
                <a:sym typeface="Arial"/>
              </a:rPr>
              <a:t> Afolabi</a:t>
            </a:r>
          </a:p>
          <a:p>
            <a:pPr marL="457200" lvl="0" indent="0" rtl="0">
              <a:spcBef>
                <a:spcPts val="0"/>
              </a:spcBef>
              <a:spcAft>
                <a:spcPts val="0"/>
              </a:spcAft>
              <a:buNone/>
            </a:pPr>
            <a:r>
              <a:rPr lang="en" sz="1400" dirty="0">
                <a:solidFill>
                  <a:srgbClr val="000000"/>
                </a:solidFill>
                <a:latin typeface="Arial"/>
                <a:ea typeface="Arial"/>
                <a:cs typeface="Arial"/>
                <a:sym typeface="Arial"/>
              </a:rPr>
              <a:t>Matthew Valdez</a:t>
            </a:r>
          </a:p>
          <a:p>
            <a:pPr marL="457200" lvl="0" indent="0" rtl="0">
              <a:spcBef>
                <a:spcPts val="0"/>
              </a:spcBef>
              <a:spcAft>
                <a:spcPts val="0"/>
              </a:spcAft>
              <a:buNone/>
            </a:pPr>
            <a:r>
              <a:rPr lang="en-US" sz="1400" dirty="0" err="1">
                <a:solidFill>
                  <a:srgbClr val="000000"/>
                </a:solidFill>
                <a:latin typeface="Arial"/>
                <a:ea typeface="Arial"/>
                <a:cs typeface="Arial"/>
                <a:sym typeface="Arial"/>
              </a:rPr>
              <a:t>Yanyun</a:t>
            </a:r>
            <a:r>
              <a:rPr lang="en-US" sz="1400" dirty="0">
                <a:solidFill>
                  <a:srgbClr val="000000"/>
                </a:solidFill>
                <a:latin typeface="Arial"/>
                <a:ea typeface="Arial"/>
                <a:cs typeface="Arial"/>
                <a:sym typeface="Arial"/>
              </a:rPr>
              <a:t> Bi</a:t>
            </a:r>
          </a:p>
          <a:p>
            <a:pPr marL="0" lvl="0" indent="0" rtl="0">
              <a:lnSpc>
                <a:spcPct val="120000"/>
              </a:lnSpc>
              <a:spcBef>
                <a:spcPts val="0"/>
              </a:spcBef>
              <a:spcAft>
                <a:spcPts val="0"/>
              </a:spcAft>
              <a:buNone/>
            </a:pPr>
            <a:endParaRPr sz="1800"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05800" y="211800"/>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Arial"/>
                <a:ea typeface="Arial"/>
                <a:cs typeface="Arial"/>
                <a:sym typeface="Arial"/>
              </a:rPr>
              <a:t>Estimate of what “Bridging the gap” will cost</a:t>
            </a:r>
            <a:endParaRPr sz="2400">
              <a:latin typeface="Arial"/>
              <a:ea typeface="Arial"/>
              <a:cs typeface="Arial"/>
              <a:sym typeface="Arial"/>
            </a:endParaRPr>
          </a:p>
          <a:p>
            <a:pPr marL="0" lvl="0" indent="0">
              <a:spcBef>
                <a:spcPts val="0"/>
              </a:spcBef>
              <a:spcAft>
                <a:spcPts val="0"/>
              </a:spcAft>
              <a:buNone/>
            </a:pPr>
            <a:endParaRPr/>
          </a:p>
        </p:txBody>
      </p:sp>
      <p:sp>
        <p:nvSpPr>
          <p:cNvPr id="129" name="Shape 129"/>
          <p:cNvSpPr txBox="1">
            <a:spLocks noGrp="1"/>
          </p:cNvSpPr>
          <p:nvPr>
            <p:ph type="body" idx="1"/>
          </p:nvPr>
        </p:nvSpPr>
        <p:spPr>
          <a:xfrm>
            <a:off x="234900" y="1040200"/>
            <a:ext cx="8674200" cy="4254600"/>
          </a:xfrm>
          <a:prstGeom prst="rect">
            <a:avLst/>
          </a:prstGeom>
        </p:spPr>
        <p:txBody>
          <a:bodyPr spcFirstLastPara="1" wrap="square" lIns="91425" tIns="91425" rIns="91425" bIns="91425" anchor="t" anchorCtr="0">
            <a:noAutofit/>
          </a:bodyPr>
          <a:lstStyle/>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Cost Analysis for bridging the gap in terms of;</a:t>
            </a:r>
            <a:endParaRPr sz="1400" b="1">
              <a:solidFill>
                <a:srgbClr val="000000"/>
              </a:solidFill>
              <a:latin typeface="Arial"/>
              <a:ea typeface="Arial"/>
              <a:cs typeface="Arial"/>
              <a:sym typeface="Arial"/>
            </a:endParaRPr>
          </a:p>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Time</a:t>
            </a:r>
            <a:r>
              <a:rPr lang="en" sz="1400">
                <a:solidFill>
                  <a:srgbClr val="000000"/>
                </a:solidFill>
                <a:latin typeface="Arial"/>
                <a:ea typeface="Arial"/>
                <a:cs typeface="Arial"/>
                <a:sym typeface="Arial"/>
              </a:rPr>
              <a:t> – Assuming that the new version covers 3 to 4 major updates carried out in Agile methodology involving 1 release consisting of 4 sprints each of 2 weeks with enough time to plan, design, develop and test (SIT,UAT, regression); it would take two month of time costing anywhere between 0.8 – 1.0 million USD</a:t>
            </a:r>
            <a:endParaRPr sz="1400">
              <a:solidFill>
                <a:srgbClr val="000000"/>
              </a:solidFill>
              <a:latin typeface="Arial"/>
              <a:ea typeface="Arial"/>
              <a:cs typeface="Arial"/>
              <a:sym typeface="Arial"/>
            </a:endParaRPr>
          </a:p>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Resources and Efforts</a:t>
            </a:r>
            <a:r>
              <a:rPr lang="en" sz="1400">
                <a:solidFill>
                  <a:srgbClr val="000000"/>
                </a:solidFill>
                <a:latin typeface="Arial"/>
                <a:ea typeface="Arial"/>
                <a:cs typeface="Arial"/>
                <a:sym typeface="Arial"/>
              </a:rPr>
              <a:t> –Assuming a team of four people working on the updated version, an average cost inclusive of cross training, new resource recruitment, travel and food , commuters benefits, recreational expenses and salary compensation cost anywhere between 64,000$ - 70,000$ USD considering a yearly package of employee as 90,000$ USD</a:t>
            </a:r>
            <a:endParaRPr sz="1400">
              <a:solidFill>
                <a:srgbClr val="000000"/>
              </a:solidFill>
              <a:latin typeface="Arial"/>
              <a:ea typeface="Arial"/>
              <a:cs typeface="Arial"/>
              <a:sym typeface="Arial"/>
            </a:endParaRPr>
          </a:p>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Technology</a:t>
            </a:r>
            <a:r>
              <a:rPr lang="en" sz="1400">
                <a:solidFill>
                  <a:srgbClr val="000000"/>
                </a:solidFill>
                <a:latin typeface="Arial"/>
                <a:ea typeface="Arial"/>
                <a:cs typeface="Arial"/>
                <a:sym typeface="Arial"/>
              </a:rPr>
              <a:t> – Assuming minimal cost spent on new equipments, considering cost for retaining the old ones with expenses covered for operation and maintenance, database management, advertisement and also considering expenses of new software acquisition and installation; the total cost ranges anywhere between 1.3 – 1.5 million USD .</a:t>
            </a:r>
            <a:endParaRPr sz="1400">
              <a:solidFill>
                <a:srgbClr val="000000"/>
              </a:solidFill>
              <a:latin typeface="Arial"/>
              <a:ea typeface="Arial"/>
              <a:cs typeface="Arial"/>
              <a:sym typeface="Arial"/>
            </a:endParaRPr>
          </a:p>
          <a:p>
            <a:pPr marL="0" lvl="0" indent="0">
              <a:spcBef>
                <a:spcPts val="0"/>
              </a:spcBef>
              <a:spcAft>
                <a:spcPts val="1600"/>
              </a:spcAft>
              <a:buNone/>
            </a:pPr>
            <a:endParaRPr sz="1200" b="1">
              <a:solidFill>
                <a:schemeClr val="accent1"/>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40625" y="641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Arial"/>
                <a:ea typeface="Arial"/>
                <a:cs typeface="Arial"/>
                <a:sym typeface="Arial"/>
              </a:rPr>
              <a:t>Risks and Politics</a:t>
            </a:r>
            <a:r>
              <a:rPr lang="en" sz="3200" b="0">
                <a:solidFill>
                  <a:schemeClr val="accent4"/>
                </a:solidFill>
                <a:latin typeface="Arial"/>
                <a:ea typeface="Arial"/>
                <a:cs typeface="Arial"/>
                <a:sym typeface="Arial"/>
              </a:rPr>
              <a:t> </a:t>
            </a:r>
            <a:endParaRPr>
              <a:solidFill>
                <a:schemeClr val="accent4"/>
              </a:solidFill>
            </a:endParaRPr>
          </a:p>
        </p:txBody>
      </p:sp>
      <p:sp>
        <p:nvSpPr>
          <p:cNvPr id="135" name="Shape 135"/>
          <p:cNvSpPr txBox="1">
            <a:spLocks noGrp="1"/>
          </p:cNvSpPr>
          <p:nvPr>
            <p:ph type="body" idx="1"/>
          </p:nvPr>
        </p:nvSpPr>
        <p:spPr>
          <a:xfrm>
            <a:off x="311700" y="629975"/>
            <a:ext cx="8520600" cy="4296300"/>
          </a:xfrm>
          <a:prstGeom prst="rect">
            <a:avLst/>
          </a:prstGeom>
        </p:spPr>
        <p:txBody>
          <a:bodyPr spcFirstLastPara="1" wrap="square" lIns="91425" tIns="91425" rIns="91425" bIns="91425" anchor="t" anchorCtr="0">
            <a:noAutofit/>
          </a:bodyPr>
          <a:lstStyle/>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Communication and Coordination</a:t>
            </a:r>
            <a:endParaRPr sz="1900">
              <a:solidFill>
                <a:srgbClr val="000000"/>
              </a:solidFill>
              <a:latin typeface="Arial"/>
              <a:ea typeface="Arial"/>
              <a:cs typeface="Arial"/>
              <a:sym typeface="Arial"/>
            </a:endParaRPr>
          </a:p>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Finding and obtaining people with the necessary skills and knowledge to build a Graduate application that is International student friendly</a:t>
            </a:r>
            <a:endParaRPr sz="1900">
              <a:solidFill>
                <a:srgbClr val="000000"/>
              </a:solidFill>
              <a:latin typeface="Arial"/>
              <a:ea typeface="Arial"/>
              <a:cs typeface="Arial"/>
              <a:sym typeface="Arial"/>
            </a:endParaRPr>
          </a:p>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All the involved parties agreeing on the application’s necessities</a:t>
            </a:r>
            <a:endParaRPr sz="1900">
              <a:solidFill>
                <a:srgbClr val="000000"/>
              </a:solidFill>
              <a:latin typeface="Arial"/>
              <a:ea typeface="Arial"/>
              <a:cs typeface="Arial"/>
              <a:sym typeface="Arial"/>
            </a:endParaRPr>
          </a:p>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Convincing institutions to accept the application, just like so many have for Undergraduate admissions</a:t>
            </a:r>
            <a:endParaRPr sz="1900">
              <a:solidFill>
                <a:srgbClr val="000000"/>
              </a:solidFill>
              <a:latin typeface="Arial"/>
              <a:ea typeface="Arial"/>
              <a:cs typeface="Arial"/>
              <a:sym typeface="Arial"/>
            </a:endParaRPr>
          </a:p>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Cost of Expansion</a:t>
            </a:r>
            <a:endParaRPr sz="1900">
              <a:solidFill>
                <a:srgbClr val="000000"/>
              </a:solidFill>
              <a:latin typeface="Arial"/>
              <a:ea typeface="Arial"/>
              <a:cs typeface="Arial"/>
              <a:sym typeface="Arial"/>
            </a:endParaRPr>
          </a:p>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Relationship with the Government (Bureaucracy)</a:t>
            </a:r>
            <a:endParaRPr sz="1900">
              <a:solidFill>
                <a:srgbClr val="000000"/>
              </a:solidFill>
              <a:latin typeface="Arial"/>
              <a:ea typeface="Arial"/>
              <a:cs typeface="Arial"/>
              <a:sym typeface="Arial"/>
            </a:endParaRPr>
          </a:p>
          <a:p>
            <a:pPr marL="0" lvl="0" indent="0" rtl="0">
              <a:lnSpc>
                <a:spcPct val="100000"/>
              </a:lnSpc>
              <a:spcBef>
                <a:spcPts val="1000"/>
              </a:spcBef>
              <a:spcAft>
                <a:spcPts val="0"/>
              </a:spcAft>
              <a:buNone/>
            </a:pPr>
            <a:r>
              <a:rPr lang="en" sz="2400">
                <a:solidFill>
                  <a:srgbClr val="000000"/>
                </a:solidFill>
                <a:latin typeface="Arial"/>
                <a:ea typeface="Arial"/>
                <a:cs typeface="Arial"/>
                <a:sym typeface="Arial"/>
              </a:rPr>
              <a:t>•</a:t>
            </a:r>
            <a:r>
              <a:rPr lang="en" sz="1900">
                <a:solidFill>
                  <a:srgbClr val="000000"/>
                </a:solidFill>
                <a:latin typeface="Arial"/>
                <a:ea typeface="Arial"/>
                <a:cs typeface="Arial"/>
                <a:sym typeface="Arial"/>
              </a:rPr>
              <a:t>Undocumented/Illegal Immigrant Students</a:t>
            </a:r>
            <a:endParaRPr sz="1900">
              <a:solidFill>
                <a:srgbClr val="000000"/>
              </a:solidFill>
              <a:latin typeface="Arial"/>
              <a:ea typeface="Arial"/>
              <a:cs typeface="Arial"/>
              <a:sym typeface="Arial"/>
            </a:endParaRPr>
          </a:p>
          <a:p>
            <a:pPr marL="0" lvl="0" indent="0">
              <a:spcBef>
                <a:spcPts val="0"/>
              </a:spcBef>
              <a:spcAft>
                <a:spcPts val="1600"/>
              </a:spcAft>
              <a:buNone/>
            </a:pPr>
            <a:endParaRPr sz="3600" b="1">
              <a:solidFill>
                <a:schemeClr val="accent1"/>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DDD864C-A28B-4685-955E-84EB53B9DA40}"/>
              </a:ext>
            </a:extLst>
          </p:cNvPr>
          <p:cNvGraphicFramePr>
            <a:graphicFrameLocks noGrp="1"/>
          </p:cNvGraphicFramePr>
          <p:nvPr>
            <p:extLst>
              <p:ext uri="{D42A27DB-BD31-4B8C-83A1-F6EECF244321}">
                <p14:modId xmlns:p14="http://schemas.microsoft.com/office/powerpoint/2010/main" val="662683418"/>
              </p:ext>
            </p:extLst>
          </p:nvPr>
        </p:nvGraphicFramePr>
        <p:xfrm>
          <a:off x="306092" y="539750"/>
          <a:ext cx="8624806" cy="4247642"/>
        </p:xfrm>
        <a:graphic>
          <a:graphicData uri="http://schemas.openxmlformats.org/drawingml/2006/table">
            <a:tbl>
              <a:tblPr firstRow="1" bandRow="1">
                <a:tableStyleId>{42E61124-FB0D-42F8-9136-86FC2AEC7D32}</a:tableStyleId>
              </a:tblPr>
              <a:tblGrid>
                <a:gridCol w="1472339">
                  <a:extLst>
                    <a:ext uri="{9D8B030D-6E8A-4147-A177-3AD203B41FA5}">
                      <a16:colId xmlns:a16="http://schemas.microsoft.com/office/drawing/2014/main" val="2924912912"/>
                    </a:ext>
                  </a:extLst>
                </a:gridCol>
                <a:gridCol w="1232115">
                  <a:extLst>
                    <a:ext uri="{9D8B030D-6E8A-4147-A177-3AD203B41FA5}">
                      <a16:colId xmlns:a16="http://schemas.microsoft.com/office/drawing/2014/main" val="2742178917"/>
                    </a:ext>
                  </a:extLst>
                </a:gridCol>
                <a:gridCol w="1007390">
                  <a:extLst>
                    <a:ext uri="{9D8B030D-6E8A-4147-A177-3AD203B41FA5}">
                      <a16:colId xmlns:a16="http://schemas.microsoft.com/office/drawing/2014/main" val="3931293933"/>
                    </a:ext>
                  </a:extLst>
                </a:gridCol>
                <a:gridCol w="786539">
                  <a:extLst>
                    <a:ext uri="{9D8B030D-6E8A-4147-A177-3AD203B41FA5}">
                      <a16:colId xmlns:a16="http://schemas.microsoft.com/office/drawing/2014/main" val="4099492005"/>
                    </a:ext>
                  </a:extLst>
                </a:gridCol>
                <a:gridCol w="1402596">
                  <a:extLst>
                    <a:ext uri="{9D8B030D-6E8A-4147-A177-3AD203B41FA5}">
                      <a16:colId xmlns:a16="http://schemas.microsoft.com/office/drawing/2014/main" val="3906085604"/>
                    </a:ext>
                  </a:extLst>
                </a:gridCol>
                <a:gridCol w="1069383">
                  <a:extLst>
                    <a:ext uri="{9D8B030D-6E8A-4147-A177-3AD203B41FA5}">
                      <a16:colId xmlns:a16="http://schemas.microsoft.com/office/drawing/2014/main" val="3352938388"/>
                    </a:ext>
                  </a:extLst>
                </a:gridCol>
                <a:gridCol w="1654444">
                  <a:extLst>
                    <a:ext uri="{9D8B030D-6E8A-4147-A177-3AD203B41FA5}">
                      <a16:colId xmlns:a16="http://schemas.microsoft.com/office/drawing/2014/main" val="1871212380"/>
                    </a:ext>
                  </a:extLst>
                </a:gridCol>
              </a:tblGrid>
              <a:tr h="370840">
                <a:tc>
                  <a:txBody>
                    <a:bodyPr/>
                    <a:lstStyle/>
                    <a:p>
                      <a:pPr marL="0" marR="0">
                        <a:lnSpc>
                          <a:spcPct val="107000"/>
                        </a:lnSpc>
                        <a:spcBef>
                          <a:spcPts val="0"/>
                        </a:spcBef>
                        <a:spcAft>
                          <a:spcPts val="0"/>
                        </a:spcAft>
                      </a:pPr>
                      <a:r>
                        <a:rPr lang="en-US" sz="1200" b="1" dirty="0">
                          <a:effectLst/>
                          <a:latin typeface="Times New Roman" panose="02020603050405020304" pitchFamily="18" charset="0"/>
                          <a:ea typeface="DengXian Light" panose="02010600030101010101" pitchFamily="2" charset="-122"/>
                          <a:cs typeface="Times New Roman" panose="02020603050405020304" pitchFamily="18" charset="0"/>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a:effectLst/>
                          <a:latin typeface="Times New Roman" panose="02020603050405020304" pitchFamily="18" charset="0"/>
                          <a:ea typeface="DengXian Light" panose="02010600030101010101" pitchFamily="2" charset="-122"/>
                          <a:cs typeface="Times New Roman" panose="02020603050405020304" pitchFamily="18" charset="0"/>
                        </a:rPr>
                        <a:t>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latin typeface="Times New Roman" panose="02020603050405020304" pitchFamily="18" charset="0"/>
                          <a:ea typeface="DengXian Light" panose="02010600030101010101" pitchFamily="2" charset="-122"/>
                          <a:cs typeface="Times New Roman" panose="02020603050405020304" pitchFamily="18" charset="0"/>
                        </a:rPr>
                        <a:t>Likelihood of Occurrence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latin typeface="Times New Roman" panose="02020603050405020304" pitchFamily="18" charset="0"/>
                          <a:ea typeface="DengXian Light" panose="02010600030101010101" pitchFamily="2" charset="-122"/>
                          <a:cs typeface="Times New Roman" panose="02020603050405020304" pitchFamily="18" charset="0"/>
                        </a:rPr>
                        <a:t>Degree of Impact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a:effectLst/>
                          <a:latin typeface="Times New Roman" panose="02020603050405020304" pitchFamily="18" charset="0"/>
                          <a:ea typeface="DengXian Light" panose="02010600030101010101" pitchFamily="2" charset="-122"/>
                          <a:cs typeface="Times New Roman" panose="02020603050405020304" pitchFamily="18" charset="0"/>
                        </a:rPr>
                        <a:t>Action Trigger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latin typeface="Times New Roman" panose="02020603050405020304" pitchFamily="18" charset="0"/>
                          <a:ea typeface="DengXian Light" panose="02010600030101010101" pitchFamily="2" charset="-122"/>
                          <a:cs typeface="Times New Roman" panose="02020603050405020304" pitchFamily="18" charset="0"/>
                        </a:rPr>
                        <a:t>Responsibility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effectLst/>
                          <a:latin typeface="Times New Roman" panose="02020603050405020304" pitchFamily="18" charset="0"/>
                          <a:ea typeface="DengXian Light" panose="02010600030101010101" pitchFamily="2" charset="-122"/>
                          <a:cs typeface="Times New Roman" panose="02020603050405020304" pitchFamily="18" charset="0"/>
                        </a:rPr>
                        <a:t>Response 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516978"/>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DengXian Light" panose="02010600030101010101" pitchFamily="2" charset="-122"/>
                          <a:cs typeface="Times New Roman" panose="02020603050405020304" pitchFamily="18" charset="0"/>
                        </a:rPr>
                        <a:t>Government (Bureaucratic) issue(s)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Falling behind schedule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Taking more than planned to fulfill a Government related problem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Ashritha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Move on while waiting and work on another Government 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470789"/>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DengXian Light" panose="02010600030101010101" pitchFamily="2" charset="-122"/>
                          <a:cs typeface="Times New Roman" panose="02020603050405020304" pitchFamily="18" charset="0"/>
                        </a:rPr>
                        <a:t>Project scope change(s)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Falling behind schedule and spending extra money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Client asks for more features or original features take more time to complete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Michael 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Deny request or modify schedule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98601"/>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DengXian Light" panose="02010600030101010101" pitchFamily="2" charset="-122"/>
                          <a:cs typeface="Times New Roman" panose="02020603050405020304" pitchFamily="18" charset="0"/>
                        </a:rPr>
                        <a:t>Insufficient worker(s)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Gradually falling behind schedule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Worker(s) not meeting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Yanyun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Talk to or replace worker(s) based on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651115"/>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DengXian Light" panose="02010600030101010101" pitchFamily="2" charset="-122"/>
                          <a:cs typeface="Times New Roman" panose="02020603050405020304" pitchFamily="18" charset="0"/>
                        </a:rPr>
                        <a:t>Technical issue(s)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Falling behind schedule and possibly spending more money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It takes over 2 or 3 hours to resolve any technical problem(s)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Temilade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Call technical support or have an additional worker fix problem(s)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492324"/>
                  </a:ext>
                </a:extLst>
              </a:tr>
              <a:tr h="370840">
                <a:tc>
                  <a:txBody>
                    <a:bodyPr/>
                    <a:lstStyle/>
                    <a:p>
                      <a:pPr marL="0" marR="0">
                        <a:lnSpc>
                          <a:spcPct val="107000"/>
                        </a:lnSpc>
                        <a:spcBef>
                          <a:spcPts val="0"/>
                        </a:spcBef>
                        <a:spcAft>
                          <a:spcPts val="0"/>
                        </a:spcAft>
                      </a:pPr>
                      <a:r>
                        <a:rPr lang="en-US" sz="1200">
                          <a:effectLst/>
                          <a:latin typeface="Times New Roman" panose="02020603050405020304" pitchFamily="18" charset="0"/>
                          <a:ea typeface="DengXian Light" panose="02010600030101010101" pitchFamily="2" charset="-122"/>
                          <a:cs typeface="Times New Roman" panose="02020603050405020304" pitchFamily="18" charset="0"/>
                        </a:rPr>
                        <a:t>Phone call(s) or email(s) not returned promptly/Communication issue(s)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Wasting time/ falling behind schedule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Have not heard back from individual(s) in 3 or 4 hours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Matthew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Contact individual(s) again/contact someone who is close to the individual(s)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1060356"/>
                  </a:ext>
                </a:extLst>
              </a:tr>
            </a:tbl>
          </a:graphicData>
        </a:graphic>
      </p:graphicFrame>
    </p:spTree>
    <p:extLst>
      <p:ext uri="{BB962C8B-B14F-4D97-AF65-F5344CB8AC3E}">
        <p14:creationId xmlns:p14="http://schemas.microsoft.com/office/powerpoint/2010/main" val="248956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 Common App</a:t>
            </a:r>
            <a:endParaRPr/>
          </a:p>
        </p:txBody>
      </p:sp>
      <p:sp>
        <p:nvSpPr>
          <p:cNvPr id="73" name="Shape 73"/>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The Common Application (informally known as the Common App) is an undergraduate college admission application that applicants may use to apply to any of more than 700 member colleges and universities in 49 states and the District of Columbia, as well as in Canada, China, and many European countries. Main purpose of Common App is to provide single application to students who can apply to multiple universities simultaneously.</a:t>
            </a:r>
            <a:endParaRPr/>
          </a:p>
        </p:txBody>
      </p:sp>
      <p:sp>
        <p:nvSpPr>
          <p:cNvPr id="74" name="Shape 7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75" name="Shape 75"/>
          <p:cNvPicPr preferRelativeResize="0"/>
          <p:nvPr/>
        </p:nvPicPr>
        <p:blipFill>
          <a:blip r:embed="rId3">
            <a:alphaModFix/>
          </a:blip>
          <a:stretch>
            <a:fillRect/>
          </a:stretch>
        </p:blipFill>
        <p:spPr>
          <a:xfrm>
            <a:off x="4832400" y="1116788"/>
            <a:ext cx="3999900" cy="3601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54800" y="1638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Introduction-</a:t>
            </a:r>
            <a:r>
              <a:rPr lang="en" sz="2400">
                <a:solidFill>
                  <a:srgbClr val="000000"/>
                </a:solidFill>
                <a:latin typeface="Calibri"/>
                <a:ea typeface="Calibri"/>
                <a:cs typeface="Calibri"/>
                <a:sym typeface="Calibri"/>
              </a:rPr>
              <a:t> </a:t>
            </a:r>
            <a:r>
              <a:rPr lang="en" sz="2400"/>
              <a:t>Identify the “Work System” </a:t>
            </a:r>
            <a:endParaRPr sz="2400"/>
          </a:p>
        </p:txBody>
      </p:sp>
      <p:graphicFrame>
        <p:nvGraphicFramePr>
          <p:cNvPr id="81" name="Shape 81"/>
          <p:cNvGraphicFramePr/>
          <p:nvPr/>
        </p:nvGraphicFramePr>
        <p:xfrm>
          <a:off x="699250" y="1022275"/>
          <a:ext cx="8040500" cy="3678355"/>
        </p:xfrm>
        <a:graphic>
          <a:graphicData uri="http://schemas.openxmlformats.org/drawingml/2006/table">
            <a:tbl>
              <a:tblPr>
                <a:noFill/>
                <a:tableStyleId>{42E61124-FB0D-42F8-9136-86FC2AEC7D32}</a:tableStyleId>
              </a:tblPr>
              <a:tblGrid>
                <a:gridCol w="3316350">
                  <a:extLst>
                    <a:ext uri="{9D8B030D-6E8A-4147-A177-3AD203B41FA5}">
                      <a16:colId xmlns:a16="http://schemas.microsoft.com/office/drawing/2014/main" val="20000"/>
                    </a:ext>
                  </a:extLst>
                </a:gridCol>
                <a:gridCol w="4724150">
                  <a:extLst>
                    <a:ext uri="{9D8B030D-6E8A-4147-A177-3AD203B41FA5}">
                      <a16:colId xmlns:a16="http://schemas.microsoft.com/office/drawing/2014/main" val="20001"/>
                    </a:ext>
                  </a:extLst>
                </a:gridCol>
              </a:tblGrid>
              <a:tr h="478075">
                <a:tc>
                  <a:txBody>
                    <a:bodyPr/>
                    <a:lstStyle/>
                    <a:p>
                      <a:pPr marL="0" lvl="0" indent="0" algn="ctr" rtl="0">
                        <a:lnSpc>
                          <a:spcPct val="115000"/>
                        </a:lnSpc>
                        <a:spcBef>
                          <a:spcPts val="0"/>
                        </a:spcBef>
                        <a:spcAft>
                          <a:spcPts val="0"/>
                        </a:spcAft>
                        <a:buNone/>
                      </a:pPr>
                      <a:r>
                        <a:rPr lang="en" sz="1800" b="1"/>
                        <a:t>Problems</a:t>
                      </a:r>
                      <a:endParaRPr sz="1800" b="1"/>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b="1"/>
                        <a:t> Recommendations</a:t>
                      </a:r>
                      <a:endParaRPr sz="1800" b="1"/>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075">
                <a:tc>
                  <a:txBody>
                    <a:bodyPr/>
                    <a:lstStyle/>
                    <a:p>
                      <a:pPr marL="0" lvl="0" indent="0" rtl="0">
                        <a:lnSpc>
                          <a:spcPct val="100000"/>
                        </a:lnSpc>
                        <a:spcBef>
                          <a:spcPts val="0"/>
                        </a:spcBef>
                        <a:spcAft>
                          <a:spcPts val="0"/>
                        </a:spcAft>
                        <a:buNone/>
                      </a:pPr>
                      <a:r>
                        <a:rPr lang="en" sz="1800"/>
                        <a:t>Not applicable for graduate applications</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800"/>
                        <a:t>Add new function for graduate student applications</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075">
                <a:tc>
                  <a:txBody>
                    <a:bodyPr/>
                    <a:lstStyle/>
                    <a:p>
                      <a:pPr marL="0" lvl="0" indent="0" rtl="0">
                        <a:lnSpc>
                          <a:spcPct val="100000"/>
                        </a:lnSpc>
                        <a:spcBef>
                          <a:spcPts val="0"/>
                        </a:spcBef>
                        <a:spcAft>
                          <a:spcPts val="0"/>
                        </a:spcAft>
                        <a:buNone/>
                      </a:pPr>
                      <a:r>
                        <a:rPr lang="en" sz="1800"/>
                        <a:t>Only allows self-reporting of test scores</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800"/>
                        <a:t>Build the connection with test center to get score</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99800">
                <a:tc>
                  <a:txBody>
                    <a:bodyPr/>
                    <a:lstStyle/>
                    <a:p>
                      <a:pPr marL="0" lvl="0" indent="0" rtl="0">
                        <a:lnSpc>
                          <a:spcPct val="100000"/>
                        </a:lnSpc>
                        <a:spcBef>
                          <a:spcPts val="0"/>
                        </a:spcBef>
                        <a:spcAft>
                          <a:spcPts val="0"/>
                        </a:spcAft>
                        <a:buNone/>
                      </a:pPr>
                      <a:r>
                        <a:rPr lang="en" sz="1800"/>
                        <a:t>Limited to certain geographical locations and member institutes</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800"/>
                        <a:t>Add member school in new country and city</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07075">
                <a:tc>
                  <a:txBody>
                    <a:bodyPr/>
                    <a:lstStyle/>
                    <a:p>
                      <a:pPr marL="0" lvl="0" indent="0" rtl="0">
                        <a:lnSpc>
                          <a:spcPct val="100000"/>
                        </a:lnSpc>
                        <a:spcBef>
                          <a:spcPts val="0"/>
                        </a:spcBef>
                        <a:spcAft>
                          <a:spcPts val="0"/>
                        </a:spcAft>
                        <a:buNone/>
                      </a:pPr>
                      <a:r>
                        <a:rPr lang="en" sz="1800"/>
                        <a:t>No option to recall after submission</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lnSpc>
                          <a:spcPct val="100000"/>
                        </a:lnSpc>
                        <a:spcBef>
                          <a:spcPts val="0"/>
                        </a:spcBef>
                        <a:spcAft>
                          <a:spcPts val="0"/>
                        </a:spcAft>
                        <a:buNone/>
                      </a:pPr>
                      <a:r>
                        <a:rPr lang="en" sz="1800"/>
                        <a:t>Give the permission to make some changes</a:t>
                      </a:r>
                      <a:endParaRPr sz="18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Details</a:t>
            </a:r>
            <a:endParaRPr sz="2400"/>
          </a:p>
        </p:txBody>
      </p:sp>
      <p:sp>
        <p:nvSpPr>
          <p:cNvPr id="93" name="Shape 93"/>
          <p:cNvSpPr txBox="1">
            <a:spLocks noGrp="1"/>
          </p:cNvSpPr>
          <p:nvPr>
            <p:ph type="body" idx="1"/>
          </p:nvPr>
        </p:nvSpPr>
        <p:spPr>
          <a:xfrm>
            <a:off x="311700" y="1089200"/>
            <a:ext cx="8520600" cy="3912900"/>
          </a:xfrm>
          <a:prstGeom prst="rect">
            <a:avLst/>
          </a:prstGeom>
        </p:spPr>
        <p:txBody>
          <a:bodyPr spcFirstLastPara="1" wrap="square" lIns="91425" tIns="91425" rIns="91425" bIns="91425" anchor="t" anchorCtr="0">
            <a:noAutofit/>
          </a:bodyPr>
          <a:lstStyle/>
          <a:p>
            <a:pPr marL="457200" lvl="0" indent="-317500" rtl="0">
              <a:spcBef>
                <a:spcPts val="700"/>
              </a:spcBef>
              <a:spcAft>
                <a:spcPts val="0"/>
              </a:spcAft>
              <a:buClr>
                <a:srgbClr val="000000"/>
              </a:buClr>
              <a:buSzPts val="1400"/>
              <a:buFont typeface="Arial"/>
              <a:buChar char="●"/>
            </a:pPr>
            <a:r>
              <a:rPr lang="en" sz="1400" b="1">
                <a:solidFill>
                  <a:srgbClr val="000000"/>
                </a:solidFill>
                <a:latin typeface="Arial"/>
                <a:ea typeface="Arial"/>
                <a:cs typeface="Arial"/>
                <a:sym typeface="Arial"/>
              </a:rPr>
              <a:t>Alter’s Work System Method (WSM)</a:t>
            </a:r>
            <a:endParaRPr sz="1400" b="1">
              <a:solidFill>
                <a:srgbClr val="000000"/>
              </a:solidFill>
              <a:latin typeface="Arial"/>
              <a:ea typeface="Arial"/>
              <a:cs typeface="Arial"/>
              <a:sym typeface="Arial"/>
            </a:endParaRPr>
          </a:p>
          <a:p>
            <a:pPr marL="0" lvl="0" indent="457200" rtl="0">
              <a:spcBef>
                <a:spcPts val="600"/>
              </a:spcBef>
              <a:spcAft>
                <a:spcPts val="0"/>
              </a:spcAft>
              <a:buNone/>
            </a:pPr>
            <a:r>
              <a:rPr lang="en" sz="1400">
                <a:solidFill>
                  <a:srgbClr val="000000"/>
                </a:solidFill>
                <a:latin typeface="Arial"/>
                <a:ea typeface="Arial"/>
                <a:cs typeface="Arial"/>
                <a:sym typeface="Arial"/>
              </a:rPr>
              <a:t>– 3 main steps:</a:t>
            </a:r>
            <a:endParaRPr sz="1400">
              <a:solidFill>
                <a:srgbClr val="000000"/>
              </a:solidFill>
              <a:latin typeface="Arial"/>
              <a:ea typeface="Arial"/>
              <a:cs typeface="Arial"/>
              <a:sym typeface="Arial"/>
            </a:endParaRPr>
          </a:p>
          <a:p>
            <a:pPr marL="457200" lvl="0" indent="457200" rtl="0">
              <a:spcBef>
                <a:spcPts val="500"/>
              </a:spcBef>
              <a:spcAft>
                <a:spcPts val="0"/>
              </a:spcAft>
              <a:buNone/>
            </a:pPr>
            <a:r>
              <a:rPr lang="en" sz="1400">
                <a:solidFill>
                  <a:srgbClr val="000000"/>
                </a:solidFill>
                <a:latin typeface="Arial"/>
                <a:ea typeface="Arial"/>
                <a:cs typeface="Arial"/>
                <a:sym typeface="Arial"/>
              </a:rPr>
              <a:t>•System and Opportunity (SO)</a:t>
            </a:r>
            <a:endParaRPr sz="1400">
              <a:solidFill>
                <a:srgbClr val="000000"/>
              </a:solidFill>
              <a:latin typeface="Arial"/>
              <a:ea typeface="Arial"/>
              <a:cs typeface="Arial"/>
              <a:sym typeface="Arial"/>
            </a:endParaRPr>
          </a:p>
          <a:p>
            <a:pPr marL="914400" lvl="0" indent="457200" rtl="0">
              <a:spcBef>
                <a:spcPts val="500"/>
              </a:spcBef>
              <a:spcAft>
                <a:spcPts val="0"/>
              </a:spcAft>
              <a:buNone/>
            </a:pPr>
            <a:r>
              <a:rPr lang="en" sz="1400">
                <a:solidFill>
                  <a:srgbClr val="000000"/>
                </a:solidFill>
                <a:latin typeface="Arial"/>
                <a:ea typeface="Arial"/>
                <a:cs typeface="Arial"/>
                <a:sym typeface="Arial"/>
              </a:rPr>
              <a:t>– Identify system | identify current issues</a:t>
            </a:r>
            <a:endParaRPr sz="1400">
              <a:solidFill>
                <a:srgbClr val="000000"/>
              </a:solidFill>
              <a:latin typeface="Arial"/>
              <a:ea typeface="Arial"/>
              <a:cs typeface="Arial"/>
              <a:sym typeface="Arial"/>
            </a:endParaRPr>
          </a:p>
          <a:p>
            <a:pPr marL="457200" lvl="0" indent="457200" rtl="0">
              <a:spcBef>
                <a:spcPts val="500"/>
              </a:spcBef>
              <a:spcAft>
                <a:spcPts val="0"/>
              </a:spcAft>
              <a:buNone/>
            </a:pPr>
            <a:r>
              <a:rPr lang="en" sz="1400">
                <a:solidFill>
                  <a:srgbClr val="000000"/>
                </a:solidFill>
                <a:latin typeface="Arial"/>
                <a:ea typeface="Arial"/>
                <a:cs typeface="Arial"/>
                <a:sym typeface="Arial"/>
              </a:rPr>
              <a:t>•Analysis and Possibilities (AP)</a:t>
            </a:r>
            <a:endParaRPr sz="1400">
              <a:solidFill>
                <a:srgbClr val="000000"/>
              </a:solidFill>
              <a:latin typeface="Arial"/>
              <a:ea typeface="Arial"/>
              <a:cs typeface="Arial"/>
              <a:sym typeface="Arial"/>
            </a:endParaRPr>
          </a:p>
          <a:p>
            <a:pPr marL="914400" lvl="0" indent="457200" rtl="0">
              <a:spcBef>
                <a:spcPts val="500"/>
              </a:spcBef>
              <a:spcAft>
                <a:spcPts val="0"/>
              </a:spcAft>
              <a:buNone/>
            </a:pPr>
            <a:r>
              <a:rPr lang="en" sz="1400">
                <a:solidFill>
                  <a:srgbClr val="000000"/>
                </a:solidFill>
                <a:latin typeface="Arial"/>
                <a:ea typeface="Arial"/>
                <a:cs typeface="Arial"/>
                <a:sym typeface="Arial"/>
              </a:rPr>
              <a:t>– Convert issues -&gt; possibilities of improvement</a:t>
            </a:r>
            <a:endParaRPr sz="1400">
              <a:solidFill>
                <a:srgbClr val="000000"/>
              </a:solidFill>
              <a:latin typeface="Arial"/>
              <a:ea typeface="Arial"/>
              <a:cs typeface="Arial"/>
              <a:sym typeface="Arial"/>
            </a:endParaRPr>
          </a:p>
          <a:p>
            <a:pPr marL="457200" lvl="0" indent="457200" rtl="0">
              <a:spcBef>
                <a:spcPts val="500"/>
              </a:spcBef>
              <a:spcAft>
                <a:spcPts val="0"/>
              </a:spcAft>
              <a:buNone/>
            </a:pPr>
            <a:r>
              <a:rPr lang="en" sz="1400">
                <a:solidFill>
                  <a:srgbClr val="000000"/>
                </a:solidFill>
                <a:latin typeface="Arial"/>
                <a:ea typeface="Arial"/>
                <a:cs typeface="Arial"/>
                <a:sym typeface="Arial"/>
              </a:rPr>
              <a:t>•Recommendation and Justification (RJ)</a:t>
            </a:r>
            <a:endParaRPr sz="1400">
              <a:solidFill>
                <a:srgbClr val="000000"/>
              </a:solidFill>
              <a:latin typeface="Arial"/>
              <a:ea typeface="Arial"/>
              <a:cs typeface="Arial"/>
              <a:sym typeface="Arial"/>
            </a:endParaRPr>
          </a:p>
          <a:p>
            <a:pPr marL="914400" lvl="0" indent="457200" rtl="0">
              <a:spcBef>
                <a:spcPts val="500"/>
              </a:spcBef>
              <a:spcAft>
                <a:spcPts val="0"/>
              </a:spcAft>
              <a:buNone/>
            </a:pPr>
            <a:r>
              <a:rPr lang="en" sz="1400">
                <a:solidFill>
                  <a:srgbClr val="000000"/>
                </a:solidFill>
                <a:latin typeface="Arial"/>
                <a:ea typeface="Arial"/>
                <a:cs typeface="Arial"/>
                <a:sym typeface="Arial"/>
              </a:rPr>
              <a:t>– Identify/justify our recommendations</a:t>
            </a:r>
            <a:endParaRPr sz="1400">
              <a:solidFill>
                <a:srgbClr val="000000"/>
              </a:solidFill>
              <a:latin typeface="Arial"/>
              <a:ea typeface="Arial"/>
              <a:cs typeface="Arial"/>
              <a:sym typeface="Arial"/>
            </a:endParaRPr>
          </a:p>
          <a:p>
            <a:pPr marL="0" lvl="0" indent="457200" rtl="0">
              <a:spcBef>
                <a:spcPts val="600"/>
              </a:spcBef>
              <a:spcAft>
                <a:spcPts val="0"/>
              </a:spcAft>
              <a:buNone/>
            </a:pPr>
            <a:r>
              <a:rPr lang="en" sz="1400">
                <a:solidFill>
                  <a:srgbClr val="000000"/>
                </a:solidFill>
                <a:latin typeface="Arial"/>
                <a:ea typeface="Arial"/>
                <a:cs typeface="Arial"/>
                <a:sym typeface="Arial"/>
              </a:rPr>
              <a:t>– 3 levels of detail:</a:t>
            </a:r>
            <a:endParaRPr sz="1400">
              <a:solidFill>
                <a:srgbClr val="000000"/>
              </a:solidFill>
              <a:latin typeface="Arial"/>
              <a:ea typeface="Arial"/>
              <a:cs typeface="Arial"/>
              <a:sym typeface="Arial"/>
            </a:endParaRPr>
          </a:p>
          <a:p>
            <a:pPr marL="457200" lvl="0" indent="457200" rtl="0">
              <a:spcBef>
                <a:spcPts val="500"/>
              </a:spcBef>
              <a:spcAft>
                <a:spcPts val="0"/>
              </a:spcAft>
              <a:buNone/>
            </a:pPr>
            <a:r>
              <a:rPr lang="en" sz="1400">
                <a:solidFill>
                  <a:srgbClr val="000000"/>
                </a:solidFill>
                <a:latin typeface="Arial"/>
                <a:ea typeface="Arial"/>
                <a:cs typeface="Arial"/>
                <a:sym typeface="Arial"/>
              </a:rPr>
              <a:t>•Level 2</a:t>
            </a:r>
            <a:endParaRPr sz="1400">
              <a:solidFill>
                <a:srgbClr val="000000"/>
              </a:solidFill>
              <a:latin typeface="Arial"/>
              <a:ea typeface="Arial"/>
              <a:cs typeface="Arial"/>
              <a:sym typeface="Arial"/>
            </a:endParaRPr>
          </a:p>
          <a:p>
            <a:pPr marL="914400" lvl="0" indent="457200" rtl="0">
              <a:spcBef>
                <a:spcPts val="500"/>
              </a:spcBef>
              <a:spcAft>
                <a:spcPts val="0"/>
              </a:spcAft>
              <a:buNone/>
            </a:pPr>
            <a:r>
              <a:rPr lang="en" sz="1400">
                <a:solidFill>
                  <a:srgbClr val="000000"/>
                </a:solidFill>
                <a:latin typeface="Arial"/>
                <a:ea typeface="Arial"/>
                <a:cs typeface="Arial"/>
                <a:sym typeface="Arial"/>
              </a:rPr>
              <a:t>– analysis through questions specific to each step</a:t>
            </a:r>
            <a:endParaRPr sz="1400">
              <a:solidFill>
                <a:srgbClr val="000000"/>
              </a:solidFill>
              <a:latin typeface="Arial"/>
              <a:ea typeface="Arial"/>
              <a:cs typeface="Arial"/>
              <a:sym typeface="Arial"/>
            </a:endParaRPr>
          </a:p>
          <a:p>
            <a:pPr marL="914400" lvl="0" indent="457200" rtl="0">
              <a:spcBef>
                <a:spcPts val="500"/>
              </a:spcBef>
              <a:spcAft>
                <a:spcPts val="0"/>
              </a:spcAft>
              <a:buNone/>
            </a:pPr>
            <a:r>
              <a:rPr lang="en" sz="1400">
                <a:solidFill>
                  <a:srgbClr val="000000"/>
                </a:solidFill>
                <a:latin typeface="Arial"/>
                <a:ea typeface="Arial"/>
                <a:cs typeface="Arial"/>
                <a:sym typeface="Arial"/>
              </a:rPr>
              <a:t>– Beneficial as checklist to organize own analysis</a:t>
            </a: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0937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Details (cont’d)</a:t>
            </a:r>
            <a:endParaRPr sz="2400"/>
          </a:p>
        </p:txBody>
      </p:sp>
      <p:sp>
        <p:nvSpPr>
          <p:cNvPr id="99" name="Shape 9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Clr>
                <a:srgbClr val="000000"/>
              </a:buClr>
              <a:buSzPts val="1800"/>
              <a:buFont typeface="Arial"/>
              <a:buChar char="●"/>
            </a:pPr>
            <a:r>
              <a:rPr lang="en" b="1">
                <a:solidFill>
                  <a:srgbClr val="000000"/>
                </a:solidFill>
                <a:latin typeface="Arial"/>
                <a:ea typeface="Arial"/>
                <a:cs typeface="Arial"/>
                <a:sym typeface="Arial"/>
              </a:rPr>
              <a:t>AP </a:t>
            </a:r>
            <a:r>
              <a:rPr lang="en">
                <a:solidFill>
                  <a:srgbClr val="000000"/>
                </a:solidFill>
                <a:latin typeface="Arial"/>
                <a:ea typeface="Arial"/>
                <a:cs typeface="Arial"/>
                <a:sym typeface="Arial"/>
              </a:rPr>
              <a:t>Level 2 aims to create a balanced view of the work system &amp; its possible improvements</a:t>
            </a:r>
            <a:endParaRPr>
              <a:solidFill>
                <a:srgbClr val="000000"/>
              </a:solidFill>
              <a:latin typeface="Arial"/>
              <a:ea typeface="Arial"/>
              <a:cs typeface="Arial"/>
              <a:sym typeface="Arial"/>
            </a:endParaRPr>
          </a:p>
          <a:p>
            <a:pPr marL="914400" lvl="0" indent="-342900"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AP1</a:t>
            </a:r>
            <a:r>
              <a:rPr lang="en">
                <a:solidFill>
                  <a:srgbClr val="000000"/>
                </a:solidFill>
                <a:latin typeface="Arial"/>
                <a:ea typeface="Arial"/>
                <a:cs typeface="Arial"/>
                <a:sym typeface="Arial"/>
              </a:rPr>
              <a:t>: “Who are the customers and what are their concerns?”</a:t>
            </a:r>
            <a:endParaRPr>
              <a:solidFill>
                <a:srgbClr val="000000"/>
              </a:solidFill>
              <a:latin typeface="Arial"/>
              <a:ea typeface="Arial"/>
              <a:cs typeface="Arial"/>
              <a:sym typeface="Arial"/>
            </a:endParaRPr>
          </a:p>
          <a:p>
            <a:pPr marL="914400" lvl="0" indent="-342900"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AP5</a:t>
            </a:r>
            <a:r>
              <a:rPr lang="en">
                <a:solidFill>
                  <a:srgbClr val="000000"/>
                </a:solidFill>
                <a:latin typeface="Arial"/>
                <a:ea typeface="Arial"/>
                <a:cs typeface="Arial"/>
                <a:sym typeface="Arial"/>
              </a:rPr>
              <a:t>: How might better information or knowledge help?</a:t>
            </a:r>
            <a:endParaRPr>
              <a:solidFill>
                <a:srgbClr val="000000"/>
              </a:solidFill>
              <a:latin typeface="Arial"/>
              <a:ea typeface="Arial"/>
              <a:cs typeface="Arial"/>
              <a:sym typeface="Arial"/>
            </a:endParaRPr>
          </a:p>
          <a:p>
            <a:pPr marL="457200" lvl="0" indent="-342900"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RJ </a:t>
            </a:r>
            <a:r>
              <a:rPr lang="en">
                <a:solidFill>
                  <a:srgbClr val="000000"/>
                </a:solidFill>
                <a:latin typeface="Arial"/>
                <a:ea typeface="Arial"/>
                <a:cs typeface="Arial"/>
                <a:sym typeface="Arial"/>
              </a:rPr>
              <a:t>Level 2 aims to identify inconsistencies and pitfalls w/recommendations</a:t>
            </a:r>
            <a:endParaRPr>
              <a:solidFill>
                <a:srgbClr val="000000"/>
              </a:solidFill>
              <a:latin typeface="Arial"/>
              <a:ea typeface="Arial"/>
              <a:cs typeface="Arial"/>
              <a:sym typeface="Arial"/>
            </a:endParaRPr>
          </a:p>
          <a:p>
            <a:pPr marL="914400" lvl="0" indent="-342900"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RJ1</a:t>
            </a:r>
            <a:r>
              <a:rPr lang="en">
                <a:solidFill>
                  <a:srgbClr val="000000"/>
                </a:solidFill>
                <a:latin typeface="Arial"/>
                <a:ea typeface="Arial"/>
                <a:cs typeface="Arial"/>
                <a:sym typeface="Arial"/>
              </a:rPr>
              <a:t>: What are the recommended changes to the work system?</a:t>
            </a:r>
            <a:endParaRPr>
              <a:solidFill>
                <a:srgbClr val="000000"/>
              </a:solidFill>
              <a:latin typeface="Arial"/>
              <a:ea typeface="Arial"/>
              <a:cs typeface="Arial"/>
              <a:sym typeface="Arial"/>
            </a:endParaRPr>
          </a:p>
          <a:p>
            <a:pPr marL="914400" lvl="0" indent="-34290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RJ5</a:t>
            </a:r>
            <a:r>
              <a:rPr lang="en">
                <a:solidFill>
                  <a:srgbClr val="000000"/>
                </a:solidFill>
                <a:latin typeface="Arial"/>
                <a:ea typeface="Arial"/>
                <a:cs typeface="Arial"/>
                <a:sym typeface="Arial"/>
              </a:rPr>
              <a:t>: What new problems or costs might be caused by the recommended changes?</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26517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Define what ‘To-Be’ process should do and shouldn’t do</a:t>
            </a:r>
            <a:endParaRPr sz="2400"/>
          </a:p>
        </p:txBody>
      </p:sp>
      <p:graphicFrame>
        <p:nvGraphicFramePr>
          <p:cNvPr id="105" name="Shape 105"/>
          <p:cNvGraphicFramePr/>
          <p:nvPr/>
        </p:nvGraphicFramePr>
        <p:xfrm>
          <a:off x="418950" y="1152400"/>
          <a:ext cx="8249050" cy="3404675"/>
        </p:xfrm>
        <a:graphic>
          <a:graphicData uri="http://schemas.openxmlformats.org/drawingml/2006/table">
            <a:tbl>
              <a:tblPr>
                <a:noFill/>
                <a:tableStyleId>{2AA2BC74-62D1-4827-9AF3-D1985BC89AC5}</a:tableStyleId>
              </a:tblPr>
              <a:tblGrid>
                <a:gridCol w="4124525">
                  <a:extLst>
                    <a:ext uri="{9D8B030D-6E8A-4147-A177-3AD203B41FA5}">
                      <a16:colId xmlns:a16="http://schemas.microsoft.com/office/drawing/2014/main" val="20000"/>
                    </a:ext>
                  </a:extLst>
                </a:gridCol>
                <a:gridCol w="4124525">
                  <a:extLst>
                    <a:ext uri="{9D8B030D-6E8A-4147-A177-3AD203B41FA5}">
                      <a16:colId xmlns:a16="http://schemas.microsoft.com/office/drawing/2014/main" val="20001"/>
                    </a:ext>
                  </a:extLst>
                </a:gridCol>
              </a:tblGrid>
              <a:tr h="410200">
                <a:tc>
                  <a:txBody>
                    <a:bodyPr/>
                    <a:lstStyle/>
                    <a:p>
                      <a:pPr marL="0" lvl="0" indent="0" rtl="0">
                        <a:spcBef>
                          <a:spcPts val="0"/>
                        </a:spcBef>
                        <a:spcAft>
                          <a:spcPts val="0"/>
                        </a:spcAft>
                        <a:buNone/>
                      </a:pPr>
                      <a:r>
                        <a:rPr lang="en" sz="1100"/>
                        <a:t>To-be Common App Should...</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Shouldn’t...</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75100">
                <a:tc>
                  <a:txBody>
                    <a:bodyPr/>
                    <a:lstStyle/>
                    <a:p>
                      <a:pPr marL="0" lvl="0" indent="0" rtl="0">
                        <a:spcBef>
                          <a:spcPts val="0"/>
                        </a:spcBef>
                        <a:spcAft>
                          <a:spcPts val="0"/>
                        </a:spcAft>
                        <a:buNone/>
                      </a:pPr>
                      <a:r>
                        <a:rPr lang="en" sz="1100"/>
                        <a:t>Help students both at the undergraduate and graduate levels, local toUS and international track and manage their admission application process.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Be restricted to just undergraduate applications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90500">
                <a:tc>
                  <a:txBody>
                    <a:bodyPr/>
                    <a:lstStyle/>
                    <a:p>
                      <a:pPr marL="0" lvl="0" indent="0" rtl="0">
                        <a:spcBef>
                          <a:spcPts val="0"/>
                        </a:spcBef>
                        <a:spcAft>
                          <a:spcPts val="0"/>
                        </a:spcAft>
                        <a:buNone/>
                      </a:pPr>
                      <a:r>
                        <a:rPr lang="en" sz="1100"/>
                        <a:t>Provide verified standardized test scores securely and directly from administering boards.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Allow editing of test scores as provided and verified by ETS or college Board (non editable fields)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428875">
                <a:tc>
                  <a:txBody>
                    <a:bodyPr/>
                    <a:lstStyle/>
                    <a:p>
                      <a:pPr marL="0" lvl="0" indent="0" rtl="0">
                        <a:spcBef>
                          <a:spcPts val="0"/>
                        </a:spcBef>
                        <a:spcAft>
                          <a:spcPts val="0"/>
                        </a:spcAft>
                        <a:buNone/>
                      </a:pPr>
                      <a:r>
                        <a:rPr lang="en" sz="1100"/>
                        <a:t>Considerate in making provisions for international students applying to school abroad especially the US. (E.g use of digital uploading of documents rather than mailing to individual schools and providing as much detail about each school to be sufficient to make decisions without physically visiting)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Be heavily reliant on steps requiring, calling -in, mailing or physically visiting schools (which may be impossible, difficult or really expensive for international students)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To-Be </a:t>
            </a:r>
            <a:endParaRPr sz="2400"/>
          </a:p>
        </p:txBody>
      </p:sp>
      <p:pic>
        <p:nvPicPr>
          <p:cNvPr id="111" name="Shape 111"/>
          <p:cNvPicPr preferRelativeResize="0"/>
          <p:nvPr/>
        </p:nvPicPr>
        <p:blipFill>
          <a:blip r:embed="rId3">
            <a:alphaModFix/>
          </a:blip>
          <a:stretch>
            <a:fillRect/>
          </a:stretch>
        </p:blipFill>
        <p:spPr>
          <a:xfrm>
            <a:off x="152400" y="1304825"/>
            <a:ext cx="8839203" cy="33069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0"/>
            <a:ext cx="85206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Work System Snapshot</a:t>
            </a:r>
            <a:endParaRPr sz="2400"/>
          </a:p>
        </p:txBody>
      </p:sp>
      <p:graphicFrame>
        <p:nvGraphicFramePr>
          <p:cNvPr id="117" name="Shape 117"/>
          <p:cNvGraphicFramePr/>
          <p:nvPr/>
        </p:nvGraphicFramePr>
        <p:xfrm>
          <a:off x="399325" y="707400"/>
          <a:ext cx="8432975" cy="4196080"/>
        </p:xfrm>
        <a:graphic>
          <a:graphicData uri="http://schemas.openxmlformats.org/drawingml/2006/table">
            <a:tbl>
              <a:tblPr>
                <a:noFill/>
                <a:tableStyleId>{2AA2BC74-62D1-4827-9AF3-D1985BC89AC5}</a:tableStyleId>
              </a:tblPr>
              <a:tblGrid>
                <a:gridCol w="2431825">
                  <a:extLst>
                    <a:ext uri="{9D8B030D-6E8A-4147-A177-3AD203B41FA5}">
                      <a16:colId xmlns:a16="http://schemas.microsoft.com/office/drawing/2014/main" val="20000"/>
                    </a:ext>
                  </a:extLst>
                </a:gridCol>
                <a:gridCol w="2790950">
                  <a:extLst>
                    <a:ext uri="{9D8B030D-6E8A-4147-A177-3AD203B41FA5}">
                      <a16:colId xmlns:a16="http://schemas.microsoft.com/office/drawing/2014/main" val="20001"/>
                    </a:ext>
                  </a:extLst>
                </a:gridCol>
                <a:gridCol w="3210200">
                  <a:extLst>
                    <a:ext uri="{9D8B030D-6E8A-4147-A177-3AD203B41FA5}">
                      <a16:colId xmlns:a16="http://schemas.microsoft.com/office/drawing/2014/main" val="20002"/>
                    </a:ext>
                  </a:extLst>
                </a:gridCol>
              </a:tblGrid>
              <a:tr h="257875">
                <a:tc>
                  <a:txBody>
                    <a:bodyPr/>
                    <a:lstStyle/>
                    <a:p>
                      <a:pPr marL="0" lvl="0" indent="0" rtl="0">
                        <a:spcBef>
                          <a:spcPts val="0"/>
                        </a:spcBef>
                        <a:spcAft>
                          <a:spcPts val="0"/>
                        </a:spcAft>
                        <a:buNone/>
                      </a:pPr>
                      <a:r>
                        <a:rPr lang="en" sz="1100"/>
                        <a:t>Customers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Products &amp; Services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Processes and activities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64925">
                <a:tc>
                  <a:txBody>
                    <a:bodyPr/>
                    <a:lstStyle/>
                    <a:p>
                      <a:pPr marL="0" lvl="0" indent="0" rtl="0">
                        <a:spcBef>
                          <a:spcPts val="0"/>
                        </a:spcBef>
                        <a:spcAft>
                          <a:spcPts val="0"/>
                        </a:spcAft>
                        <a:buNone/>
                      </a:pPr>
                      <a:r>
                        <a:rPr lang="en" sz="1100"/>
                        <a:t>Refers to the people using or products and services of the work system.</a:t>
                      </a:r>
                      <a:endParaRPr sz="1100"/>
                    </a:p>
                    <a:p>
                      <a:pPr marL="457200" lvl="0" indent="-298450" rtl="0">
                        <a:spcBef>
                          <a:spcPts val="0"/>
                        </a:spcBef>
                        <a:spcAft>
                          <a:spcPts val="0"/>
                        </a:spcAft>
                        <a:buSzPts val="1100"/>
                        <a:buChar char="-"/>
                      </a:pPr>
                      <a:r>
                        <a:rPr lang="en" sz="1100"/>
                        <a:t>High School Seniors applying to colleges</a:t>
                      </a:r>
                      <a:endParaRPr sz="1100"/>
                    </a:p>
                    <a:p>
                      <a:pPr marL="457200" lvl="0" indent="-298450" rtl="0">
                        <a:spcBef>
                          <a:spcPts val="0"/>
                        </a:spcBef>
                        <a:spcAft>
                          <a:spcPts val="0"/>
                        </a:spcAft>
                        <a:buSzPts val="1100"/>
                        <a:buChar char="-"/>
                      </a:pPr>
                      <a:r>
                        <a:rPr lang="en" sz="1100">
                          <a:highlight>
                            <a:srgbClr val="00FF00"/>
                          </a:highlight>
                        </a:rPr>
                        <a:t>College graduates applying to grad school. </a:t>
                      </a:r>
                      <a:endParaRPr sz="1100">
                        <a:highlight>
                          <a:srgbClr val="00FF00"/>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All outputs of the commonApp that directly contribute to students being able to achieve seamless application </a:t>
                      </a:r>
                      <a:endParaRPr sz="1100"/>
                    </a:p>
                    <a:p>
                      <a:pPr marL="457200" lvl="0" indent="-298450" rtl="0">
                        <a:spcBef>
                          <a:spcPts val="0"/>
                        </a:spcBef>
                        <a:spcAft>
                          <a:spcPts val="0"/>
                        </a:spcAft>
                        <a:buSzPts val="1100"/>
                        <a:buChar char="-"/>
                      </a:pPr>
                      <a:r>
                        <a:rPr lang="en" sz="1100"/>
                        <a:t>A platform to manage college applications with interface to 700 schools across the globe. </a:t>
                      </a:r>
                      <a:endParaRPr sz="1100"/>
                    </a:p>
                    <a:p>
                      <a:pPr marL="457200" lvl="0" indent="-298450" rtl="0">
                        <a:spcBef>
                          <a:spcPts val="0"/>
                        </a:spcBef>
                        <a:spcAft>
                          <a:spcPts val="0"/>
                        </a:spcAft>
                        <a:buSzPts val="1100"/>
                        <a:buChar char="-"/>
                      </a:pPr>
                      <a:r>
                        <a:rPr lang="en" sz="1100"/>
                        <a:t>Expert Virtual Counselor on all things college. </a:t>
                      </a:r>
                      <a:endParaRPr sz="1100"/>
                    </a:p>
                    <a:p>
                      <a:pPr marL="457200" lvl="0" indent="-298450" rtl="0">
                        <a:spcBef>
                          <a:spcPts val="0"/>
                        </a:spcBef>
                        <a:spcAft>
                          <a:spcPts val="0"/>
                        </a:spcAft>
                        <a:buSzPts val="1100"/>
                        <a:buChar char="-"/>
                      </a:pPr>
                      <a:r>
                        <a:rPr lang="en" sz="1100"/>
                        <a:t>Application dictionary to understand terminology on applications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All steps involved in production of final products and services</a:t>
                      </a:r>
                      <a:endParaRPr sz="1100"/>
                    </a:p>
                    <a:p>
                      <a:pPr marL="457200" lvl="0" indent="-298450" rtl="0">
                        <a:spcBef>
                          <a:spcPts val="0"/>
                        </a:spcBef>
                        <a:spcAft>
                          <a:spcPts val="0"/>
                        </a:spcAft>
                        <a:buSzPts val="1100"/>
                        <a:buChar char="-"/>
                      </a:pPr>
                      <a:r>
                        <a:rPr lang="en" sz="1100"/>
                        <a:t>Creating a personal common app account</a:t>
                      </a:r>
                      <a:endParaRPr sz="1100"/>
                    </a:p>
                    <a:p>
                      <a:pPr marL="457200" lvl="0" indent="-298450" rtl="0">
                        <a:spcBef>
                          <a:spcPts val="0"/>
                        </a:spcBef>
                        <a:spcAft>
                          <a:spcPts val="0"/>
                        </a:spcAft>
                        <a:buSzPts val="1100"/>
                        <a:buChar char="-"/>
                      </a:pPr>
                      <a:r>
                        <a:rPr lang="en" sz="1100"/>
                        <a:t>Adding schools to dashboards</a:t>
                      </a:r>
                      <a:endParaRPr sz="1100"/>
                    </a:p>
                    <a:p>
                      <a:pPr marL="457200" lvl="0" indent="-298450" rtl="0">
                        <a:spcBef>
                          <a:spcPts val="0"/>
                        </a:spcBef>
                        <a:spcAft>
                          <a:spcPts val="0"/>
                        </a:spcAft>
                        <a:buSzPts val="1100"/>
                        <a:buChar char="-"/>
                      </a:pPr>
                      <a:r>
                        <a:rPr lang="en" sz="1100">
                          <a:highlight>
                            <a:srgbClr val="00FF00"/>
                          </a:highlight>
                        </a:rPr>
                        <a:t>Verifying standardized Test scores </a:t>
                      </a:r>
                      <a:endParaRPr sz="1100">
                        <a:highlight>
                          <a:srgbClr val="00FF00"/>
                        </a:highlight>
                      </a:endParaRPr>
                    </a:p>
                    <a:p>
                      <a:pPr marL="457200" lvl="0" indent="-298450" rtl="0">
                        <a:spcBef>
                          <a:spcPts val="0"/>
                        </a:spcBef>
                        <a:spcAft>
                          <a:spcPts val="0"/>
                        </a:spcAft>
                        <a:buSzPts val="1100"/>
                        <a:buChar char="-"/>
                      </a:pPr>
                      <a:r>
                        <a:rPr lang="en" sz="1100"/>
                        <a:t>Interfacing with applications for different schools and completing them</a:t>
                      </a:r>
                      <a:endParaRPr sz="1100"/>
                    </a:p>
                    <a:p>
                      <a:pPr marL="457200" lvl="0" indent="-298450" rtl="0">
                        <a:spcBef>
                          <a:spcPts val="0"/>
                        </a:spcBef>
                        <a:spcAft>
                          <a:spcPts val="0"/>
                        </a:spcAft>
                        <a:buSzPts val="1100"/>
                        <a:buChar char="-"/>
                      </a:pPr>
                      <a:r>
                        <a:rPr lang="en" sz="1100"/>
                        <a:t>Getting expert college selection advice from the virtual counselor</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7875">
                <a:tc>
                  <a:txBody>
                    <a:bodyPr/>
                    <a:lstStyle/>
                    <a:p>
                      <a:pPr marL="0" lvl="0" indent="0" rtl="0">
                        <a:spcBef>
                          <a:spcPts val="0"/>
                        </a:spcBef>
                        <a:spcAft>
                          <a:spcPts val="0"/>
                        </a:spcAft>
                        <a:buNone/>
                      </a:pPr>
                      <a:r>
                        <a:rPr lang="en" sz="1100"/>
                        <a:t>Participants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Information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Technology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450450">
                <a:tc>
                  <a:txBody>
                    <a:bodyPr/>
                    <a:lstStyle/>
                    <a:p>
                      <a:pPr marL="0" lvl="0" indent="0" rtl="0">
                        <a:spcBef>
                          <a:spcPts val="0"/>
                        </a:spcBef>
                        <a:spcAft>
                          <a:spcPts val="0"/>
                        </a:spcAft>
                        <a:buNone/>
                      </a:pPr>
                      <a:r>
                        <a:rPr lang="en" sz="1100"/>
                        <a:t>People and machines that perform the work</a:t>
                      </a:r>
                      <a:endParaRPr sz="1100"/>
                    </a:p>
                    <a:p>
                      <a:pPr marL="457200" lvl="0" indent="-298450" rtl="0">
                        <a:spcBef>
                          <a:spcPts val="0"/>
                        </a:spcBef>
                        <a:spcAft>
                          <a:spcPts val="0"/>
                        </a:spcAft>
                        <a:buSzPts val="1100"/>
                        <a:buChar char="-"/>
                      </a:pPr>
                      <a:r>
                        <a:rPr lang="en" sz="1100"/>
                        <a:t>Common app (Platform and administrators)</a:t>
                      </a:r>
                      <a:endParaRPr sz="1100"/>
                    </a:p>
                    <a:p>
                      <a:pPr marL="457200" lvl="0" indent="-298450" rtl="0">
                        <a:spcBef>
                          <a:spcPts val="0"/>
                        </a:spcBef>
                        <a:spcAft>
                          <a:spcPts val="0"/>
                        </a:spcAft>
                        <a:buSzPts val="1100"/>
                        <a:buChar char="-"/>
                      </a:pPr>
                      <a:r>
                        <a:rPr lang="en" sz="1100"/>
                        <a:t>Virtual Advisor experts</a:t>
                      </a:r>
                      <a:endParaRPr sz="1100"/>
                    </a:p>
                    <a:p>
                      <a:pPr marL="457200" lvl="0" indent="-298450" rtl="0">
                        <a:spcBef>
                          <a:spcPts val="0"/>
                        </a:spcBef>
                        <a:spcAft>
                          <a:spcPts val="0"/>
                        </a:spcAft>
                        <a:buSzPts val="1100"/>
                        <a:buChar char="-"/>
                      </a:pPr>
                      <a:r>
                        <a:rPr lang="en" sz="1100"/>
                        <a:t>Students using common App</a:t>
                      </a:r>
                      <a:endParaRPr sz="1100"/>
                    </a:p>
                    <a:p>
                      <a:pPr marL="457200" lvl="0" indent="-298450" rtl="0">
                        <a:spcBef>
                          <a:spcPts val="0"/>
                        </a:spcBef>
                        <a:spcAft>
                          <a:spcPts val="0"/>
                        </a:spcAft>
                        <a:buSzPts val="1100"/>
                        <a:buChar char="-"/>
                      </a:pPr>
                      <a:r>
                        <a:rPr lang="en" sz="1100">
                          <a:highlight>
                            <a:srgbClr val="00FF00"/>
                          </a:highlight>
                        </a:rPr>
                        <a:t>ETS/College Board (Test Verification) </a:t>
                      </a:r>
                      <a:endParaRPr sz="1100">
                        <a:highlight>
                          <a:srgbClr val="00FF00"/>
                        </a:highlight>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Information used and created as participants do their work </a:t>
                      </a:r>
                      <a:endParaRPr sz="1100"/>
                    </a:p>
                    <a:p>
                      <a:pPr marL="457200" lvl="0" indent="-298450" rtl="0">
                        <a:spcBef>
                          <a:spcPts val="0"/>
                        </a:spcBef>
                        <a:spcAft>
                          <a:spcPts val="0"/>
                        </a:spcAft>
                        <a:buSzPts val="1100"/>
                        <a:buChar char="-"/>
                      </a:pPr>
                      <a:r>
                        <a:rPr lang="en" sz="1100"/>
                        <a:t>List of schools partnered with commonApp</a:t>
                      </a:r>
                      <a:endParaRPr sz="1100"/>
                    </a:p>
                    <a:p>
                      <a:pPr marL="457200" lvl="0" indent="-298450" rtl="0">
                        <a:spcBef>
                          <a:spcPts val="0"/>
                        </a:spcBef>
                        <a:spcAft>
                          <a:spcPts val="0"/>
                        </a:spcAft>
                        <a:buSzPts val="1100"/>
                        <a:buChar char="-"/>
                      </a:pPr>
                      <a:r>
                        <a:rPr lang="en" sz="1100"/>
                        <a:t>Account information/ contact information of commonApp users.</a:t>
                      </a:r>
                      <a:endParaRPr sz="1100"/>
                    </a:p>
                    <a:p>
                      <a:pPr marL="457200" lvl="0" indent="-298450" rtl="0">
                        <a:spcBef>
                          <a:spcPts val="0"/>
                        </a:spcBef>
                        <a:spcAft>
                          <a:spcPts val="0"/>
                        </a:spcAft>
                        <a:buSzPts val="1100"/>
                        <a:buChar char="-"/>
                      </a:pPr>
                      <a:r>
                        <a:rPr lang="en" sz="1100"/>
                        <a:t>Student information for completing application. </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100"/>
                        <a:t>Tools used to bring provide or use the products and services of the work system.  </a:t>
                      </a:r>
                      <a:endParaRPr sz="1100"/>
                    </a:p>
                    <a:p>
                      <a:pPr marL="457200" lvl="0" indent="-298450" rtl="0">
                        <a:spcBef>
                          <a:spcPts val="0"/>
                        </a:spcBef>
                        <a:spcAft>
                          <a:spcPts val="0"/>
                        </a:spcAft>
                        <a:buSzPts val="1100"/>
                        <a:buChar char="-"/>
                      </a:pPr>
                      <a:r>
                        <a:rPr lang="en" sz="1100"/>
                        <a:t>Desk/Laptop</a:t>
                      </a:r>
                      <a:endParaRPr sz="1100"/>
                    </a:p>
                    <a:p>
                      <a:pPr marL="457200" lvl="0" indent="-298450" rtl="0">
                        <a:spcBef>
                          <a:spcPts val="0"/>
                        </a:spcBef>
                        <a:spcAft>
                          <a:spcPts val="0"/>
                        </a:spcAft>
                        <a:buSzPts val="1100"/>
                        <a:buChar char="-"/>
                      </a:pPr>
                      <a:r>
                        <a:rPr lang="en" sz="1100"/>
                        <a:t>Smart phone for companion mobile app</a:t>
                      </a:r>
                      <a:endParaRPr sz="1100"/>
                    </a:p>
                    <a:p>
                      <a:pPr marL="457200" lvl="0" indent="-298450" rtl="0">
                        <a:spcBef>
                          <a:spcPts val="0"/>
                        </a:spcBef>
                        <a:spcAft>
                          <a:spcPts val="0"/>
                        </a:spcAft>
                        <a:buSzPts val="1100"/>
                        <a:buChar char="-"/>
                      </a:pPr>
                      <a:r>
                        <a:rPr lang="en" sz="1100"/>
                        <a:t>Databases to store list of partner schools, deadline info, and other requirements for all 700 schools </a:t>
                      </a:r>
                      <a:endParaRPr sz="1100"/>
                    </a:p>
                    <a:p>
                      <a:pPr marL="457200" lvl="0" indent="-298450" rtl="0">
                        <a:spcBef>
                          <a:spcPts val="0"/>
                        </a:spcBef>
                        <a:spcAft>
                          <a:spcPts val="0"/>
                        </a:spcAft>
                        <a:buSzPts val="1100"/>
                        <a:buChar char="-"/>
                      </a:pPr>
                      <a:r>
                        <a:rPr lang="en" sz="1100"/>
                        <a:t>Secure interface to redirect students to schools application pages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Arial"/>
                <a:ea typeface="Arial"/>
                <a:cs typeface="Arial"/>
                <a:sym typeface="Arial"/>
              </a:rPr>
              <a:t>Means used to bridge the “capability gap”</a:t>
            </a:r>
            <a:endParaRPr sz="2400">
              <a:latin typeface="Arial"/>
              <a:ea typeface="Arial"/>
              <a:cs typeface="Arial"/>
              <a:sym typeface="Arial"/>
            </a:endParaRPr>
          </a:p>
          <a:p>
            <a:pPr marL="0" lvl="0" indent="0">
              <a:spcBef>
                <a:spcPts val="0"/>
              </a:spcBef>
              <a:spcAft>
                <a:spcPts val="0"/>
              </a:spcAft>
              <a:buNone/>
            </a:pPr>
            <a:endParaRPr sz="2400">
              <a:latin typeface="Arial"/>
              <a:ea typeface="Arial"/>
              <a:cs typeface="Arial"/>
              <a:sym typeface="Arial"/>
            </a:endParaRPr>
          </a:p>
        </p:txBody>
      </p:sp>
      <p:sp>
        <p:nvSpPr>
          <p:cNvPr id="123" name="Shape 1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The major capability gaps between IT and Business strategy are filled by following means;</a:t>
            </a:r>
            <a:endParaRPr sz="1400" b="1">
              <a:solidFill>
                <a:srgbClr val="000000"/>
              </a:solidFill>
              <a:latin typeface="Arial"/>
              <a:ea typeface="Arial"/>
              <a:cs typeface="Arial"/>
              <a:sym typeface="Arial"/>
            </a:endParaRPr>
          </a:p>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Improved App Design</a:t>
            </a:r>
            <a:r>
              <a:rPr lang="en" sz="1400">
                <a:solidFill>
                  <a:srgbClr val="000000"/>
                </a:solidFill>
                <a:latin typeface="Arial"/>
                <a:ea typeface="Arial"/>
                <a:cs typeface="Arial"/>
                <a:sym typeface="Arial"/>
              </a:rPr>
              <a:t>  - Prioritizing User Experience Design to provide an App which has high reliability , performance quality and customer satisfaction..</a:t>
            </a:r>
            <a:endParaRPr sz="1400">
              <a:solidFill>
                <a:srgbClr val="000000"/>
              </a:solidFill>
              <a:latin typeface="Arial"/>
              <a:ea typeface="Arial"/>
              <a:cs typeface="Arial"/>
              <a:sym typeface="Arial"/>
            </a:endParaRPr>
          </a:p>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Software update and external software acquisition – </a:t>
            </a:r>
            <a:r>
              <a:rPr lang="en" sz="1400">
                <a:solidFill>
                  <a:srgbClr val="000000"/>
                </a:solidFill>
                <a:latin typeface="Arial"/>
                <a:ea typeface="Arial"/>
                <a:cs typeface="Arial"/>
                <a:sym typeface="Arial"/>
              </a:rPr>
              <a:t>Improved software features to allow Graduate student application, Connection to testing agencies (ETS,PTE,SAT), Incorporate more participating schools (not just member schools) and finally render permission to recall and edit application after submission.</a:t>
            </a:r>
            <a:endParaRPr sz="1400">
              <a:solidFill>
                <a:srgbClr val="000000"/>
              </a:solidFill>
              <a:latin typeface="Arial"/>
              <a:ea typeface="Arial"/>
              <a:cs typeface="Arial"/>
              <a:sym typeface="Arial"/>
            </a:endParaRPr>
          </a:p>
          <a:p>
            <a:pPr marL="0" lvl="0" indent="0" rtl="0">
              <a:lnSpc>
                <a:spcPct val="120000"/>
              </a:lnSpc>
              <a:spcBef>
                <a:spcPts val="10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Arial"/>
                <a:ea typeface="Arial"/>
                <a:cs typeface="Arial"/>
                <a:sym typeface="Arial"/>
              </a:rPr>
              <a:t>Better understanding of organization (people, Business and Technology) – </a:t>
            </a:r>
            <a:r>
              <a:rPr lang="en" sz="1400">
                <a:solidFill>
                  <a:srgbClr val="000000"/>
                </a:solidFill>
                <a:latin typeface="Arial"/>
                <a:ea typeface="Arial"/>
                <a:cs typeface="Arial"/>
                <a:sym typeface="Arial"/>
              </a:rPr>
              <a:t>Understand user expectations with the help of surveys and feedback , continuous follow ups and customer support.</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200" b="1">
                <a:solidFill>
                  <a:srgbClr val="FFFFFF"/>
                </a:solidFill>
                <a:latin typeface="Arial"/>
                <a:ea typeface="Arial"/>
                <a:cs typeface="Arial"/>
                <a:sym typeface="Arial"/>
              </a:rPr>
              <a:t>mate of wh will cost</a:t>
            </a:r>
            <a:endParaRPr sz="1200" b="1">
              <a:solidFill>
                <a:srgbClr val="FFFFFF"/>
              </a:solidFill>
              <a:latin typeface="Arial"/>
              <a:ea typeface="Arial"/>
              <a:cs typeface="Arial"/>
              <a:sym typeface="Arial"/>
            </a:endParaRPr>
          </a:p>
          <a:p>
            <a:pPr marL="0" lvl="0" indent="0" rtl="0">
              <a:lnSpc>
                <a:spcPct val="100000"/>
              </a:lnSpc>
              <a:spcBef>
                <a:spcPts val="0"/>
              </a:spcBef>
              <a:spcAft>
                <a:spcPts val="0"/>
              </a:spcAft>
              <a:buNone/>
            </a:pPr>
            <a:endParaRPr sz="1200" b="1">
              <a:solidFill>
                <a:schemeClr val="accent1"/>
              </a:solidFill>
              <a:latin typeface="PT Sans Narrow"/>
              <a:ea typeface="PT Sans Narrow"/>
              <a:cs typeface="PT Sans Narrow"/>
              <a:sym typeface="PT Sans Narrow"/>
            </a:endParaRPr>
          </a:p>
          <a:p>
            <a:pPr marL="0" lvl="0" indent="0">
              <a:spcBef>
                <a:spcPts val="0"/>
              </a:spcBef>
              <a:spcAft>
                <a:spcPts val="1600"/>
              </a:spcAft>
              <a:buNone/>
            </a:pPr>
            <a:endParaRPr sz="1200" b="1">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1348</Words>
  <Application>Microsoft Macintosh PowerPoint</Application>
  <PresentationFormat>On-screen Show (16:9)</PresentationFormat>
  <Paragraphs>147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PT Sans Narrow</vt:lpstr>
      <vt:lpstr>DengXian Light</vt:lpstr>
      <vt:lpstr>Times New Roman</vt:lpstr>
      <vt:lpstr>Open Sans</vt:lpstr>
      <vt:lpstr>Calibri</vt:lpstr>
      <vt:lpstr>Arial</vt:lpstr>
      <vt:lpstr>Tropic</vt:lpstr>
      <vt:lpstr>    Project Milestone 2 TO-BE Upgraded Common Application </vt:lpstr>
      <vt:lpstr>Introduction: Common App</vt:lpstr>
      <vt:lpstr>Introduction- Identify the “Work System” </vt:lpstr>
      <vt:lpstr>Details</vt:lpstr>
      <vt:lpstr>Details (cont’d)</vt:lpstr>
      <vt:lpstr>Define what ‘To-Be’ process should do and shouldn’t do</vt:lpstr>
      <vt:lpstr>To-Be </vt:lpstr>
      <vt:lpstr>Work System Snapshot</vt:lpstr>
      <vt:lpstr>Means used to bridge the “capability gap” </vt:lpstr>
      <vt:lpstr>Estimate of what “Bridging the gap” will cost </vt:lpstr>
      <vt:lpstr>Risks and Politics </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Milestone 2 TO-BE Upgraded Common Application </dc:title>
  <cp:lastModifiedBy>Gopi Sukhavasi</cp:lastModifiedBy>
  <cp:revision>2</cp:revision>
  <dcterms:modified xsi:type="dcterms:W3CDTF">2018-07-01T17:36:25Z</dcterms:modified>
</cp:coreProperties>
</file>