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T Sans Narrow" panose="020B0604020202020204" charset="0"/>
      <p:regular r:id="rId17"/>
      <p:bold r:id="rId18"/>
    </p:embeddedFont>
    <p:embeddedFont>
      <p:font typeface="Open Sans"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7F0686-A2C0-4C7A-B86E-C09348704208}">
  <a:tblStyle styleId="{AA7F0686-A2C0-4C7A-B86E-C093487042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E60C89-D0E6-4372-A436-A5CF6912E727}"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Shape 1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Shape 4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commonapp.or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njit2.mrooms.net/pluginfile.php/899257/mod_resource/content/1/Alter-Validating_Work_System_Principles-Jan-2010.pdf" TargetMode="External"/><Relationship Id="rId4" Type="http://schemas.openxmlformats.org/officeDocument/2006/relationships/hyperlink" Target="http://njit2.mrooms.net/pluginfile.php/899258/mod_resource/content/1/Alter-WSM-Systemns_Thinking_for_Bus_Profs-Jan-2011.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3650" y="1096950"/>
            <a:ext cx="7136700" cy="130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a:t>Project Milestone 1 AS-IS Presentation</a:t>
            </a:r>
            <a:endParaRPr sz="3000"/>
          </a:p>
          <a:p>
            <a:pPr marL="0" lvl="0" indent="0" rtl="0">
              <a:spcBef>
                <a:spcPts val="0"/>
              </a:spcBef>
              <a:spcAft>
                <a:spcPts val="0"/>
              </a:spcAft>
              <a:buNone/>
            </a:pPr>
            <a:endParaRPr sz="3000"/>
          </a:p>
          <a:p>
            <a:pPr marL="0" lvl="0" indent="0">
              <a:spcBef>
                <a:spcPts val="0"/>
              </a:spcBef>
              <a:spcAft>
                <a:spcPts val="0"/>
              </a:spcAft>
              <a:buNone/>
            </a:pPr>
            <a:r>
              <a:rPr lang="en" sz="3000"/>
              <a:t>Centralized Application System: </a:t>
            </a:r>
            <a:endParaRPr sz="3000"/>
          </a:p>
          <a:p>
            <a:pPr marL="0" lvl="0" indent="0">
              <a:spcBef>
                <a:spcPts val="0"/>
              </a:spcBef>
              <a:spcAft>
                <a:spcPts val="0"/>
              </a:spcAft>
              <a:buNone/>
            </a:pPr>
            <a:r>
              <a:rPr lang="en" sz="3000"/>
              <a:t>Common Application</a:t>
            </a:r>
            <a:endParaRPr sz="3000"/>
          </a:p>
        </p:txBody>
      </p:sp>
      <p:sp>
        <p:nvSpPr>
          <p:cNvPr id="67" name="Shape 67"/>
          <p:cNvSpPr txBox="1">
            <a:spLocks noGrp="1"/>
          </p:cNvSpPr>
          <p:nvPr>
            <p:ph type="subTitle" idx="1"/>
          </p:nvPr>
        </p:nvSpPr>
        <p:spPr>
          <a:xfrm>
            <a:off x="2016225" y="2254650"/>
            <a:ext cx="4870500" cy="183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solidFill>
                  <a:srgbClr val="000000"/>
                </a:solidFill>
                <a:latin typeface="Calibri"/>
                <a:ea typeface="Calibri"/>
                <a:cs typeface="Calibri"/>
                <a:sym typeface="Calibri"/>
              </a:rPr>
              <a:t>Grad Gurus, Group 1:</a:t>
            </a:r>
            <a:endParaRPr sz="1800" b="1">
              <a:solidFill>
                <a:srgbClr val="000000"/>
              </a:solidFill>
              <a:latin typeface="Calibri"/>
              <a:ea typeface="Calibri"/>
              <a:cs typeface="Calibri"/>
              <a:sym typeface="Calibri"/>
            </a:endParaRPr>
          </a:p>
          <a:p>
            <a:pPr marL="0" lvl="0" indent="0">
              <a:spcBef>
                <a:spcPts val="0"/>
              </a:spcBef>
              <a:spcAft>
                <a:spcPts val="0"/>
              </a:spcAft>
              <a:buNone/>
            </a:pPr>
            <a:r>
              <a:rPr lang="en" sz="1400">
                <a:solidFill>
                  <a:srgbClr val="000000"/>
                </a:solidFill>
                <a:latin typeface="Calibri"/>
                <a:ea typeface="Calibri"/>
                <a:cs typeface="Calibri"/>
                <a:sym typeface="Calibri"/>
              </a:rPr>
              <a:t> </a:t>
            </a:r>
            <a:r>
              <a:rPr lang="en" sz="1800" b="1">
                <a:solidFill>
                  <a:srgbClr val="000000"/>
                </a:solidFill>
                <a:latin typeface="Calibri"/>
                <a:ea typeface="Calibri"/>
                <a:cs typeface="Calibri"/>
                <a:sym typeface="Calibri"/>
              </a:rPr>
              <a:t>   Temilade Afolabi </a:t>
            </a:r>
            <a:endParaRPr sz="1800" b="1">
              <a:solidFill>
                <a:srgbClr val="000000"/>
              </a:solidFill>
              <a:latin typeface="Calibri"/>
              <a:ea typeface="Calibri"/>
              <a:cs typeface="Calibri"/>
              <a:sym typeface="Calibri"/>
            </a:endParaRPr>
          </a:p>
          <a:p>
            <a:pPr marL="0" lvl="0" indent="0" algn="l">
              <a:spcBef>
                <a:spcPts val="0"/>
              </a:spcBef>
              <a:spcAft>
                <a:spcPts val="0"/>
              </a:spcAft>
              <a:buNone/>
            </a:pPr>
            <a:r>
              <a:rPr lang="en" sz="1800" b="1">
                <a:solidFill>
                  <a:srgbClr val="000000"/>
                </a:solidFill>
                <a:latin typeface="Calibri"/>
                <a:ea typeface="Calibri"/>
                <a:cs typeface="Calibri"/>
                <a:sym typeface="Calibri"/>
              </a:rPr>
              <a:t>                                Yanyun Bi</a:t>
            </a:r>
            <a:endParaRPr sz="1800" b="1">
              <a:solidFill>
                <a:srgbClr val="000000"/>
              </a:solidFill>
              <a:latin typeface="Calibri"/>
              <a:ea typeface="Calibri"/>
              <a:cs typeface="Calibri"/>
              <a:sym typeface="Calibri"/>
            </a:endParaRPr>
          </a:p>
          <a:p>
            <a:pPr marL="0" lvl="0" indent="0">
              <a:spcBef>
                <a:spcPts val="0"/>
              </a:spcBef>
              <a:spcAft>
                <a:spcPts val="0"/>
              </a:spcAft>
              <a:buNone/>
            </a:pPr>
            <a:r>
              <a:rPr lang="en" sz="1800" b="1">
                <a:solidFill>
                  <a:srgbClr val="000000"/>
                </a:solidFill>
                <a:latin typeface="Calibri"/>
                <a:ea typeface="Calibri"/>
                <a:cs typeface="Calibri"/>
                <a:sym typeface="Calibri"/>
              </a:rPr>
              <a:t>        Ashritha Shetthalli</a:t>
            </a:r>
            <a:endParaRPr sz="1800" b="1">
              <a:solidFill>
                <a:srgbClr val="000000"/>
              </a:solidFill>
              <a:latin typeface="Calibri"/>
              <a:ea typeface="Calibri"/>
              <a:cs typeface="Calibri"/>
              <a:sym typeface="Calibri"/>
            </a:endParaRPr>
          </a:p>
          <a:p>
            <a:pPr marL="0" lvl="0" indent="0">
              <a:spcBef>
                <a:spcPts val="0"/>
              </a:spcBef>
              <a:spcAft>
                <a:spcPts val="0"/>
              </a:spcAft>
              <a:buNone/>
            </a:pPr>
            <a:r>
              <a:rPr lang="en" sz="1800" b="1">
                <a:solidFill>
                  <a:srgbClr val="000000"/>
                </a:solidFill>
                <a:latin typeface="Calibri"/>
                <a:ea typeface="Calibri"/>
                <a:cs typeface="Calibri"/>
                <a:sym typeface="Calibri"/>
              </a:rPr>
              <a:t>       Michael Rogowski</a:t>
            </a:r>
            <a:endParaRPr sz="1800" b="1">
              <a:solidFill>
                <a:srgbClr val="000000"/>
              </a:solidFill>
              <a:latin typeface="Calibri"/>
              <a:ea typeface="Calibri"/>
              <a:cs typeface="Calibri"/>
              <a:sym typeface="Calibri"/>
            </a:endParaRPr>
          </a:p>
          <a:p>
            <a:pPr marL="0" lvl="0" indent="0">
              <a:spcBef>
                <a:spcPts val="0"/>
              </a:spcBef>
              <a:spcAft>
                <a:spcPts val="0"/>
              </a:spcAft>
              <a:buNone/>
            </a:pPr>
            <a:r>
              <a:rPr lang="en" sz="1800" b="1">
                <a:solidFill>
                  <a:srgbClr val="000000"/>
                </a:solidFill>
                <a:latin typeface="Calibri"/>
                <a:ea typeface="Calibri"/>
                <a:cs typeface="Calibri"/>
                <a:sym typeface="Calibri"/>
              </a:rPr>
              <a:t>     Matthew Valdez</a:t>
            </a:r>
            <a:endParaRPr sz="1800" b="1">
              <a:solidFill>
                <a:srgbClr val="000000"/>
              </a:solidFill>
              <a:latin typeface="Calibri"/>
              <a:ea typeface="Calibri"/>
              <a:cs typeface="Calibri"/>
              <a:sym typeface="Calibri"/>
            </a:endParaRPr>
          </a:p>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Work System Snapshot Cont.</a:t>
            </a:r>
            <a:endParaRPr/>
          </a:p>
        </p:txBody>
      </p:sp>
      <p:graphicFrame>
        <p:nvGraphicFramePr>
          <p:cNvPr id="122" name="Shape 122"/>
          <p:cNvGraphicFramePr/>
          <p:nvPr/>
        </p:nvGraphicFramePr>
        <p:xfrm>
          <a:off x="1447800" y="914400"/>
          <a:ext cx="5934075" cy="3982720"/>
        </p:xfrm>
        <a:graphic>
          <a:graphicData uri="http://schemas.openxmlformats.org/drawingml/2006/table">
            <a:tbl>
              <a:tblPr>
                <a:noFill/>
                <a:tableStyleId>{2BE60C89-D0E6-4372-A436-A5CF6912E727}</a:tableStyleId>
              </a:tblPr>
              <a:tblGrid>
                <a:gridCol w="1971675">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266700">
                <a:tc>
                  <a:txBody>
                    <a:bodyPr/>
                    <a:lstStyle/>
                    <a:p>
                      <a:pPr marL="0" lvl="0" indent="0" rtl="0">
                        <a:spcBef>
                          <a:spcPts val="0"/>
                        </a:spcBef>
                        <a:spcAft>
                          <a:spcPts val="0"/>
                        </a:spcAft>
                        <a:buNone/>
                      </a:pPr>
                      <a:r>
                        <a:rPr lang="en" sz="1100"/>
                        <a:t>ENVIRONMENT </a:t>
                      </a:r>
                      <a:endParaRPr sz="1100"/>
                    </a:p>
                    <a:p>
                      <a:pPr marL="0" lvl="0" indent="0" rtl="0">
                        <a:spcBef>
                          <a:spcPts val="0"/>
                        </a:spcBef>
                        <a:spcAft>
                          <a:spcPts val="0"/>
                        </a:spcAft>
                        <a:buNone/>
                      </a:pPr>
                      <a:r>
                        <a:rPr lang="en" sz="1100"/>
                        <a:t>This includes the relevant organizational, cultural, competitive, demographic environment within which the work system operates </a:t>
                      </a:r>
                      <a:endParaRPr sz="1100"/>
                    </a:p>
                    <a:p>
                      <a:pPr marL="457200" lvl="0" indent="-298450" rtl="0">
                        <a:spcBef>
                          <a:spcPts val="0"/>
                        </a:spcBef>
                        <a:spcAft>
                          <a:spcPts val="0"/>
                        </a:spcAft>
                        <a:buSzPts val="1100"/>
                        <a:buChar char="-"/>
                      </a:pPr>
                      <a:r>
                        <a:rPr lang="en" sz="1100"/>
                        <a:t>This May include demographical considerations to ensure common app is available in needed languages</a:t>
                      </a:r>
                      <a:endParaRPr sz="1100"/>
                    </a:p>
                    <a:p>
                      <a:pPr marL="457200" lvl="0" indent="-298450" rtl="0">
                        <a:spcBef>
                          <a:spcPts val="0"/>
                        </a:spcBef>
                        <a:spcAft>
                          <a:spcPts val="0"/>
                        </a:spcAft>
                        <a:buSzPts val="1100"/>
                        <a:buChar char="-"/>
                      </a:pPr>
                      <a:r>
                        <a:rPr lang="en" sz="1100"/>
                        <a:t>Considerations of whether there are similar services and what they are doing differently </a:t>
                      </a:r>
                      <a:endParaRPr sz="1100"/>
                    </a:p>
                    <a:p>
                      <a:pPr marL="457200" lvl="0" indent="-298450" rtl="0">
                        <a:spcBef>
                          <a:spcPts val="0"/>
                        </a:spcBef>
                        <a:spcAft>
                          <a:spcPts val="0"/>
                        </a:spcAft>
                        <a:buSzPts val="1100"/>
                        <a:buChar char="-"/>
                      </a:pPr>
                      <a:r>
                        <a:rPr lang="en" sz="1100"/>
                        <a:t>School’s requirements of commonapp for partnering and interfacing with the platform </a:t>
                      </a:r>
                      <a:endParaRPr sz="1100"/>
                    </a:p>
                    <a:p>
                      <a:pPr marL="0" lvl="0" indent="0" rtl="0">
                        <a:spcBef>
                          <a:spcPts val="0"/>
                        </a:spcBef>
                        <a:spcAft>
                          <a:spcPts val="0"/>
                        </a:spcAft>
                        <a:buNone/>
                      </a:pPr>
                      <a:endParaRPr sz="1100"/>
                    </a:p>
                  </a:txBody>
                  <a:tcPr marL="63500" marR="63500" marT="63500" marB="63500"/>
                </a:tc>
                <a:tc>
                  <a:txBody>
                    <a:bodyPr/>
                    <a:lstStyle/>
                    <a:p>
                      <a:pPr marL="0" lvl="0" indent="0" rtl="0">
                        <a:spcBef>
                          <a:spcPts val="0"/>
                        </a:spcBef>
                        <a:spcAft>
                          <a:spcPts val="0"/>
                        </a:spcAft>
                        <a:buNone/>
                      </a:pPr>
                      <a:r>
                        <a:rPr lang="en" sz="1100"/>
                        <a:t>STRATEGIES</a:t>
                      </a:r>
                      <a:endParaRPr sz="1100"/>
                    </a:p>
                    <a:p>
                      <a:pPr marL="0" lvl="0" indent="0" rtl="0">
                        <a:spcBef>
                          <a:spcPts val="0"/>
                        </a:spcBef>
                        <a:spcAft>
                          <a:spcPts val="0"/>
                        </a:spcAft>
                        <a:buNone/>
                      </a:pPr>
                      <a:r>
                        <a:rPr lang="en" sz="1100"/>
                        <a:t>This includes strategies at all levels ( enterprise, organizational and work system strategies) being aligned. </a:t>
                      </a:r>
                      <a:endParaRPr sz="1100"/>
                    </a:p>
                    <a:p>
                      <a:pPr marL="457200" lvl="0" indent="-298450" rtl="0">
                        <a:spcBef>
                          <a:spcPts val="0"/>
                        </a:spcBef>
                        <a:spcAft>
                          <a:spcPts val="0"/>
                        </a:spcAft>
                        <a:buSzPts val="1100"/>
                        <a:buChar char="-"/>
                      </a:pPr>
                      <a:r>
                        <a:rPr lang="en" sz="1100"/>
                        <a:t>In this context schools want to admit qualified students, students want to get into certain schools based on some criteria of their own they’ve also used in selecting and common app wants to help students manage this process and make it as easy as possible. The underlying strategy of common app is to help these two parties achieve their aim. </a:t>
                      </a:r>
                      <a:endParaRPr sz="1100"/>
                    </a:p>
                  </a:txBody>
                  <a:tcPr marL="63500" marR="63500" marT="63500" marB="63500"/>
                </a:tc>
                <a:tc>
                  <a:txBody>
                    <a:bodyPr/>
                    <a:lstStyle/>
                    <a:p>
                      <a:pPr marL="0" lvl="0" indent="0" rtl="0">
                        <a:spcBef>
                          <a:spcPts val="0"/>
                        </a:spcBef>
                        <a:spcAft>
                          <a:spcPts val="0"/>
                        </a:spcAft>
                        <a:buNone/>
                      </a:pPr>
                      <a:r>
                        <a:rPr lang="en" sz="1100"/>
                        <a:t>INFRASTRUCTURE</a:t>
                      </a:r>
                      <a:endParaRPr sz="1100"/>
                    </a:p>
                    <a:p>
                      <a:pPr marL="0" lvl="0" indent="0" rtl="0">
                        <a:spcBef>
                          <a:spcPts val="0"/>
                        </a:spcBef>
                        <a:spcAft>
                          <a:spcPts val="0"/>
                        </a:spcAft>
                        <a:buNone/>
                      </a:pPr>
                      <a:r>
                        <a:rPr lang="en" sz="1100"/>
                        <a:t>Human, informational and Technical resources used by the work system but managed outside of the system itself</a:t>
                      </a:r>
                      <a:endParaRPr sz="1100"/>
                    </a:p>
                    <a:p>
                      <a:pPr marL="457200" lvl="0" indent="-298450" rtl="0">
                        <a:spcBef>
                          <a:spcPts val="0"/>
                        </a:spcBef>
                        <a:spcAft>
                          <a:spcPts val="0"/>
                        </a:spcAft>
                        <a:buSzPts val="1100"/>
                        <a:buChar char="-"/>
                      </a:pPr>
                      <a:r>
                        <a:rPr lang="en" sz="1100"/>
                        <a:t>Standardized testing boards </a:t>
                      </a:r>
                      <a:endParaRPr sz="1100"/>
                    </a:p>
                    <a:p>
                      <a:pPr marL="457200" lvl="0" indent="-298450" rtl="0">
                        <a:spcBef>
                          <a:spcPts val="0"/>
                        </a:spcBef>
                        <a:spcAft>
                          <a:spcPts val="0"/>
                        </a:spcAft>
                        <a:buSzPts val="1100"/>
                        <a:buChar char="-"/>
                      </a:pPr>
                      <a:r>
                        <a:rPr lang="en" sz="1100"/>
                        <a:t>Educational boards (especially for college level e.g State/National board of education) </a:t>
                      </a:r>
                      <a:endParaRPr sz="1100"/>
                    </a:p>
                    <a:p>
                      <a:pPr marL="457200" lvl="0" indent="-298450" rtl="0">
                        <a:spcBef>
                          <a:spcPts val="0"/>
                        </a:spcBef>
                        <a:spcAft>
                          <a:spcPts val="0"/>
                        </a:spcAft>
                        <a:buSzPts val="1100"/>
                        <a:buChar char="-"/>
                      </a:pPr>
                      <a:r>
                        <a:rPr lang="en" sz="1100"/>
                        <a:t>Each School’s admissions office, and boards setting admission criteria, deadlines and requirements. </a:t>
                      </a:r>
                      <a:endParaRPr sz="1100"/>
                    </a:p>
                    <a:p>
                      <a:pPr marL="457200" lvl="0" indent="-298450" rtl="0">
                        <a:spcBef>
                          <a:spcPts val="0"/>
                        </a:spcBef>
                        <a:spcAft>
                          <a:spcPts val="0"/>
                        </a:spcAft>
                        <a:buSzPts val="1100"/>
                        <a:buChar char="-"/>
                      </a:pPr>
                      <a:r>
                        <a:rPr lang="en" sz="1100"/>
                        <a:t>School application systems </a:t>
                      </a:r>
                      <a:endParaRPr sz="1100"/>
                    </a:p>
                  </a:txBody>
                  <a:tcPr marL="63500" marR="63500" marT="63500" marB="63500"/>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chemeClr val="accent2"/>
                </a:solidFill>
                <a:latin typeface="Arial"/>
                <a:ea typeface="Arial"/>
                <a:cs typeface="Arial"/>
                <a:sym typeface="Arial"/>
              </a:rPr>
              <a:t>Problems with Common App</a:t>
            </a:r>
            <a:endParaRPr sz="3000">
              <a:latin typeface="Arial"/>
              <a:ea typeface="Arial"/>
              <a:cs typeface="Arial"/>
              <a:sym typeface="Arial"/>
            </a:endParaRPr>
          </a:p>
        </p:txBody>
      </p:sp>
      <p:sp>
        <p:nvSpPr>
          <p:cNvPr id="128" name="Shape 128"/>
          <p:cNvSpPr txBox="1">
            <a:spLocks noGrp="1"/>
          </p:cNvSpPr>
          <p:nvPr>
            <p:ph type="body" idx="1"/>
          </p:nvPr>
        </p:nvSpPr>
        <p:spPr>
          <a:xfrm>
            <a:off x="311700" y="1113925"/>
            <a:ext cx="8520600" cy="3302700"/>
          </a:xfrm>
          <a:prstGeom prst="rect">
            <a:avLst/>
          </a:prstGeom>
        </p:spPr>
        <p:txBody>
          <a:bodyPr spcFirstLastPara="1" wrap="square" lIns="91425" tIns="91425" rIns="91425" bIns="91425" anchor="t" anchorCtr="0">
            <a:noAutofit/>
          </a:bodyPr>
          <a:lstStyle/>
          <a:p>
            <a:pPr marL="457200" lvl="0" indent="-342900" rtl="0">
              <a:spcBef>
                <a:spcPts val="800"/>
              </a:spcBef>
              <a:spcAft>
                <a:spcPts val="0"/>
              </a:spcAft>
              <a:buClr>
                <a:srgbClr val="000000"/>
              </a:buClr>
              <a:buSzPts val="1800"/>
              <a:buFont typeface="Arial"/>
              <a:buChar char="●"/>
            </a:pPr>
            <a:r>
              <a:rPr lang="en">
                <a:solidFill>
                  <a:srgbClr val="000000"/>
                </a:solidFill>
                <a:latin typeface="Arial"/>
                <a:ea typeface="Arial"/>
                <a:cs typeface="Arial"/>
                <a:sym typeface="Arial"/>
              </a:rPr>
              <a:t>Not applicable for Graduate admission application process.</a:t>
            </a:r>
            <a:endParaRPr>
              <a:solidFill>
                <a:srgbClr val="000000"/>
              </a:solidFill>
              <a:latin typeface="Arial"/>
              <a:ea typeface="Arial"/>
              <a:cs typeface="Arial"/>
              <a:sym typeface="Arial"/>
            </a:endParaRPr>
          </a:p>
          <a:p>
            <a:pPr marL="457200" lvl="0" indent="0" rtl="0">
              <a:spcBef>
                <a:spcPts val="800"/>
              </a:spcBef>
              <a:spcAft>
                <a:spcPts val="0"/>
              </a:spcAft>
              <a:buNone/>
            </a:pPr>
            <a:r>
              <a:rPr lang="en" sz="1200">
                <a:solidFill>
                  <a:srgbClr val="000000"/>
                </a:solidFill>
                <a:latin typeface="Arial"/>
                <a:ea typeface="Arial"/>
                <a:cs typeface="Arial"/>
                <a:sym typeface="Arial"/>
              </a:rPr>
              <a:t>Common App is an undergraduate admission application which can be used to apply to any of its member colleges and universities around the world.</a:t>
            </a:r>
            <a:endParaRPr>
              <a:solidFill>
                <a:srgbClr val="000000"/>
              </a:solidFill>
              <a:latin typeface="Arial"/>
              <a:ea typeface="Arial"/>
              <a:cs typeface="Arial"/>
              <a:sym typeface="Arial"/>
            </a:endParaRPr>
          </a:p>
          <a:p>
            <a:pPr marL="457200" lvl="0" indent="-342900" rtl="0">
              <a:spcBef>
                <a:spcPts val="800"/>
              </a:spcBef>
              <a:spcAft>
                <a:spcPts val="0"/>
              </a:spcAft>
              <a:buClr>
                <a:srgbClr val="000000"/>
              </a:buClr>
              <a:buSzPts val="1800"/>
              <a:buFont typeface="Arial"/>
              <a:buChar char="●"/>
            </a:pPr>
            <a:r>
              <a:rPr lang="en">
                <a:solidFill>
                  <a:srgbClr val="000000"/>
                </a:solidFill>
                <a:latin typeface="Arial"/>
                <a:ea typeface="Arial"/>
                <a:cs typeface="Arial"/>
                <a:sym typeface="Arial"/>
              </a:rPr>
              <a:t>Allows only self-reporting of test scores.</a:t>
            </a:r>
            <a:endParaRPr>
              <a:solidFill>
                <a:srgbClr val="000000"/>
              </a:solidFill>
              <a:latin typeface="Arial"/>
              <a:ea typeface="Arial"/>
              <a:cs typeface="Arial"/>
              <a:sym typeface="Arial"/>
            </a:endParaRPr>
          </a:p>
          <a:p>
            <a:pPr marL="457200" lvl="0" indent="0" rtl="0">
              <a:spcBef>
                <a:spcPts val="0"/>
              </a:spcBef>
              <a:spcAft>
                <a:spcPts val="0"/>
              </a:spcAft>
              <a:buNone/>
            </a:pPr>
            <a:r>
              <a:rPr lang="en" sz="1200">
                <a:solidFill>
                  <a:srgbClr val="000000"/>
                </a:solidFill>
                <a:latin typeface="Arial"/>
                <a:ea typeface="Arial"/>
                <a:cs typeface="Arial"/>
                <a:sym typeface="Arial"/>
              </a:rPr>
              <a:t>Although the Common App allows students to self-report standardized test scores, the vast majority of colleges demand direct reporting of scores through the testing agencies.</a:t>
            </a:r>
            <a:endParaRPr>
              <a:solidFill>
                <a:srgbClr val="000000"/>
              </a:solidFill>
              <a:latin typeface="Arial"/>
              <a:ea typeface="Arial"/>
              <a:cs typeface="Arial"/>
              <a:sym typeface="Arial"/>
            </a:endParaRPr>
          </a:p>
          <a:p>
            <a:pPr marL="457200" lvl="0" indent="-342900" rtl="0">
              <a:spcBef>
                <a:spcPts val="800"/>
              </a:spcBef>
              <a:spcAft>
                <a:spcPts val="0"/>
              </a:spcAft>
              <a:buClr>
                <a:srgbClr val="000000"/>
              </a:buClr>
              <a:buSzPts val="1800"/>
              <a:buFont typeface="Arial"/>
              <a:buChar char="●"/>
            </a:pPr>
            <a:r>
              <a:rPr lang="en">
                <a:solidFill>
                  <a:srgbClr val="000000"/>
                </a:solidFill>
                <a:latin typeface="Arial"/>
                <a:ea typeface="Arial"/>
                <a:cs typeface="Arial"/>
                <a:sym typeface="Arial"/>
              </a:rPr>
              <a:t>Limited to certain geographical locations and member institutes.</a:t>
            </a:r>
            <a:endParaRPr>
              <a:solidFill>
                <a:srgbClr val="000000"/>
              </a:solidFill>
              <a:latin typeface="Arial"/>
              <a:ea typeface="Arial"/>
              <a:cs typeface="Arial"/>
              <a:sym typeface="Arial"/>
            </a:endParaRPr>
          </a:p>
          <a:p>
            <a:pPr marL="457200" lvl="0" indent="0" rtl="0">
              <a:spcBef>
                <a:spcPts val="0"/>
              </a:spcBef>
              <a:spcAft>
                <a:spcPts val="0"/>
              </a:spcAft>
              <a:buNone/>
            </a:pPr>
            <a:r>
              <a:rPr lang="en" sz="1200">
                <a:solidFill>
                  <a:srgbClr val="000000"/>
                </a:solidFill>
                <a:latin typeface="Arial"/>
                <a:ea typeface="Arial"/>
                <a:cs typeface="Arial"/>
                <a:sym typeface="Arial"/>
              </a:rPr>
              <a:t>The ground reality is that Common App features only certain colleges which are in United States, Canada, China and Europe.</a:t>
            </a:r>
            <a:endParaRPr>
              <a:solidFill>
                <a:srgbClr val="000000"/>
              </a:solidFill>
              <a:latin typeface="Arial"/>
              <a:ea typeface="Arial"/>
              <a:cs typeface="Arial"/>
              <a:sym typeface="Arial"/>
            </a:endParaRPr>
          </a:p>
          <a:p>
            <a:pPr marL="457200" lvl="0" indent="-342900" rtl="0">
              <a:spcBef>
                <a:spcPts val="800"/>
              </a:spcBef>
              <a:spcAft>
                <a:spcPts val="0"/>
              </a:spcAft>
              <a:buClr>
                <a:srgbClr val="000000"/>
              </a:buClr>
              <a:buSzPts val="1800"/>
              <a:buFont typeface="Arial"/>
              <a:buChar char="●"/>
            </a:pPr>
            <a:r>
              <a:rPr lang="en">
                <a:solidFill>
                  <a:srgbClr val="000000"/>
                </a:solidFill>
                <a:latin typeface="Arial"/>
                <a:ea typeface="Arial"/>
                <a:cs typeface="Arial"/>
                <a:sym typeface="Arial"/>
              </a:rPr>
              <a:t>Renders no option to recall or edit application once after it has been submitted.</a:t>
            </a:r>
            <a:endParaRPr>
              <a:solidFill>
                <a:srgbClr val="000000"/>
              </a:solidFill>
              <a:latin typeface="Arial"/>
              <a:ea typeface="Arial"/>
              <a:cs typeface="Arial"/>
              <a:sym typeface="Arial"/>
            </a:endParaRPr>
          </a:p>
          <a:p>
            <a:pPr marL="457200" lvl="0" indent="0" rtl="0">
              <a:spcBef>
                <a:spcPts val="0"/>
              </a:spcBef>
              <a:spcAft>
                <a:spcPts val="0"/>
              </a:spcAft>
              <a:buNone/>
            </a:pPr>
            <a:r>
              <a:rPr lang="en" sz="1200">
                <a:solidFill>
                  <a:srgbClr val="000000"/>
                </a:solidFill>
                <a:latin typeface="Arial"/>
                <a:ea typeface="Arial"/>
                <a:cs typeface="Arial"/>
                <a:sym typeface="Arial"/>
              </a:rPr>
              <a:t>Common App allows you to edit or delete an application from your dashboard as far as it is not yet submitted.</a:t>
            </a:r>
            <a:endParaRPr>
              <a:solidFill>
                <a:srgbClr val="000000"/>
              </a:solidFill>
              <a:latin typeface="Arial"/>
              <a:ea typeface="Arial"/>
              <a:cs typeface="Arial"/>
              <a:sym typeface="Arial"/>
            </a:endParaRPr>
          </a:p>
          <a:p>
            <a:pPr marL="0" lvl="0" indent="0">
              <a:spcBef>
                <a:spcPts val="0"/>
              </a:spcBef>
              <a:spcAft>
                <a:spcPts val="1600"/>
              </a:spcAft>
              <a:buNone/>
            </a:pP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3688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chemeClr val="accent2"/>
                </a:solidFill>
                <a:latin typeface="Arial"/>
                <a:ea typeface="Arial"/>
                <a:cs typeface="Arial"/>
                <a:sym typeface="Arial"/>
              </a:rPr>
              <a:t>Gap Analysis Model</a:t>
            </a:r>
            <a:endParaRPr sz="3000">
              <a:solidFill>
                <a:schemeClr val="accent2"/>
              </a:solidFill>
              <a:latin typeface="Arial"/>
              <a:ea typeface="Arial"/>
              <a:cs typeface="Arial"/>
              <a:sym typeface="Arial"/>
            </a:endParaRPr>
          </a:p>
        </p:txBody>
      </p:sp>
      <p:pic>
        <p:nvPicPr>
          <p:cNvPr id="134" name="Shape 134"/>
          <p:cNvPicPr preferRelativeResize="0"/>
          <p:nvPr/>
        </p:nvPicPr>
        <p:blipFill>
          <a:blip r:embed="rId3">
            <a:alphaModFix/>
          </a:blip>
          <a:stretch>
            <a:fillRect/>
          </a:stretch>
        </p:blipFill>
        <p:spPr>
          <a:xfrm>
            <a:off x="1004900" y="957275"/>
            <a:ext cx="7114275" cy="406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Product Improvements</a:t>
            </a:r>
            <a:endParaRPr/>
          </a:p>
        </p:txBody>
      </p:sp>
      <p:sp>
        <p:nvSpPr>
          <p:cNvPr id="140" name="Shape 140"/>
          <p:cNvSpPr txBox="1">
            <a:spLocks noGrp="1"/>
          </p:cNvSpPr>
          <p:nvPr>
            <p:ph type="body" idx="1"/>
          </p:nvPr>
        </p:nvSpPr>
        <p:spPr>
          <a:xfrm>
            <a:off x="311700" y="11139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Graduate Program Admission</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Common app strictly for undergraduate programs</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No centralized application process for graduate school</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Account creation -&gt; ‘Undergraduate/Graduate’ selection option</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GRE’s &amp; TOEFL’s instead of SAT’s</a:t>
            </a:r>
            <a:endParaRPr>
              <a:solidFill>
                <a:srgbClr val="000000"/>
              </a:solidFill>
            </a:endParaRPr>
          </a:p>
          <a:p>
            <a:pPr marL="457200" lvl="0" indent="-342900" rtl="0">
              <a:spcBef>
                <a:spcPts val="0"/>
              </a:spcBef>
              <a:spcAft>
                <a:spcPts val="0"/>
              </a:spcAft>
              <a:buClr>
                <a:srgbClr val="000000"/>
              </a:buClr>
              <a:buSzPts val="1800"/>
              <a:buChar char="-"/>
            </a:pPr>
            <a:r>
              <a:rPr lang="en">
                <a:solidFill>
                  <a:srgbClr val="000000"/>
                </a:solidFill>
              </a:rPr>
              <a:t>Reporting of scores by Testing Agencies only</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Common App allows self-reporting</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Leads to issues such as:</a:t>
            </a:r>
            <a:endParaRPr>
              <a:solidFill>
                <a:srgbClr val="000000"/>
              </a:solidFill>
            </a:endParaRPr>
          </a:p>
          <a:p>
            <a:pPr marL="1371600" lvl="2" indent="-317500" rtl="0">
              <a:spcBef>
                <a:spcPts val="0"/>
              </a:spcBef>
              <a:spcAft>
                <a:spcPts val="0"/>
              </a:spcAft>
              <a:buClr>
                <a:srgbClr val="000000"/>
              </a:buClr>
              <a:buSzPts val="1400"/>
              <a:buChar char="-"/>
            </a:pPr>
            <a:r>
              <a:rPr lang="en">
                <a:solidFill>
                  <a:srgbClr val="000000"/>
                </a:solidFill>
              </a:rPr>
              <a:t>Users reporting false scores</a:t>
            </a:r>
            <a:endParaRPr>
              <a:solidFill>
                <a:srgbClr val="000000"/>
              </a:solidFill>
            </a:endParaRPr>
          </a:p>
          <a:p>
            <a:pPr marL="1371600" lvl="2" indent="-317500" rtl="0">
              <a:spcBef>
                <a:spcPts val="0"/>
              </a:spcBef>
              <a:spcAft>
                <a:spcPts val="0"/>
              </a:spcAft>
              <a:buClr>
                <a:srgbClr val="000000"/>
              </a:buClr>
              <a:buSzPts val="1400"/>
              <a:buChar char="-"/>
            </a:pPr>
            <a:r>
              <a:rPr lang="en">
                <a:solidFill>
                  <a:srgbClr val="000000"/>
                </a:solidFill>
              </a:rPr>
              <a:t>Schools being untrusting of self-reported scores</a:t>
            </a:r>
            <a:endParaRPr>
              <a:solidFill>
                <a:srgbClr val="000000"/>
              </a:solidFill>
            </a:endParaRPr>
          </a:p>
          <a:p>
            <a:pPr marL="457200" lvl="0" indent="-342900" rtl="0">
              <a:spcBef>
                <a:spcPts val="0"/>
              </a:spcBef>
              <a:spcAft>
                <a:spcPts val="0"/>
              </a:spcAft>
              <a:buClr>
                <a:srgbClr val="000000"/>
              </a:buClr>
              <a:buSzPts val="1800"/>
              <a:buChar char="-"/>
            </a:pPr>
            <a:r>
              <a:rPr lang="en">
                <a:solidFill>
                  <a:srgbClr val="000000"/>
                </a:solidFill>
              </a:rPr>
              <a:t>Issue of coverage</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Features certain schools in certain countries</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Solution requires collaboration between Common App and those desired schools</a:t>
            </a:r>
            <a:endParaRPr>
              <a:solidFill>
                <a:srgbClr val="000000"/>
              </a:solidFill>
            </a:endParaRPr>
          </a:p>
          <a:p>
            <a:pPr marL="914400" lvl="1" indent="-317500" rtl="0">
              <a:spcBef>
                <a:spcPts val="0"/>
              </a:spcBef>
              <a:spcAft>
                <a:spcPts val="0"/>
              </a:spcAft>
              <a:buClr>
                <a:srgbClr val="000000"/>
              </a:buClr>
              <a:buSzPts val="1400"/>
              <a:buChar char="-"/>
            </a:pPr>
            <a:r>
              <a:rPr lang="en">
                <a:solidFill>
                  <a:srgbClr val="000000"/>
                </a:solidFill>
              </a:rPr>
              <a:t>Ultimately decided that issue is out of scope</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Works Cited</a:t>
            </a:r>
            <a:endParaRPr/>
          </a:p>
        </p:txBody>
      </p:sp>
      <p:sp>
        <p:nvSpPr>
          <p:cNvPr id="146" name="Shape 1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u="sng">
                <a:solidFill>
                  <a:schemeClr val="hlink"/>
                </a:solidFill>
                <a:hlinkClick r:id="rId3"/>
              </a:rPr>
              <a:t>www.commonapp.org</a:t>
            </a:r>
            <a:endParaRPr/>
          </a:p>
          <a:p>
            <a:pPr marL="457200" lvl="0" indent="-342900" rtl="0">
              <a:spcBef>
                <a:spcPts val="0"/>
              </a:spcBef>
              <a:spcAft>
                <a:spcPts val="0"/>
              </a:spcAft>
              <a:buSzPts val="1800"/>
              <a:buChar char="-"/>
            </a:pPr>
            <a:r>
              <a:rPr lang="en" u="sng">
                <a:solidFill>
                  <a:schemeClr val="hlink"/>
                </a:solidFill>
                <a:hlinkClick r:id="rId4"/>
              </a:rPr>
              <a:t>http://njit2.mrooms.net/pluginfile.php/899258/mod_resource/content/1/Alter-WSM-Systemns_Thinking_for_Bus_Profs-Jan-2011.pdf</a:t>
            </a:r>
            <a:endParaRPr/>
          </a:p>
          <a:p>
            <a:pPr marL="457200" lvl="0" indent="-342900" rtl="0">
              <a:spcBef>
                <a:spcPts val="0"/>
              </a:spcBef>
              <a:spcAft>
                <a:spcPts val="0"/>
              </a:spcAft>
              <a:buSzPts val="1800"/>
              <a:buChar char="-"/>
            </a:pPr>
            <a:r>
              <a:rPr lang="en" u="sng">
                <a:solidFill>
                  <a:schemeClr val="hlink"/>
                </a:solidFill>
                <a:hlinkClick r:id="rId5"/>
              </a:rPr>
              <a:t>http://njit2.mrooms.net/pluginfile.php/899257/mod_resource/content/1/Alter-Validating_Work_System_Principles-Jan-2010.pdf</a:t>
            </a:r>
            <a:endParaRPr/>
          </a:p>
          <a:p>
            <a:pPr marL="457200" lvl="0" indent="-342900" rtl="0">
              <a:spcBef>
                <a:spcPts val="0"/>
              </a:spcBef>
              <a:spcAft>
                <a:spcPts val="0"/>
              </a:spcAft>
              <a:buSzPts val="1800"/>
              <a:buChar char="-"/>
            </a:pPr>
            <a:r>
              <a:rPr lang="en">
                <a:solidFill>
                  <a:srgbClr val="3A3A3A"/>
                </a:solidFill>
                <a:highlight>
                  <a:srgbClr val="FFFFFF"/>
                </a:highlight>
              </a:rPr>
              <a:t>Paul Harmon</a:t>
            </a:r>
            <a:r>
              <a:rPr lang="en" i="1">
                <a:solidFill>
                  <a:srgbClr val="3A3A3A"/>
                </a:solidFill>
                <a:highlight>
                  <a:srgbClr val="FFFFFF"/>
                </a:highlight>
              </a:rPr>
              <a:t>, Business Process Change: A Guide for Business Managers and BPM and Six Sigma Professionals</a:t>
            </a:r>
            <a:r>
              <a:rPr lang="en">
                <a:solidFill>
                  <a:srgbClr val="3A3A3A"/>
                </a:solidFill>
                <a:highlight>
                  <a:srgbClr val="FFFFFF"/>
                </a:highlight>
              </a:rPr>
              <a:t>, 2nd Edition, Morgan Kaufmann, 2007. </a:t>
            </a:r>
            <a:endParaRPr>
              <a:solidFill>
                <a:srgbClr val="3A3A3A"/>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5550" y="20297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solidFill>
                  <a:schemeClr val="accent3"/>
                </a:solidFill>
                <a:latin typeface="Arial"/>
                <a:ea typeface="Arial"/>
                <a:cs typeface="Arial"/>
                <a:sym typeface="Arial"/>
              </a:rPr>
              <a:t> </a:t>
            </a:r>
            <a:r>
              <a:rPr lang="en" sz="2400">
                <a:solidFill>
                  <a:schemeClr val="accent2"/>
                </a:solidFill>
                <a:latin typeface="Arial"/>
                <a:ea typeface="Arial"/>
                <a:cs typeface="Arial"/>
                <a:sym typeface="Arial"/>
              </a:rPr>
              <a:t>Introduction</a:t>
            </a:r>
            <a:endParaRPr sz="2400">
              <a:solidFill>
                <a:schemeClr val="accent2"/>
              </a:solidFill>
              <a:latin typeface="Arial"/>
              <a:ea typeface="Arial"/>
              <a:cs typeface="Arial"/>
              <a:sym typeface="Arial"/>
            </a:endParaRPr>
          </a:p>
          <a:p>
            <a:pPr marL="0" lvl="0" indent="0">
              <a:spcBef>
                <a:spcPts val="0"/>
              </a:spcBef>
              <a:spcAft>
                <a:spcPts val="0"/>
              </a:spcAft>
              <a:buNone/>
            </a:pPr>
            <a:endParaRPr/>
          </a:p>
        </p:txBody>
      </p:sp>
      <p:sp>
        <p:nvSpPr>
          <p:cNvPr id="73" name="Shape 73"/>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solidFill>
                  <a:srgbClr val="000000"/>
                </a:solidFill>
                <a:latin typeface="Arial"/>
                <a:ea typeface="Arial"/>
                <a:cs typeface="Arial"/>
                <a:sym typeface="Arial"/>
              </a:rPr>
              <a:t>a. Identify the Process Under Discussion (i.e. the Process in Scope)</a:t>
            </a:r>
            <a:endParaRPr sz="1400" b="1">
              <a:solidFill>
                <a:srgbClr val="000000"/>
              </a:solidFill>
              <a:latin typeface="Arial"/>
              <a:ea typeface="Arial"/>
              <a:cs typeface="Arial"/>
              <a:sym typeface="Arial"/>
            </a:endParaRPr>
          </a:p>
          <a:p>
            <a:pPr marL="0" lvl="0" indent="0" algn="just" rtl="0">
              <a:spcBef>
                <a:spcPts val="1600"/>
              </a:spcBef>
              <a:spcAft>
                <a:spcPts val="0"/>
              </a:spcAft>
              <a:buNone/>
            </a:pPr>
            <a:r>
              <a:rPr lang="en" sz="1400">
                <a:solidFill>
                  <a:srgbClr val="000000"/>
                </a:solidFill>
                <a:latin typeface="Arial"/>
                <a:ea typeface="Arial"/>
                <a:cs typeface="Arial"/>
                <a:sym typeface="Arial"/>
              </a:rPr>
              <a:t>The Common Application (informally known as the Common App) is an undergraduate college admission application that applicants may use to apply to any of more than 700 member colleges and universities. On this system, Students are allowed to apply for multiple colleges simultaneously at once with nominal application charges. </a:t>
            </a:r>
            <a:r>
              <a:rPr lang="en" sz="1400">
                <a:solidFill>
                  <a:srgbClr val="333333"/>
                </a:solidFill>
                <a:highlight>
                  <a:srgbClr val="FFFFFF"/>
                </a:highlight>
                <a:latin typeface="Arial"/>
                <a:ea typeface="Arial"/>
                <a:cs typeface="Arial"/>
                <a:sym typeface="Arial"/>
              </a:rPr>
              <a:t>The idea behind the Common App is to try and reduce the barriers that students face when applying to college</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algn="just" rtl="0">
              <a:spcBef>
                <a:spcPts val="0"/>
              </a:spcBef>
              <a:spcAft>
                <a:spcPts val="0"/>
              </a:spcAft>
              <a:buNone/>
            </a:pP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But the Common App is limited to Freshman and Transfer students looking for an admission to enroll in a Bachelor’s degree. Moreover, the Common App allows students to self-report standardized test scores, but the vast majority of colleges demand direct reporting of scores through the testing agencies.</a:t>
            </a:r>
            <a:endParaRPr sz="1400">
              <a:solidFill>
                <a:srgbClr val="000000"/>
              </a:solidFill>
              <a:latin typeface="Arial"/>
              <a:ea typeface="Arial"/>
              <a:cs typeface="Arial"/>
              <a:sym typeface="Arial"/>
            </a:endParaRPr>
          </a:p>
          <a:p>
            <a:pPr marL="0" lvl="0" indent="0">
              <a:spcBef>
                <a:spcPts val="0"/>
              </a:spcBef>
              <a:spcAft>
                <a:spcPts val="1600"/>
              </a:spcAft>
              <a:buNone/>
            </a:pPr>
            <a:endParaRPr b="1">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36075" y="9707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solidFill>
                  <a:schemeClr val="accent2"/>
                </a:solidFill>
                <a:latin typeface="Arial"/>
                <a:ea typeface="Arial"/>
                <a:cs typeface="Arial"/>
                <a:sym typeface="Arial"/>
              </a:rPr>
              <a:t> Introduction</a:t>
            </a:r>
            <a:endParaRPr>
              <a:solidFill>
                <a:schemeClr val="accent2"/>
              </a:solidFill>
            </a:endParaRPr>
          </a:p>
        </p:txBody>
      </p:sp>
      <p:sp>
        <p:nvSpPr>
          <p:cNvPr id="79" name="Shape 79"/>
          <p:cNvSpPr txBox="1">
            <a:spLocks noGrp="1"/>
          </p:cNvSpPr>
          <p:nvPr>
            <p:ph type="body" idx="1"/>
          </p:nvPr>
        </p:nvSpPr>
        <p:spPr>
          <a:xfrm>
            <a:off x="311700" y="706600"/>
            <a:ext cx="8520600" cy="392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b="1">
                <a:solidFill>
                  <a:srgbClr val="000000"/>
                </a:solidFill>
                <a:latin typeface="Arial"/>
                <a:ea typeface="Arial"/>
                <a:cs typeface="Arial"/>
                <a:sym typeface="Arial"/>
              </a:rPr>
              <a:t>b. What is the Organizational Context?</a:t>
            </a:r>
            <a:endParaRPr sz="1400" b="1">
              <a:solidFill>
                <a:srgbClr val="000000"/>
              </a:solidFill>
              <a:latin typeface="Arial"/>
              <a:ea typeface="Arial"/>
              <a:cs typeface="Arial"/>
              <a:sym typeface="Arial"/>
            </a:endParaRPr>
          </a:p>
          <a:p>
            <a:pPr marL="0" lvl="0" indent="0" rtl="0">
              <a:spcBef>
                <a:spcPts val="0"/>
              </a:spcBef>
              <a:spcAft>
                <a:spcPts val="0"/>
              </a:spcAft>
              <a:buNone/>
            </a:pPr>
            <a:r>
              <a:rPr lang="en" sz="1400" b="1">
                <a:solidFill>
                  <a:srgbClr val="000000"/>
                </a:solidFill>
                <a:latin typeface="Arial"/>
                <a:ea typeface="Arial"/>
                <a:cs typeface="Arial"/>
                <a:sym typeface="Arial"/>
              </a:rPr>
              <a:t>Internal Environment:</a:t>
            </a:r>
            <a:endParaRPr sz="1400" b="1">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➤It is managed by the staff of a not-for-profit membership association (The Common Application, Inc.) and governed by a 13-member volunteer Board of Directors drawn from the ranks of college admission deans and secondary school college guidance counselors.</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➤The step by step introduction is very clear to help a student apply. The counselor can give some advice according to the student’s practical situation.</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a:t>
            </a:r>
            <a:r>
              <a:rPr lang="en" sz="1400">
                <a:solidFill>
                  <a:srgbClr val="333333"/>
                </a:solidFill>
                <a:highlight>
                  <a:srgbClr val="FFFFFF"/>
                </a:highlight>
                <a:latin typeface="Arial"/>
                <a:ea typeface="Arial"/>
                <a:cs typeface="Arial"/>
                <a:sym typeface="Arial"/>
              </a:rPr>
              <a:t> Most of the membership colleges are private.</a:t>
            </a:r>
            <a:endParaRPr sz="1400">
              <a:solidFill>
                <a:srgbClr val="333333"/>
              </a:solidFill>
              <a:highlight>
                <a:srgbClr val="FFFFFF"/>
              </a:highlight>
              <a:latin typeface="Arial"/>
              <a:ea typeface="Arial"/>
              <a:cs typeface="Arial"/>
              <a:sym typeface="Arial"/>
            </a:endParaRPr>
          </a:p>
          <a:p>
            <a:pPr marL="0" lvl="0" indent="0" rtl="0">
              <a:spcBef>
                <a:spcPts val="0"/>
              </a:spcBef>
              <a:spcAft>
                <a:spcPts val="0"/>
              </a:spcAft>
              <a:buNone/>
            </a:pPr>
            <a:r>
              <a:rPr lang="en" sz="1400" b="1">
                <a:solidFill>
                  <a:srgbClr val="000000"/>
                </a:solidFill>
                <a:latin typeface="Arial"/>
                <a:ea typeface="Arial"/>
                <a:cs typeface="Arial"/>
                <a:sym typeface="Arial"/>
              </a:rPr>
              <a:t>External Environment:</a:t>
            </a:r>
            <a:endParaRPr sz="1400" b="1">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➤The Common App started in 1975, and </a:t>
            </a:r>
            <a:r>
              <a:rPr lang="en" sz="1400">
                <a:solidFill>
                  <a:srgbClr val="2D2D2D"/>
                </a:solidFill>
                <a:highlight>
                  <a:srgbClr val="FFFFFF"/>
                </a:highlight>
                <a:latin typeface="Arial"/>
                <a:ea typeface="Arial"/>
                <a:cs typeface="Arial"/>
                <a:sym typeface="Arial"/>
              </a:rPr>
              <a:t>as of September 2017, 747 colleges </a:t>
            </a:r>
            <a:r>
              <a:rPr lang="en" sz="1400">
                <a:solidFill>
                  <a:srgbClr val="000000"/>
                </a:solidFill>
                <a:highlight>
                  <a:srgbClr val="FFFFFF"/>
                </a:highlight>
                <a:latin typeface="Arial"/>
                <a:ea typeface="Arial"/>
                <a:cs typeface="Arial"/>
                <a:sym typeface="Arial"/>
              </a:rPr>
              <a:t>accept the Common App. </a:t>
            </a:r>
            <a:r>
              <a:rPr lang="en" sz="1400">
                <a:solidFill>
                  <a:srgbClr val="2D2D2D"/>
                </a:solidFill>
                <a:highlight>
                  <a:srgbClr val="FFFFFF"/>
                </a:highlight>
                <a:latin typeface="Arial"/>
                <a:ea typeface="Arial"/>
                <a:cs typeface="Arial"/>
                <a:sym typeface="Arial"/>
              </a:rPr>
              <a:t>Therefore, the admissions officers who read these applications know the forms inside and out.</a:t>
            </a:r>
            <a:endParaRPr sz="1400">
              <a:solidFill>
                <a:srgbClr val="2D2D2D"/>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a:t>
            </a:r>
            <a:r>
              <a:rPr lang="en" sz="1400">
                <a:solidFill>
                  <a:srgbClr val="333333"/>
                </a:solidFill>
                <a:highlight>
                  <a:srgbClr val="FFFFFF"/>
                </a:highlight>
                <a:latin typeface="Arial"/>
                <a:ea typeface="Arial"/>
                <a:cs typeface="Arial"/>
                <a:sym typeface="Arial"/>
              </a:rPr>
              <a:t>The Common App is free to use and about 45 percent of the member schools don't charge application fees.</a:t>
            </a:r>
            <a:endParaRPr sz="1400">
              <a:solidFill>
                <a:srgbClr val="333333"/>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a:t>
            </a:r>
            <a:r>
              <a:rPr lang="en" sz="1400">
                <a:solidFill>
                  <a:srgbClr val="333333"/>
                </a:solidFill>
                <a:highlight>
                  <a:srgbClr val="FFFFFF"/>
                </a:highlight>
                <a:latin typeface="Arial"/>
                <a:ea typeface="Arial"/>
                <a:cs typeface="Arial"/>
                <a:sym typeface="Arial"/>
              </a:rPr>
              <a:t>The platform is popular, but it isn't the only one for college applications.</a:t>
            </a:r>
            <a:r>
              <a:rPr lang="en" sz="1400">
                <a:solidFill>
                  <a:srgbClr val="000000"/>
                </a:solidFill>
                <a:latin typeface="Arial"/>
                <a:ea typeface="Arial"/>
                <a:cs typeface="Arial"/>
                <a:sym typeface="Arial"/>
              </a:rPr>
              <a:t> There are other applying platforms also. Many schools allow students to apply online through their websites.</a:t>
            </a:r>
            <a:endParaRPr sz="1400">
              <a:solidFill>
                <a:srgbClr val="000000"/>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14247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solidFill>
                  <a:schemeClr val="accent2"/>
                </a:solidFill>
                <a:latin typeface="Arial"/>
                <a:ea typeface="Arial"/>
                <a:cs typeface="Arial"/>
                <a:sym typeface="Arial"/>
              </a:rPr>
              <a:t>Introduction</a:t>
            </a:r>
            <a:endParaRPr>
              <a:solidFill>
                <a:schemeClr val="accent2"/>
              </a:solidFill>
            </a:endParaRPr>
          </a:p>
        </p:txBody>
      </p:sp>
      <p:sp>
        <p:nvSpPr>
          <p:cNvPr id="85" name="Shape 85"/>
          <p:cNvSpPr txBox="1">
            <a:spLocks noGrp="1"/>
          </p:cNvSpPr>
          <p:nvPr>
            <p:ph type="body" idx="1"/>
          </p:nvPr>
        </p:nvSpPr>
        <p:spPr>
          <a:xfrm>
            <a:off x="311700" y="767100"/>
            <a:ext cx="8520600" cy="387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solidFill>
                  <a:srgbClr val="000000"/>
                </a:solidFill>
                <a:latin typeface="Arial"/>
                <a:ea typeface="Arial"/>
                <a:cs typeface="Arial"/>
                <a:sym typeface="Arial"/>
              </a:rPr>
              <a:t>c. Mention Any STEEPLE Factors that are Influential.</a:t>
            </a:r>
            <a:endParaRPr sz="1400" b="1">
              <a:solidFill>
                <a:srgbClr val="000000"/>
              </a:solidFill>
              <a:latin typeface="Arial"/>
              <a:ea typeface="Arial"/>
              <a:cs typeface="Arial"/>
              <a:sym typeface="Arial"/>
            </a:endParaRPr>
          </a:p>
          <a:p>
            <a:pPr marL="0" lvl="0" indent="0" rtl="0">
              <a:spcBef>
                <a:spcPts val="1600"/>
              </a:spcBef>
              <a:spcAft>
                <a:spcPts val="0"/>
              </a:spcAft>
              <a:buNone/>
            </a:pPr>
            <a:r>
              <a:rPr lang="en" sz="1400" b="1">
                <a:solidFill>
                  <a:srgbClr val="000000"/>
                </a:solidFill>
                <a:highlight>
                  <a:srgbClr val="FFFFFF"/>
                </a:highlight>
                <a:latin typeface="Arial"/>
                <a:ea typeface="Arial"/>
                <a:cs typeface="Arial"/>
                <a:sym typeface="Arial"/>
              </a:rPr>
              <a:t>Social</a:t>
            </a:r>
            <a:r>
              <a:rPr lang="en" sz="1400">
                <a:solidFill>
                  <a:srgbClr val="000000"/>
                </a:solidFill>
                <a:highlight>
                  <a:srgbClr val="FFFFFF"/>
                </a:highlight>
                <a:latin typeface="Arial"/>
                <a:ea typeface="Arial"/>
                <a:cs typeface="Arial"/>
                <a:sym typeface="Arial"/>
              </a:rPr>
              <a:t>: Focus is on high school students.</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b="1">
                <a:solidFill>
                  <a:srgbClr val="000000"/>
                </a:solidFill>
                <a:highlight>
                  <a:srgbClr val="FFFFFF"/>
                </a:highlight>
                <a:latin typeface="Arial"/>
                <a:ea typeface="Arial"/>
                <a:cs typeface="Arial"/>
                <a:sym typeface="Arial"/>
              </a:rPr>
              <a:t>Technological</a:t>
            </a:r>
            <a:r>
              <a:rPr lang="en" sz="1400">
                <a:solidFill>
                  <a:srgbClr val="000000"/>
                </a:solidFill>
                <a:highlight>
                  <a:srgbClr val="FFFFFF"/>
                </a:highlight>
                <a:latin typeface="Arial"/>
                <a:ea typeface="Arial"/>
                <a:cs typeface="Arial"/>
                <a:sym typeface="Arial"/>
              </a:rPr>
              <a:t>: New Common App for transfer students will be available in early 2018.</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b="1">
                <a:solidFill>
                  <a:srgbClr val="000000"/>
                </a:solidFill>
                <a:highlight>
                  <a:srgbClr val="FFFFFF"/>
                </a:highlight>
                <a:latin typeface="Arial"/>
                <a:ea typeface="Arial"/>
                <a:cs typeface="Arial"/>
                <a:sym typeface="Arial"/>
              </a:rPr>
              <a:t>Economic</a:t>
            </a:r>
            <a:r>
              <a:rPr lang="en" sz="1400">
                <a:solidFill>
                  <a:srgbClr val="000000"/>
                </a:solidFill>
                <a:highlight>
                  <a:srgbClr val="FFFFFF"/>
                </a:highlight>
                <a:latin typeface="Arial"/>
                <a:ea typeface="Arial"/>
                <a:cs typeface="Arial"/>
                <a:sym typeface="Arial"/>
              </a:rPr>
              <a:t>: A non-profit organization.</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b="1">
                <a:solidFill>
                  <a:srgbClr val="000000"/>
                </a:solidFill>
                <a:highlight>
                  <a:srgbClr val="FFFFFF"/>
                </a:highlight>
                <a:latin typeface="Arial"/>
                <a:ea typeface="Arial"/>
                <a:cs typeface="Arial"/>
                <a:sym typeface="Arial"/>
              </a:rPr>
              <a:t>Environmental</a:t>
            </a:r>
            <a:r>
              <a:rPr lang="en" sz="1400">
                <a:solidFill>
                  <a:srgbClr val="000000"/>
                </a:solidFill>
                <a:highlight>
                  <a:srgbClr val="FFFFFF"/>
                </a:highlight>
                <a:latin typeface="Arial"/>
                <a:ea typeface="Arial"/>
                <a:cs typeface="Arial"/>
                <a:sym typeface="Arial"/>
              </a:rPr>
              <a:t>: It represents almost 700 schools and students don’t need to submit an application separately.</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b="1">
                <a:solidFill>
                  <a:srgbClr val="000000"/>
                </a:solidFill>
                <a:highlight>
                  <a:srgbClr val="FFFFFF"/>
                </a:highlight>
                <a:latin typeface="Arial"/>
                <a:ea typeface="Arial"/>
                <a:cs typeface="Arial"/>
                <a:sym typeface="Arial"/>
              </a:rPr>
              <a:t>Legal</a:t>
            </a:r>
            <a:r>
              <a:rPr lang="en" sz="1400">
                <a:solidFill>
                  <a:srgbClr val="000000"/>
                </a:solidFill>
                <a:highlight>
                  <a:srgbClr val="FFFFFF"/>
                </a:highlight>
                <a:latin typeface="Arial"/>
                <a:ea typeface="Arial"/>
                <a:cs typeface="Arial"/>
                <a:sym typeface="Arial"/>
              </a:rPr>
              <a:t>: All information students send is encrypted using TLS.</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b="1">
                <a:solidFill>
                  <a:srgbClr val="000000"/>
                </a:solidFill>
                <a:latin typeface="Arial"/>
                <a:ea typeface="Arial"/>
                <a:cs typeface="Arial"/>
                <a:sym typeface="Arial"/>
              </a:rPr>
              <a:t>Ethical</a:t>
            </a:r>
            <a:r>
              <a:rPr lang="en" sz="1400">
                <a:solidFill>
                  <a:srgbClr val="000000"/>
                </a:solidFill>
                <a:latin typeface="Arial"/>
                <a:ea typeface="Arial"/>
                <a:cs typeface="Arial"/>
                <a:sym typeface="Arial"/>
              </a:rPr>
              <a:t>: Helpful guidance for students applying to colleges and universities.</a:t>
            </a:r>
            <a:endParaRPr sz="1400">
              <a:solidFill>
                <a:srgbClr val="000000"/>
              </a:solidFill>
              <a:latin typeface="Arial"/>
              <a:ea typeface="Arial"/>
              <a:cs typeface="Arial"/>
              <a:sym typeface="Arial"/>
            </a:endParaRPr>
          </a:p>
          <a:p>
            <a:pPr marL="0" lvl="0" indent="0" rtl="0">
              <a:spcBef>
                <a:spcPts val="0"/>
              </a:spcBef>
              <a:spcAft>
                <a:spcPts val="0"/>
              </a:spcAft>
              <a:buNone/>
            </a:pPr>
            <a:endParaRPr sz="1400">
              <a:solidFill>
                <a:srgbClr val="000000"/>
              </a:solidFill>
              <a:latin typeface="Arial"/>
              <a:ea typeface="Arial"/>
              <a:cs typeface="Arial"/>
              <a:sym typeface="Arial"/>
            </a:endParaRPr>
          </a:p>
          <a:p>
            <a:pPr marL="0" lvl="0" indent="0">
              <a:spcBef>
                <a:spcPts val="0"/>
              </a:spcBef>
              <a:spcAft>
                <a:spcPts val="0"/>
              </a:spcAft>
              <a:buNone/>
            </a:pPr>
            <a:r>
              <a:rPr lang="en" sz="1400" b="1">
                <a:solidFill>
                  <a:srgbClr val="000000"/>
                </a:solidFill>
                <a:latin typeface="Arial"/>
                <a:ea typeface="Arial"/>
                <a:cs typeface="Arial"/>
                <a:sym typeface="Arial"/>
              </a:rPr>
              <a:t>d. Who are the Major Stakeholders?</a:t>
            </a:r>
            <a:endParaRPr sz="1400" b="1">
              <a:solidFill>
                <a:srgbClr val="000000"/>
              </a:solidFill>
              <a:latin typeface="Arial"/>
              <a:ea typeface="Arial"/>
              <a:cs typeface="Arial"/>
              <a:sym typeface="Arial"/>
            </a:endParaRPr>
          </a:p>
          <a:p>
            <a:pPr marL="0" lvl="0" indent="0">
              <a:spcBef>
                <a:spcPts val="1600"/>
              </a:spcBef>
              <a:spcAft>
                <a:spcPts val="0"/>
              </a:spcAft>
              <a:buNone/>
            </a:pPr>
            <a:r>
              <a:rPr lang="en" sz="1400">
                <a:solidFill>
                  <a:srgbClr val="000000"/>
                </a:solidFill>
                <a:latin typeface="Arial"/>
                <a:ea typeface="Arial"/>
                <a:cs typeface="Arial"/>
                <a:sym typeface="Arial"/>
              </a:rPr>
              <a:t> ➤Students     ➤ Parents      ➤Counselors       ➤Colleges/Universities</a:t>
            </a:r>
            <a:endParaRPr sz="1400">
              <a:solidFill>
                <a:srgbClr val="000000"/>
              </a:solidFill>
              <a:latin typeface="Arial"/>
              <a:ea typeface="Arial"/>
              <a:cs typeface="Arial"/>
              <a:sym typeface="Arial"/>
            </a:endParaRPr>
          </a:p>
          <a:p>
            <a:pPr marL="0" lvl="0" indent="0">
              <a:spcBef>
                <a:spcPts val="1600"/>
              </a:spcBef>
              <a:spcAft>
                <a:spcPts val="0"/>
              </a:spcAft>
              <a:buNone/>
            </a:pPr>
            <a:endParaRPr sz="1400">
              <a:solidFill>
                <a:srgbClr val="000000"/>
              </a:solidFill>
              <a:latin typeface="Arial"/>
              <a:ea typeface="Arial"/>
              <a:cs typeface="Arial"/>
              <a:sym typeface="Arial"/>
            </a:endParaRPr>
          </a:p>
          <a:p>
            <a:pPr marL="0" lvl="0" indent="0">
              <a:spcBef>
                <a:spcPts val="1600"/>
              </a:spcBef>
              <a:spcAft>
                <a:spcPts val="0"/>
              </a:spcAft>
              <a:buNone/>
            </a:pPr>
            <a:endParaRPr sz="1200">
              <a:solidFill>
                <a:srgbClr val="000000"/>
              </a:solidFill>
              <a:latin typeface="Arial"/>
              <a:ea typeface="Arial"/>
              <a:cs typeface="Arial"/>
              <a:sym typeface="Arial"/>
            </a:endParaRPr>
          </a:p>
          <a:p>
            <a:pPr marL="0" lvl="0" indent="0" rtl="0">
              <a:spcBef>
                <a:spcPts val="1600"/>
              </a:spcBef>
              <a:spcAft>
                <a:spcPts val="0"/>
              </a:spcAft>
              <a:buNone/>
            </a:pPr>
            <a:endParaRPr sz="1400" b="1">
              <a:solidFill>
                <a:srgbClr val="000000"/>
              </a:solidFill>
              <a:latin typeface="Arial"/>
              <a:ea typeface="Arial"/>
              <a:cs typeface="Arial"/>
              <a:sym typeface="Arial"/>
            </a:endParaRPr>
          </a:p>
          <a:p>
            <a:pPr marL="0" lvl="0" indent="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28500" y="2332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solidFill>
                  <a:schemeClr val="accent2"/>
                </a:solidFill>
                <a:latin typeface="Arial"/>
                <a:ea typeface="Arial"/>
                <a:cs typeface="Arial"/>
                <a:sym typeface="Arial"/>
              </a:rPr>
              <a:t>Introduction</a:t>
            </a:r>
            <a:endParaRPr>
              <a:solidFill>
                <a:schemeClr val="accent2"/>
              </a:solidFill>
            </a:endParaRPr>
          </a:p>
        </p:txBody>
      </p:sp>
      <p:sp>
        <p:nvSpPr>
          <p:cNvPr id="91" name="Shape 91"/>
          <p:cNvSpPr txBox="1">
            <a:spLocks noGrp="1"/>
          </p:cNvSpPr>
          <p:nvPr>
            <p:ph type="body" idx="1"/>
          </p:nvPr>
        </p:nvSpPr>
        <p:spPr>
          <a:xfrm>
            <a:off x="311700" y="812500"/>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solidFill>
                  <a:srgbClr val="000000"/>
                </a:solidFill>
                <a:latin typeface="Arial"/>
                <a:ea typeface="Arial"/>
                <a:cs typeface="Arial"/>
                <a:sym typeface="Arial"/>
              </a:rPr>
              <a:t>e. What are the Inputs that Trigger the Start of the Process and the Outputs that Signal Completion of the Process?</a:t>
            </a:r>
            <a:endParaRPr sz="1400" b="1">
              <a:solidFill>
                <a:srgbClr val="000000"/>
              </a:solidFill>
              <a:latin typeface="Arial"/>
              <a:ea typeface="Arial"/>
              <a:cs typeface="Arial"/>
              <a:sym typeface="Arial"/>
            </a:endParaRPr>
          </a:p>
          <a:p>
            <a:pPr marL="0" lvl="0" indent="0" rtl="0">
              <a:spcBef>
                <a:spcPts val="1600"/>
              </a:spcBef>
              <a:spcAft>
                <a:spcPts val="0"/>
              </a:spcAft>
              <a:buNone/>
            </a:pPr>
            <a:r>
              <a:rPr lang="en" sz="1400" b="1">
                <a:solidFill>
                  <a:srgbClr val="000000"/>
                </a:solidFill>
                <a:latin typeface="Arial"/>
                <a:ea typeface="Arial"/>
                <a:cs typeface="Arial"/>
                <a:sym typeface="Arial"/>
              </a:rPr>
              <a:t>Inputs that Trigger the Start of the Process:</a:t>
            </a:r>
            <a:endParaRPr sz="1400" b="1">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Student visiting the website and applying to school.</a:t>
            </a:r>
            <a:endParaRPr sz="1400">
              <a:solidFill>
                <a:srgbClr val="000000"/>
              </a:solidFill>
              <a:latin typeface="Arial"/>
              <a:ea typeface="Arial"/>
              <a:cs typeface="Arial"/>
              <a:sym typeface="Arial"/>
            </a:endParaRPr>
          </a:p>
          <a:p>
            <a:pPr marL="0" lvl="0" indent="0" rtl="0">
              <a:spcBef>
                <a:spcPts val="0"/>
              </a:spcBef>
              <a:spcAft>
                <a:spcPts val="0"/>
              </a:spcAft>
              <a:buNone/>
            </a:pPr>
            <a:endParaRPr sz="1400">
              <a:solidFill>
                <a:srgbClr val="000000"/>
              </a:solidFill>
              <a:latin typeface="Arial"/>
              <a:ea typeface="Arial"/>
              <a:cs typeface="Arial"/>
              <a:sym typeface="Arial"/>
            </a:endParaRPr>
          </a:p>
          <a:p>
            <a:pPr marL="0" lvl="0" indent="0" rtl="0">
              <a:spcBef>
                <a:spcPts val="0"/>
              </a:spcBef>
              <a:spcAft>
                <a:spcPts val="0"/>
              </a:spcAft>
              <a:buNone/>
            </a:pPr>
            <a:r>
              <a:rPr lang="en" sz="1400" b="1">
                <a:solidFill>
                  <a:srgbClr val="000000"/>
                </a:solidFill>
                <a:latin typeface="Arial"/>
                <a:ea typeface="Arial"/>
                <a:cs typeface="Arial"/>
                <a:sym typeface="Arial"/>
              </a:rPr>
              <a:t>Output that Signals Completion of Process:</a:t>
            </a:r>
            <a:endParaRPr sz="1400" b="1">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Common App producing a PDF file including Common Application ID number (CAID).</a:t>
            </a:r>
            <a:endParaRPr sz="1400">
              <a:solidFill>
                <a:srgbClr val="000000"/>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solidFill>
                  <a:schemeClr val="accent2"/>
                </a:solidFill>
                <a:latin typeface="Arial"/>
                <a:ea typeface="Arial"/>
                <a:cs typeface="Arial"/>
                <a:sym typeface="Arial"/>
              </a:rPr>
              <a:t>Introduction</a:t>
            </a:r>
            <a:endParaRPr/>
          </a:p>
        </p:txBody>
      </p:sp>
      <p:sp>
        <p:nvSpPr>
          <p:cNvPr id="97" name="Shape 97"/>
          <p:cNvSpPr txBox="1">
            <a:spLocks noGrp="1"/>
          </p:cNvSpPr>
          <p:nvPr>
            <p:ph type="body" idx="1"/>
          </p:nvPr>
        </p:nvSpPr>
        <p:spPr>
          <a:xfrm>
            <a:off x="2339450" y="445025"/>
            <a:ext cx="6569100" cy="2696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solidFill>
                  <a:srgbClr val="000000"/>
                </a:solidFill>
                <a:latin typeface="Arial"/>
                <a:ea typeface="Arial"/>
                <a:cs typeface="Arial"/>
                <a:sym typeface="Arial"/>
              </a:rPr>
              <a:t>f. Provide a High-Level Diagram of the Process</a:t>
            </a:r>
            <a:endParaRPr sz="1400" b="1">
              <a:solidFill>
                <a:srgbClr val="000000"/>
              </a:solidFill>
              <a:latin typeface="Arial"/>
              <a:ea typeface="Arial"/>
              <a:cs typeface="Arial"/>
              <a:sym typeface="Arial"/>
            </a:endParaRPr>
          </a:p>
          <a:p>
            <a:pPr marL="0" lvl="0" indent="0">
              <a:spcBef>
                <a:spcPts val="1600"/>
              </a:spcBef>
              <a:spcAft>
                <a:spcPts val="1600"/>
              </a:spcAft>
              <a:buNone/>
            </a:pPr>
            <a:endParaRPr/>
          </a:p>
        </p:txBody>
      </p:sp>
      <p:pic>
        <p:nvPicPr>
          <p:cNvPr id="98" name="Shape 98"/>
          <p:cNvPicPr preferRelativeResize="0"/>
          <p:nvPr/>
        </p:nvPicPr>
        <p:blipFill>
          <a:blip r:embed="rId3">
            <a:alphaModFix/>
          </a:blip>
          <a:stretch>
            <a:fillRect/>
          </a:stretch>
        </p:blipFill>
        <p:spPr>
          <a:xfrm>
            <a:off x="717550" y="888175"/>
            <a:ext cx="7604875" cy="4100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79250"/>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Scoping Diagram for Process</a:t>
            </a:r>
            <a:endParaRPr/>
          </a:p>
        </p:txBody>
      </p:sp>
      <p:pic>
        <p:nvPicPr>
          <p:cNvPr id="104" name="Shape 104"/>
          <p:cNvPicPr preferRelativeResize="0"/>
          <p:nvPr/>
        </p:nvPicPr>
        <p:blipFill>
          <a:blip r:embed="rId3">
            <a:alphaModFix/>
          </a:blip>
          <a:stretch>
            <a:fillRect/>
          </a:stretch>
        </p:blipFill>
        <p:spPr>
          <a:xfrm>
            <a:off x="913800" y="743925"/>
            <a:ext cx="7212399" cy="4263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AS-IS Process</a:t>
            </a:r>
            <a:endParaRPr/>
          </a:p>
        </p:txBody>
      </p:sp>
      <p:sp>
        <p:nvSpPr>
          <p:cNvPr id="110" name="Shape 110"/>
          <p:cNvSpPr txBox="1">
            <a:spLocks noGrp="1"/>
          </p:cNvSpPr>
          <p:nvPr>
            <p:ph type="body" idx="1"/>
          </p:nvPr>
        </p:nvSpPr>
        <p:spPr>
          <a:xfrm>
            <a:off x="311700" y="9615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000000"/>
                </a:solidFill>
                <a:latin typeface="Arial"/>
                <a:ea typeface="Arial"/>
                <a:cs typeface="Arial"/>
                <a:sym typeface="Arial"/>
              </a:rPr>
              <a:t>1. Create CommonApp Account.</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a:solidFill>
                  <a:srgbClr val="000000"/>
                </a:solidFill>
                <a:latin typeface="Arial"/>
                <a:ea typeface="Arial"/>
                <a:cs typeface="Arial"/>
                <a:sym typeface="Arial"/>
              </a:rPr>
              <a:t>2. Search CommonApp Directory of 700 schools from 21 countries offering undergraduate courses and add choices to ‘My colleges’ List.</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a:solidFill>
                  <a:srgbClr val="000000"/>
                </a:solidFill>
                <a:latin typeface="Arial"/>
                <a:ea typeface="Arial"/>
                <a:cs typeface="Arial"/>
                <a:sym typeface="Arial"/>
              </a:rPr>
              <a:t>3. CommonApp connects directly to applications page for each school.</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a:solidFill>
                  <a:srgbClr val="000000"/>
                </a:solidFill>
                <a:latin typeface="Arial"/>
                <a:ea typeface="Arial"/>
                <a:cs typeface="Arial"/>
                <a:sym typeface="Arial"/>
              </a:rPr>
              <a:t>4. Requirement Tracker: Understand requirements for each school. Keep track with the tracker worksheet.</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a:solidFill>
                  <a:srgbClr val="000000"/>
                </a:solidFill>
                <a:latin typeface="Arial"/>
                <a:ea typeface="Arial"/>
                <a:cs typeface="Arial"/>
                <a:sym typeface="Arial"/>
              </a:rPr>
              <a:t>5. Gather general Application Information (The part of the application that is basically same for all schools).</a:t>
            </a:r>
            <a:endParaRPr sz="1400">
              <a:solidFill>
                <a:srgbClr val="000000"/>
              </a:solidFill>
              <a:latin typeface="Arial"/>
              <a:ea typeface="Arial"/>
              <a:cs typeface="Arial"/>
              <a:sym typeface="Arial"/>
            </a:endParaRPr>
          </a:p>
          <a:p>
            <a:pPr marL="0" lvl="0" indent="0">
              <a:spcBef>
                <a:spcPts val="1600"/>
              </a:spcBef>
              <a:spcAft>
                <a:spcPts val="0"/>
              </a:spcAft>
              <a:buNone/>
            </a:pPr>
            <a:r>
              <a:rPr lang="en" sz="1400">
                <a:solidFill>
                  <a:srgbClr val="000000"/>
                </a:solidFill>
                <a:latin typeface="Arial"/>
                <a:ea typeface="Arial"/>
                <a:cs typeface="Arial"/>
                <a:sym typeface="Arial"/>
              </a:rPr>
              <a:t>6. Commence filling out each application.</a:t>
            </a:r>
            <a:endParaRPr sz="1400">
              <a:solidFill>
                <a:srgbClr val="000000"/>
              </a:solidFill>
              <a:latin typeface="Arial"/>
              <a:ea typeface="Arial"/>
              <a:cs typeface="Arial"/>
              <a:sym typeface="Arial"/>
            </a:endParaRPr>
          </a:p>
          <a:p>
            <a:pPr marL="0" lvl="0" indent="0">
              <a:spcBef>
                <a:spcPts val="1600"/>
              </a:spcBef>
              <a:spcAft>
                <a:spcPts val="1600"/>
              </a:spcAft>
              <a:buNone/>
            </a:pPr>
            <a:r>
              <a:rPr lang="en" sz="1400">
                <a:solidFill>
                  <a:srgbClr val="000000"/>
                </a:solidFill>
                <a:latin typeface="Arial"/>
                <a:ea typeface="Arial"/>
                <a:cs typeface="Arial"/>
                <a:sym typeface="Arial"/>
              </a:rPr>
              <a:t>7. Download commonApp onTrack Mobile app to track progress, add and invite recommenders, create reminders and tasks.</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Work System Snapshot</a:t>
            </a:r>
            <a:endParaRPr sz="3000"/>
          </a:p>
        </p:txBody>
      </p:sp>
      <p:graphicFrame>
        <p:nvGraphicFramePr>
          <p:cNvPr id="116" name="Shape 116"/>
          <p:cNvGraphicFramePr/>
          <p:nvPr/>
        </p:nvGraphicFramePr>
        <p:xfrm>
          <a:off x="611925" y="516000"/>
          <a:ext cx="3000000" cy="3000000"/>
        </p:xfrm>
        <a:graphic>
          <a:graphicData uri="http://schemas.openxmlformats.org/drawingml/2006/table">
            <a:tbl>
              <a:tblPr>
                <a:noFill/>
                <a:tableStyleId>{AA7F0686-A2C0-4C7A-B86E-C09348704208}</a:tableStyleId>
              </a:tblPr>
              <a:tblGrid>
                <a:gridCol w="2722825">
                  <a:extLst>
                    <a:ext uri="{9D8B030D-6E8A-4147-A177-3AD203B41FA5}">
                      <a16:colId xmlns:a16="http://schemas.microsoft.com/office/drawing/2014/main" val="20000"/>
                    </a:ext>
                  </a:extLst>
                </a:gridCol>
                <a:gridCol w="2611925">
                  <a:extLst>
                    <a:ext uri="{9D8B030D-6E8A-4147-A177-3AD203B41FA5}">
                      <a16:colId xmlns:a16="http://schemas.microsoft.com/office/drawing/2014/main" val="20001"/>
                    </a:ext>
                  </a:extLst>
                </a:gridCol>
                <a:gridCol w="2611925">
                  <a:extLst>
                    <a:ext uri="{9D8B030D-6E8A-4147-A177-3AD203B41FA5}">
                      <a16:colId xmlns:a16="http://schemas.microsoft.com/office/drawing/2014/main" val="20002"/>
                    </a:ext>
                  </a:extLst>
                </a:gridCol>
              </a:tblGrid>
              <a:tr h="287750">
                <a:tc>
                  <a:txBody>
                    <a:bodyPr/>
                    <a:lstStyle/>
                    <a:p>
                      <a:pPr marL="0" lvl="0" indent="0" rtl="0">
                        <a:spcBef>
                          <a:spcPts val="0"/>
                        </a:spcBef>
                        <a:spcAft>
                          <a:spcPts val="0"/>
                        </a:spcAft>
                        <a:buNone/>
                      </a:pPr>
                      <a:r>
                        <a:rPr lang="en" sz="1100"/>
                        <a:t>Customers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Products &amp; Services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Processes and activities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610200">
                <a:tc>
                  <a:txBody>
                    <a:bodyPr/>
                    <a:lstStyle/>
                    <a:p>
                      <a:pPr marL="0" lvl="0" indent="0" rtl="0">
                        <a:spcBef>
                          <a:spcPts val="0"/>
                        </a:spcBef>
                        <a:spcAft>
                          <a:spcPts val="0"/>
                        </a:spcAft>
                        <a:buNone/>
                      </a:pPr>
                      <a:r>
                        <a:rPr lang="en" sz="1100"/>
                        <a:t>Refers to the people using or products and services of the work system.</a:t>
                      </a:r>
                      <a:endParaRPr sz="1100"/>
                    </a:p>
                    <a:p>
                      <a:pPr marL="457200" lvl="0" indent="-298450" rtl="0">
                        <a:spcBef>
                          <a:spcPts val="0"/>
                        </a:spcBef>
                        <a:spcAft>
                          <a:spcPts val="0"/>
                        </a:spcAft>
                        <a:buSzPts val="1100"/>
                        <a:buChar char="-"/>
                      </a:pPr>
                      <a:r>
                        <a:rPr lang="en" sz="1100"/>
                        <a:t>High School Seniors applying to colleges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All outputs of the commonApp that directly contribute to students being able to achieve seamless application </a:t>
                      </a:r>
                      <a:endParaRPr sz="1100"/>
                    </a:p>
                    <a:p>
                      <a:pPr marL="457200" lvl="0" indent="-298450" rtl="0">
                        <a:spcBef>
                          <a:spcPts val="0"/>
                        </a:spcBef>
                        <a:spcAft>
                          <a:spcPts val="0"/>
                        </a:spcAft>
                        <a:buSzPts val="1100"/>
                        <a:buChar char="-"/>
                      </a:pPr>
                      <a:r>
                        <a:rPr lang="en" sz="1100"/>
                        <a:t>A platform to manage college applications with interface to 700 schools across the globe. </a:t>
                      </a:r>
                      <a:endParaRPr sz="1100"/>
                    </a:p>
                    <a:p>
                      <a:pPr marL="457200" lvl="0" indent="-298450" rtl="0">
                        <a:spcBef>
                          <a:spcPts val="0"/>
                        </a:spcBef>
                        <a:spcAft>
                          <a:spcPts val="0"/>
                        </a:spcAft>
                        <a:buSzPts val="1100"/>
                        <a:buChar char="-"/>
                      </a:pPr>
                      <a:r>
                        <a:rPr lang="en" sz="1100"/>
                        <a:t>Expert Virtual Counselor on all things college.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All steps involved in production of final products and services</a:t>
                      </a:r>
                      <a:endParaRPr sz="1100"/>
                    </a:p>
                    <a:p>
                      <a:pPr marL="457200" lvl="0" indent="-298450" rtl="0">
                        <a:spcBef>
                          <a:spcPts val="0"/>
                        </a:spcBef>
                        <a:spcAft>
                          <a:spcPts val="0"/>
                        </a:spcAft>
                        <a:buSzPts val="1100"/>
                        <a:buChar char="-"/>
                      </a:pPr>
                      <a:r>
                        <a:rPr lang="en" sz="1100"/>
                        <a:t>Creating a personal common app account</a:t>
                      </a:r>
                      <a:endParaRPr sz="1100"/>
                    </a:p>
                    <a:p>
                      <a:pPr marL="457200" lvl="0" indent="-298450" rtl="0">
                        <a:spcBef>
                          <a:spcPts val="0"/>
                        </a:spcBef>
                        <a:spcAft>
                          <a:spcPts val="0"/>
                        </a:spcAft>
                        <a:buSzPts val="1100"/>
                        <a:buChar char="-"/>
                      </a:pPr>
                      <a:r>
                        <a:rPr lang="en" sz="1100"/>
                        <a:t>Adding schools to dashboard</a:t>
                      </a:r>
                      <a:endParaRPr sz="1100"/>
                    </a:p>
                    <a:p>
                      <a:pPr marL="457200" lvl="0" indent="-298450" rtl="0">
                        <a:spcBef>
                          <a:spcPts val="0"/>
                        </a:spcBef>
                        <a:spcAft>
                          <a:spcPts val="0"/>
                        </a:spcAft>
                        <a:buSzPts val="1100"/>
                        <a:buChar char="-"/>
                      </a:pPr>
                      <a:r>
                        <a:rPr lang="en" sz="1100"/>
                        <a:t>Completing applications for different schools</a:t>
                      </a:r>
                      <a:endParaRPr sz="1100"/>
                    </a:p>
                    <a:p>
                      <a:pPr marL="457200" lvl="0" indent="-298450" rtl="0">
                        <a:spcBef>
                          <a:spcPts val="0"/>
                        </a:spcBef>
                        <a:spcAft>
                          <a:spcPts val="0"/>
                        </a:spcAft>
                        <a:buSzPts val="1100"/>
                        <a:buChar char="-"/>
                      </a:pPr>
                      <a:r>
                        <a:rPr lang="en" sz="1100"/>
                        <a:t>Getting expert college selection advice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7750">
                <a:tc>
                  <a:txBody>
                    <a:bodyPr/>
                    <a:lstStyle/>
                    <a:p>
                      <a:pPr marL="0" lvl="0" indent="0" rtl="0">
                        <a:spcBef>
                          <a:spcPts val="0"/>
                        </a:spcBef>
                        <a:spcAft>
                          <a:spcPts val="0"/>
                        </a:spcAft>
                        <a:buNone/>
                      </a:pPr>
                      <a:r>
                        <a:rPr lang="en" sz="1100"/>
                        <a:t>Participants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Information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Technology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71400">
                <a:tc>
                  <a:txBody>
                    <a:bodyPr/>
                    <a:lstStyle/>
                    <a:p>
                      <a:pPr marL="0" lvl="0" indent="0" rtl="0">
                        <a:spcBef>
                          <a:spcPts val="0"/>
                        </a:spcBef>
                        <a:spcAft>
                          <a:spcPts val="0"/>
                        </a:spcAft>
                        <a:buNone/>
                      </a:pPr>
                      <a:r>
                        <a:rPr lang="en" sz="1100"/>
                        <a:t>People and machines that perform the work</a:t>
                      </a:r>
                      <a:endParaRPr sz="1100"/>
                    </a:p>
                    <a:p>
                      <a:pPr marL="457200" lvl="0" indent="-298450" rtl="0">
                        <a:spcBef>
                          <a:spcPts val="0"/>
                        </a:spcBef>
                        <a:spcAft>
                          <a:spcPts val="0"/>
                        </a:spcAft>
                        <a:buSzPts val="1100"/>
                        <a:buChar char="-"/>
                      </a:pPr>
                      <a:r>
                        <a:rPr lang="en" sz="1100"/>
                        <a:t>Common app (Platform and administrators)</a:t>
                      </a:r>
                      <a:endParaRPr sz="1100"/>
                    </a:p>
                    <a:p>
                      <a:pPr marL="457200" lvl="0" indent="-298450" rtl="0">
                        <a:spcBef>
                          <a:spcPts val="0"/>
                        </a:spcBef>
                        <a:spcAft>
                          <a:spcPts val="0"/>
                        </a:spcAft>
                        <a:buSzPts val="1100"/>
                        <a:buChar char="-"/>
                      </a:pPr>
                      <a:r>
                        <a:rPr lang="en" sz="1100"/>
                        <a:t>Virtual Advisor experts</a:t>
                      </a:r>
                      <a:endParaRPr sz="1100"/>
                    </a:p>
                    <a:p>
                      <a:pPr marL="457200" lvl="0" indent="-298450" rtl="0">
                        <a:spcBef>
                          <a:spcPts val="0"/>
                        </a:spcBef>
                        <a:spcAft>
                          <a:spcPts val="0"/>
                        </a:spcAft>
                        <a:buSzPts val="1100"/>
                        <a:buChar char="-"/>
                      </a:pPr>
                      <a:r>
                        <a:rPr lang="en" sz="1100"/>
                        <a:t>Students using common App</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Information used and created as participants do their work </a:t>
                      </a:r>
                      <a:endParaRPr sz="1100"/>
                    </a:p>
                    <a:p>
                      <a:pPr marL="457200" lvl="0" indent="-298450" rtl="0">
                        <a:spcBef>
                          <a:spcPts val="0"/>
                        </a:spcBef>
                        <a:spcAft>
                          <a:spcPts val="0"/>
                        </a:spcAft>
                        <a:buSzPts val="1100"/>
                        <a:buChar char="-"/>
                      </a:pPr>
                      <a:r>
                        <a:rPr lang="en" sz="1100"/>
                        <a:t>List of schools partnered with commonApp</a:t>
                      </a:r>
                      <a:endParaRPr sz="1100"/>
                    </a:p>
                    <a:p>
                      <a:pPr marL="457200" lvl="0" indent="-298450" rtl="0">
                        <a:spcBef>
                          <a:spcPts val="0"/>
                        </a:spcBef>
                        <a:spcAft>
                          <a:spcPts val="0"/>
                        </a:spcAft>
                        <a:buSzPts val="1100"/>
                        <a:buChar char="-"/>
                      </a:pPr>
                      <a:r>
                        <a:rPr lang="en" sz="1100"/>
                        <a:t>Account information/ contact information of commonApp users.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Tools used to bring provide or use the products and services of the work system.  </a:t>
                      </a:r>
                      <a:endParaRPr sz="1100"/>
                    </a:p>
                    <a:p>
                      <a:pPr marL="457200" lvl="0" indent="-298450" rtl="0">
                        <a:spcBef>
                          <a:spcPts val="0"/>
                        </a:spcBef>
                        <a:spcAft>
                          <a:spcPts val="0"/>
                        </a:spcAft>
                        <a:buSzPts val="1100"/>
                        <a:buChar char="-"/>
                      </a:pPr>
                      <a:r>
                        <a:rPr lang="en" sz="1100"/>
                        <a:t>Desk/Laptop</a:t>
                      </a:r>
                      <a:endParaRPr sz="1100"/>
                    </a:p>
                    <a:p>
                      <a:pPr marL="457200" lvl="0" indent="-298450" rtl="0">
                        <a:spcBef>
                          <a:spcPts val="0"/>
                        </a:spcBef>
                        <a:spcAft>
                          <a:spcPts val="0"/>
                        </a:spcAft>
                        <a:buSzPts val="1100"/>
                        <a:buChar char="-"/>
                      </a:pPr>
                      <a:r>
                        <a:rPr lang="en" sz="1100"/>
                        <a:t>Smart phone for companion mobile app</a:t>
                      </a:r>
                      <a:endParaRPr sz="1100"/>
                    </a:p>
                    <a:p>
                      <a:pPr marL="457200" lvl="0" indent="-298450" rtl="0">
                        <a:spcBef>
                          <a:spcPts val="0"/>
                        </a:spcBef>
                        <a:spcAft>
                          <a:spcPts val="0"/>
                        </a:spcAft>
                        <a:buSzPts val="1100"/>
                        <a:buChar char="-"/>
                      </a:pPr>
                      <a:r>
                        <a:rPr lang="en" sz="1100"/>
                        <a:t>Databases to store list of partner schools, deadline info, and other requirements for all 700 schools </a:t>
                      </a:r>
                      <a:endParaRPr sz="1100"/>
                    </a:p>
                    <a:p>
                      <a:pPr marL="457200" lvl="0" indent="-298450" rtl="0">
                        <a:spcBef>
                          <a:spcPts val="0"/>
                        </a:spcBef>
                        <a:spcAft>
                          <a:spcPts val="0"/>
                        </a:spcAft>
                        <a:buSzPts val="1100"/>
                        <a:buChar char="-"/>
                      </a:pPr>
                      <a:r>
                        <a:rPr lang="en" sz="1100"/>
                        <a:t>Secure interface to redirect students to schools application pages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1311</Words>
  <Application>Microsoft Office PowerPoint</Application>
  <PresentationFormat>On-screen Show (16:9)</PresentationFormat>
  <Paragraphs>131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PT Sans Narrow</vt:lpstr>
      <vt:lpstr>Open Sans</vt:lpstr>
      <vt:lpstr>Calibri</vt:lpstr>
      <vt:lpstr>Arial</vt:lpstr>
      <vt:lpstr>Tropic</vt:lpstr>
      <vt:lpstr>Project Milestone 1 AS-IS Presentation  Centralized Application System:  Common Application</vt:lpstr>
      <vt:lpstr> Introduction </vt:lpstr>
      <vt:lpstr> Introduction</vt:lpstr>
      <vt:lpstr>Introduction</vt:lpstr>
      <vt:lpstr>Introduction</vt:lpstr>
      <vt:lpstr>Introduction</vt:lpstr>
      <vt:lpstr>Project Scoping Diagram for Process</vt:lpstr>
      <vt:lpstr>AS-IS Process</vt:lpstr>
      <vt:lpstr>Work System Snapshot</vt:lpstr>
      <vt:lpstr>Work System Snapshot Cont.</vt:lpstr>
      <vt:lpstr>Problems with Common App</vt:lpstr>
      <vt:lpstr>Gap Analysis Model</vt:lpstr>
      <vt:lpstr>Product Improvements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Milestone 1 AS-IS Presentation  Centralized Application System:  Common Application</dc:title>
  <dc:creator>Mike Rogowski</dc:creator>
  <cp:lastModifiedBy>Mike Rogowski</cp:lastModifiedBy>
  <cp:revision>1</cp:revision>
  <dcterms:modified xsi:type="dcterms:W3CDTF">2018-04-17T03:22:59Z</dcterms:modified>
</cp:coreProperties>
</file>