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8" r:id="rId3"/>
    <p:sldId id="281" r:id="rId4"/>
    <p:sldId id="259" r:id="rId5"/>
    <p:sldId id="260" r:id="rId6"/>
    <p:sldId id="294" r:id="rId7"/>
    <p:sldId id="269" r:id="rId8"/>
    <p:sldId id="295" r:id="rId9"/>
    <p:sldId id="296" r:id="rId10"/>
    <p:sldId id="297" r:id="rId11"/>
    <p:sldId id="298" r:id="rId12"/>
    <p:sldId id="299" r:id="rId13"/>
    <p:sldId id="300" r:id="rId14"/>
    <p:sldId id="262" r:id="rId15"/>
    <p:sldId id="263" r:id="rId16"/>
    <p:sldId id="261" r:id="rId17"/>
    <p:sldId id="264" r:id="rId18"/>
    <p:sldId id="266" r:id="rId19"/>
    <p:sldId id="267" r:id="rId20"/>
    <p:sldId id="301" r:id="rId21"/>
    <p:sldId id="308" r:id="rId22"/>
    <p:sldId id="303" r:id="rId23"/>
    <p:sldId id="307" r:id="rId24"/>
    <p:sldId id="277" r:id="rId25"/>
    <p:sldId id="271" r:id="rId26"/>
    <p:sldId id="275" r:id="rId27"/>
    <p:sldId id="272" r:id="rId28"/>
    <p:sldId id="273" r:id="rId29"/>
    <p:sldId id="309" r:id="rId30"/>
    <p:sldId id="27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19B71-1807-4E4D-8ECF-B7469BB8D994}" v="68" dt="2024-05-12T06:55:53.579"/>
    <p1510:client id="{30C36360-D81B-4102-91A8-FC505FBDBEFD}" v="54" dt="2024-05-11T18:14:22.955"/>
    <p1510:client id="{63D123E0-08FE-43C8-B166-F5A87C8B3103}" v="60" dt="2024-05-11T14:46:44.2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75" d="100"/>
          <a:sy n="75" d="100"/>
        </p:scale>
        <p:origin x="-946" y="-235"/>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san Sultan" userId="f5621a25530a4986" providerId="LiveId" clId="{16F19B71-1807-4E4D-8ECF-B7469BB8D994}"/>
    <pc:docChg chg="addSld modSld sldOrd">
      <pc:chgData name="Ahsan Sultan" userId="f5621a25530a4986" providerId="LiveId" clId="{16F19B71-1807-4E4D-8ECF-B7469BB8D994}" dt="2024-05-12T06:55:53.579" v="69" actId="1076"/>
      <pc:docMkLst>
        <pc:docMk/>
      </pc:docMkLst>
      <pc:sldChg chg="modSp mod">
        <pc:chgData name="Ahsan Sultan" userId="f5621a25530a4986" providerId="LiveId" clId="{16F19B71-1807-4E4D-8ECF-B7469BB8D994}" dt="2024-05-11T15:36:52.981" v="46" actId="20577"/>
        <pc:sldMkLst>
          <pc:docMk/>
          <pc:sldMk cId="1997896787" sldId="256"/>
        </pc:sldMkLst>
        <pc:spChg chg="mod">
          <ac:chgData name="Ahsan Sultan" userId="f5621a25530a4986" providerId="LiveId" clId="{16F19B71-1807-4E4D-8ECF-B7469BB8D994}" dt="2024-05-11T15:31:38.872" v="33" actId="20577"/>
          <ac:spMkLst>
            <pc:docMk/>
            <pc:sldMk cId="1997896787" sldId="256"/>
            <ac:spMk id="9" creationId="{47A21578-C99C-FC61-7128-F63DCA4095F8}"/>
          </ac:spMkLst>
        </pc:spChg>
        <pc:spChg chg="mod">
          <ac:chgData name="Ahsan Sultan" userId="f5621a25530a4986" providerId="LiveId" clId="{16F19B71-1807-4E4D-8ECF-B7469BB8D994}" dt="2024-05-11T15:36:52.981" v="46" actId="20577"/>
          <ac:spMkLst>
            <pc:docMk/>
            <pc:sldMk cId="1997896787" sldId="256"/>
            <ac:spMk id="13" creationId="{5954E8ED-5BE1-F644-A440-9BB67737B253}"/>
          </ac:spMkLst>
        </pc:spChg>
      </pc:sldChg>
      <pc:sldChg chg="addSp modSp mod">
        <pc:chgData name="Ahsan Sultan" userId="f5621a25530a4986" providerId="LiveId" clId="{16F19B71-1807-4E4D-8ECF-B7469BB8D994}" dt="2024-05-12T06:54:16.152" v="66" actId="1076"/>
        <pc:sldMkLst>
          <pc:docMk/>
          <pc:sldMk cId="3197175561" sldId="258"/>
        </pc:sldMkLst>
        <pc:spChg chg="mod">
          <ac:chgData name="Ahsan Sultan" userId="f5621a25530a4986" providerId="LiveId" clId="{16F19B71-1807-4E4D-8ECF-B7469BB8D994}" dt="2024-05-11T15:30:44.700" v="18" actId="20577"/>
          <ac:spMkLst>
            <pc:docMk/>
            <pc:sldMk cId="3197175561" sldId="258"/>
            <ac:spMk id="3" creationId="{F53D73E3-A5FE-868B-42D9-2E46D6920938}"/>
          </ac:spMkLst>
        </pc:spChg>
        <pc:picChg chg="add mod">
          <ac:chgData name="Ahsan Sultan" userId="f5621a25530a4986" providerId="LiveId" clId="{16F19B71-1807-4E4D-8ECF-B7469BB8D994}" dt="2024-05-12T06:54:16.152" v="66" actId="1076"/>
          <ac:picMkLst>
            <pc:docMk/>
            <pc:sldMk cId="3197175561" sldId="258"/>
            <ac:picMk id="5" creationId="{5181315D-EC47-9F76-7D6F-BC1D1B67C922}"/>
          </ac:picMkLst>
        </pc:picChg>
      </pc:sldChg>
      <pc:sldChg chg="modSp mod">
        <pc:chgData name="Ahsan Sultan" userId="f5621a25530a4986" providerId="LiveId" clId="{16F19B71-1807-4E4D-8ECF-B7469BB8D994}" dt="2024-05-11T15:37:42.211" v="55" actId="1038"/>
        <pc:sldMkLst>
          <pc:docMk/>
          <pc:sldMk cId="2220767728" sldId="260"/>
        </pc:sldMkLst>
        <pc:spChg chg="mod">
          <ac:chgData name="Ahsan Sultan" userId="f5621a25530a4986" providerId="LiveId" clId="{16F19B71-1807-4E4D-8ECF-B7469BB8D994}" dt="2024-05-11T15:37:42.211" v="55" actId="1038"/>
          <ac:spMkLst>
            <pc:docMk/>
            <pc:sldMk cId="2220767728" sldId="260"/>
            <ac:spMk id="3" creationId="{5421A08A-4488-B34D-F41A-C1BD170D8635}"/>
          </ac:spMkLst>
        </pc:spChg>
      </pc:sldChg>
      <pc:sldChg chg="modSp mod">
        <pc:chgData name="Ahsan Sultan" userId="f5621a25530a4986" providerId="LiveId" clId="{16F19B71-1807-4E4D-8ECF-B7469BB8D994}" dt="2024-05-11T15:38:33.944" v="61" actId="255"/>
        <pc:sldMkLst>
          <pc:docMk/>
          <pc:sldMk cId="1918572020" sldId="264"/>
        </pc:sldMkLst>
        <pc:spChg chg="mod">
          <ac:chgData name="Ahsan Sultan" userId="f5621a25530a4986" providerId="LiveId" clId="{16F19B71-1807-4E4D-8ECF-B7469BB8D994}" dt="2024-05-11T15:38:33.944" v="61" actId="255"/>
          <ac:spMkLst>
            <pc:docMk/>
            <pc:sldMk cId="1918572020" sldId="264"/>
            <ac:spMk id="3" creationId="{5B804FF0-BB8D-185A-7B39-1463E4B7FCE0}"/>
          </ac:spMkLst>
        </pc:spChg>
      </pc:sldChg>
      <pc:sldChg chg="addSp modSp mod">
        <pc:chgData name="Ahsan Sultan" userId="f5621a25530a4986" providerId="LiveId" clId="{16F19B71-1807-4E4D-8ECF-B7469BB8D994}" dt="2024-05-12T06:55:53.579" v="69" actId="1076"/>
        <pc:sldMkLst>
          <pc:docMk/>
          <pc:sldMk cId="2161845335" sldId="281"/>
        </pc:sldMkLst>
        <pc:picChg chg="add mod">
          <ac:chgData name="Ahsan Sultan" userId="f5621a25530a4986" providerId="LiveId" clId="{16F19B71-1807-4E4D-8ECF-B7469BB8D994}" dt="2024-05-12T06:55:53.579" v="69" actId="1076"/>
          <ac:picMkLst>
            <pc:docMk/>
            <pc:sldMk cId="2161845335" sldId="281"/>
            <ac:picMk id="5" creationId="{CB96069A-ECA5-B059-97A5-03982307FBE7}"/>
          </ac:picMkLst>
        </pc:picChg>
      </pc:sldChg>
      <pc:sldChg chg="modSp mod">
        <pc:chgData name="Ahsan Sultan" userId="f5621a25530a4986" providerId="LiveId" clId="{16F19B71-1807-4E4D-8ECF-B7469BB8D994}" dt="2024-05-11T15:37:55.355" v="60" actId="1038"/>
        <pc:sldMkLst>
          <pc:docMk/>
          <pc:sldMk cId="2538561732" sldId="295"/>
        </pc:sldMkLst>
        <pc:graphicFrameChg chg="mod">
          <ac:chgData name="Ahsan Sultan" userId="f5621a25530a4986" providerId="LiveId" clId="{16F19B71-1807-4E4D-8ECF-B7469BB8D994}" dt="2024-05-11T15:37:55.355" v="60" actId="1038"/>
          <ac:graphicFrameMkLst>
            <pc:docMk/>
            <pc:sldMk cId="2538561732" sldId="295"/>
            <ac:graphicFrameMk id="5" creationId="{F5773FDD-E673-A791-1044-57B76245A8BD}"/>
          </ac:graphicFrameMkLst>
        </pc:graphicFrameChg>
      </pc:sldChg>
      <pc:sldChg chg="ord">
        <pc:chgData name="Ahsan Sultan" userId="f5621a25530a4986" providerId="LiveId" clId="{16F19B71-1807-4E4D-8ECF-B7469BB8D994}" dt="2024-05-11T15:29:41.264" v="1"/>
        <pc:sldMkLst>
          <pc:docMk/>
          <pc:sldMk cId="1546544480" sldId="307"/>
        </pc:sldMkLst>
      </pc:sldChg>
      <pc:sldChg chg="addSp delSp modSp new mod">
        <pc:chgData name="Ahsan Sultan" userId="f5621a25530a4986" providerId="LiveId" clId="{16F19B71-1807-4E4D-8ECF-B7469BB8D994}" dt="2024-05-11T15:35:55.885" v="38" actId="1076"/>
        <pc:sldMkLst>
          <pc:docMk/>
          <pc:sldMk cId="1747089202" sldId="309"/>
        </pc:sldMkLst>
        <pc:spChg chg="del">
          <ac:chgData name="Ahsan Sultan" userId="f5621a25530a4986" providerId="LiveId" clId="{16F19B71-1807-4E4D-8ECF-B7469BB8D994}" dt="2024-05-11T15:35:41.140" v="35" actId="931"/>
          <ac:spMkLst>
            <pc:docMk/>
            <pc:sldMk cId="1747089202" sldId="309"/>
            <ac:spMk id="3" creationId="{44E3BEEE-3AC2-3043-BD6A-273D518E7C7F}"/>
          </ac:spMkLst>
        </pc:spChg>
        <pc:picChg chg="add mod">
          <ac:chgData name="Ahsan Sultan" userId="f5621a25530a4986" providerId="LiveId" clId="{16F19B71-1807-4E4D-8ECF-B7469BB8D994}" dt="2024-05-11T15:35:55.885" v="38" actId="1076"/>
          <ac:picMkLst>
            <pc:docMk/>
            <pc:sldMk cId="1747089202" sldId="309"/>
            <ac:picMk id="5" creationId="{5083B99A-AA48-7F34-9247-57652124431D}"/>
          </ac:picMkLst>
        </pc:picChg>
      </pc:sldChg>
    </pc:docChg>
  </pc:docChgLst>
  <pc:docChgLst>
    <pc:chgData name="Guest User" providerId="Windows Live" clId="Web-{30C36360-D81B-4102-91A8-FC505FBDBEFD}"/>
    <pc:docChg chg="modSld">
      <pc:chgData name="Guest User" userId="" providerId="Windows Live" clId="Web-{30C36360-D81B-4102-91A8-FC505FBDBEFD}" dt="2024-05-11T18:14:22.955" v="13" actId="1076"/>
      <pc:docMkLst>
        <pc:docMk/>
      </pc:docMkLst>
      <pc:sldChg chg="modSp">
        <pc:chgData name="Guest User" userId="" providerId="Windows Live" clId="Web-{30C36360-D81B-4102-91A8-FC505FBDBEFD}" dt="2024-05-11T18:03:56.425" v="8" actId="1076"/>
        <pc:sldMkLst>
          <pc:docMk/>
          <pc:sldMk cId="2538561732" sldId="295"/>
        </pc:sldMkLst>
        <pc:graphicFrameChg chg="mod">
          <ac:chgData name="Guest User" userId="" providerId="Windows Live" clId="Web-{30C36360-D81B-4102-91A8-FC505FBDBEFD}" dt="2024-05-11T18:03:56.425" v="8" actId="1076"/>
          <ac:graphicFrameMkLst>
            <pc:docMk/>
            <pc:sldMk cId="2538561732" sldId="295"/>
            <ac:graphicFrameMk id="5" creationId="{F5773FDD-E673-A791-1044-57B76245A8BD}"/>
          </ac:graphicFrameMkLst>
        </pc:graphicFrameChg>
      </pc:sldChg>
      <pc:sldChg chg="modSp">
        <pc:chgData name="Guest User" userId="" providerId="Windows Live" clId="Web-{30C36360-D81B-4102-91A8-FC505FBDBEFD}" dt="2024-05-11T18:09:50.099" v="12"/>
        <pc:sldMkLst>
          <pc:docMk/>
          <pc:sldMk cId="1741177755" sldId="297"/>
        </pc:sldMkLst>
        <pc:graphicFrameChg chg="mod modGraphic">
          <ac:chgData name="Guest User" userId="" providerId="Windows Live" clId="Web-{30C36360-D81B-4102-91A8-FC505FBDBEFD}" dt="2024-05-11T18:09:50.099" v="12"/>
          <ac:graphicFrameMkLst>
            <pc:docMk/>
            <pc:sldMk cId="1741177755" sldId="297"/>
            <ac:graphicFrameMk id="4" creationId="{457CE594-A5CD-F3C6-AAB2-98DB66B1E7BD}"/>
          </ac:graphicFrameMkLst>
        </pc:graphicFrameChg>
      </pc:sldChg>
      <pc:sldChg chg="modSp">
        <pc:chgData name="Guest User" userId="" providerId="Windows Live" clId="Web-{30C36360-D81B-4102-91A8-FC505FBDBEFD}" dt="2024-05-11T18:14:22.955" v="13" actId="1076"/>
        <pc:sldMkLst>
          <pc:docMk/>
          <pc:sldMk cId="2860845619" sldId="299"/>
        </pc:sldMkLst>
        <pc:graphicFrameChg chg="mod">
          <ac:chgData name="Guest User" userId="" providerId="Windows Live" clId="Web-{30C36360-D81B-4102-91A8-FC505FBDBEFD}" dt="2024-05-11T18:14:22.955" v="13" actId="1076"/>
          <ac:graphicFrameMkLst>
            <pc:docMk/>
            <pc:sldMk cId="2860845619" sldId="299"/>
            <ac:graphicFrameMk id="4" creationId="{DC55A9B4-F1CC-83EA-A161-A55E817916E9}"/>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B6B762-DB6E-497E-B9BB-E9CE2BFF7A64}" type="datetimeFigureOut">
              <a:rPr lang="en-US" smtClean="0"/>
              <a:pPr/>
              <a:t>5/13/2024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1CD9123-DC50-4990-B822-6FD0C04DF2E2}"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792866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6B762-DB6E-497E-B9BB-E9CE2BFF7A64}"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D9123-DC50-4990-B822-6FD0C04DF2E2}"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56223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6B762-DB6E-497E-B9BB-E9CE2BFF7A64}"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D9123-DC50-4990-B822-6FD0C04DF2E2}"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824431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B6B762-DB6E-497E-B9BB-E9CE2BFF7A64}"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D9123-DC50-4990-B822-6FD0C04DF2E2}"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82941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B6B762-DB6E-497E-B9BB-E9CE2BFF7A64}"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D9123-DC50-4990-B822-6FD0C04DF2E2}"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80334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B6B762-DB6E-497E-B9BB-E9CE2BFF7A64}"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D9123-DC50-4990-B822-6FD0C04DF2E2}"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60543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B6B762-DB6E-497E-B9BB-E9CE2BFF7A64}" type="datetimeFigureOut">
              <a:rPr lang="en-US" smtClean="0"/>
              <a:pPr/>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CD9123-DC50-4990-B822-6FD0C04DF2E2}"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28392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B6B762-DB6E-497E-B9BB-E9CE2BFF7A64}" type="datetimeFigureOut">
              <a:rPr lang="en-US" smtClean="0"/>
              <a:pPr/>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CD9123-DC50-4990-B822-6FD0C04DF2E2}"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13805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B6B762-DB6E-497E-B9BB-E9CE2BFF7A64}" type="datetimeFigureOut">
              <a:rPr lang="en-US" smtClean="0"/>
              <a:pPr/>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CD9123-DC50-4990-B822-6FD0C04DF2E2}" type="slidenum">
              <a:rPr lang="en-US" smtClean="0"/>
              <a:pPr/>
              <a:t>‹#›</a:t>
            </a:fld>
            <a:endParaRPr lang="en-US"/>
          </a:p>
        </p:txBody>
      </p:sp>
    </p:spTree>
    <p:extLst>
      <p:ext uri="{BB962C8B-B14F-4D97-AF65-F5344CB8AC3E}">
        <p14:creationId xmlns:p14="http://schemas.microsoft.com/office/powerpoint/2010/main" xmlns="" val="1807108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B6B762-DB6E-497E-B9BB-E9CE2BFF7A64}"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D9123-DC50-4990-B822-6FD0C04DF2E2}"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411842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9B6B762-DB6E-497E-B9BB-E9CE2BFF7A64}" type="datetimeFigureOut">
              <a:rPr lang="en-US" smtClean="0"/>
              <a:pPr/>
              <a:t>5/13/2024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1CD9123-DC50-4990-B822-6FD0C04DF2E2}"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3416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9B6B762-DB6E-497E-B9BB-E9CE2BFF7A64}" type="datetimeFigureOut">
              <a:rPr lang="en-US" smtClean="0"/>
              <a:pPr/>
              <a:t>5/13/2024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1CD9123-DC50-4990-B822-6FD0C04DF2E2}"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97001775"/>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E81E8AD-0761-1035-04CE-6C4A92095134}"/>
              </a:ext>
            </a:extLst>
          </p:cNvPr>
          <p:cNvSpPr txBox="1"/>
          <p:nvPr/>
        </p:nvSpPr>
        <p:spPr>
          <a:xfrm>
            <a:off x="3519602" y="141576"/>
            <a:ext cx="6097554" cy="2939266"/>
          </a:xfrm>
          <a:prstGeom prst="rect">
            <a:avLst/>
          </a:prstGeom>
          <a:noFill/>
        </p:spPr>
        <p:txBody>
          <a:bodyPr wrap="square">
            <a:spAutoFit/>
          </a:bodyPr>
          <a:lstStyle/>
          <a:p>
            <a:pPr marL="12065" marR="5080" algn="ctr">
              <a:spcBef>
                <a:spcPts val="100"/>
              </a:spcBef>
            </a:pPr>
            <a:r>
              <a:rPr lang="en-US" sz="2000" b="1" spc="-5">
                <a:latin typeface="Times New Roman"/>
                <a:cs typeface="Times New Roman"/>
              </a:rPr>
              <a:t>SRM INSTITUTE OF SCIENCE AND TECHNOLOGY</a:t>
            </a:r>
          </a:p>
          <a:p>
            <a:pPr marL="12065" marR="5080" algn="ctr">
              <a:spcBef>
                <a:spcPts val="100"/>
              </a:spcBef>
            </a:pPr>
            <a:endParaRPr lang="en-US" sz="2000" b="1" spc="-5">
              <a:latin typeface="Times New Roman"/>
              <a:cs typeface="Times New Roman"/>
            </a:endParaRPr>
          </a:p>
          <a:p>
            <a:pPr marL="12065" marR="5080" algn="ctr">
              <a:spcBef>
                <a:spcPts val="100"/>
              </a:spcBef>
            </a:pPr>
            <a:r>
              <a:rPr lang="en-US" sz="2000" b="1" spc="-5">
                <a:latin typeface="Times New Roman"/>
                <a:cs typeface="Times New Roman"/>
              </a:rPr>
              <a:t>SCHOOL OF COMPUTING</a:t>
            </a:r>
          </a:p>
          <a:p>
            <a:pPr marL="12065" marR="5080" algn="ctr">
              <a:spcBef>
                <a:spcPts val="100"/>
              </a:spcBef>
            </a:pPr>
            <a:endParaRPr lang="en-US" sz="2000" b="1" spc="-5">
              <a:latin typeface="Times New Roman"/>
              <a:cs typeface="Times New Roman"/>
            </a:endParaRPr>
          </a:p>
          <a:p>
            <a:pPr marL="12065" marR="5080" algn="ctr">
              <a:spcBef>
                <a:spcPts val="100"/>
              </a:spcBef>
            </a:pPr>
            <a:r>
              <a:rPr lang="en-US" sz="2000" b="1" spc="-5">
                <a:latin typeface="Times New Roman"/>
                <a:cs typeface="Times New Roman"/>
              </a:rPr>
              <a:t>DEPARTMENT OF COMPUTER SCIENCE AND</a:t>
            </a:r>
          </a:p>
          <a:p>
            <a:pPr marL="12065" marR="5080" algn="ctr">
              <a:spcBef>
                <a:spcPts val="100"/>
              </a:spcBef>
            </a:pPr>
            <a:r>
              <a:rPr lang="en-US" sz="2000" b="1" spc="-5">
                <a:latin typeface="Times New Roman"/>
                <a:cs typeface="Times New Roman"/>
              </a:rPr>
              <a:t>ENGINEERING</a:t>
            </a:r>
          </a:p>
          <a:p>
            <a:pPr marL="12065" marR="5080">
              <a:spcBef>
                <a:spcPts val="100"/>
              </a:spcBef>
            </a:pPr>
            <a:r>
              <a:rPr lang="en-US" sz="2000" b="1">
                <a:latin typeface="Times New Roman"/>
                <a:cs typeface="Times New Roman"/>
              </a:rPr>
              <a:t/>
            </a:r>
            <a:br>
              <a:rPr lang="en-US" sz="2000" b="1">
                <a:latin typeface="Times New Roman"/>
                <a:cs typeface="Times New Roman"/>
              </a:rPr>
            </a:br>
            <a:endParaRPr lang="en-IN" sz="2000" b="1"/>
          </a:p>
        </p:txBody>
      </p:sp>
      <p:sp>
        <p:nvSpPr>
          <p:cNvPr id="9" name="TextBox 8">
            <a:extLst>
              <a:ext uri="{FF2B5EF4-FFF2-40B4-BE49-F238E27FC236}">
                <a16:creationId xmlns:a16="http://schemas.microsoft.com/office/drawing/2014/main" xmlns="" id="{47A21578-C99C-FC61-7128-F63DCA4095F8}"/>
              </a:ext>
            </a:extLst>
          </p:cNvPr>
          <p:cNvSpPr txBox="1"/>
          <p:nvPr/>
        </p:nvSpPr>
        <p:spPr>
          <a:xfrm>
            <a:off x="3639524" y="2412114"/>
            <a:ext cx="6097554" cy="800219"/>
          </a:xfrm>
          <a:prstGeom prst="rect">
            <a:avLst/>
          </a:prstGeom>
          <a:noFill/>
        </p:spPr>
        <p:txBody>
          <a:bodyPr wrap="square">
            <a:spAutoFit/>
          </a:bodyPr>
          <a:lstStyle/>
          <a:p>
            <a:pPr algn="ctr"/>
            <a:r>
              <a:rPr lang="en-US" sz="2800" b="1" spc="-5">
                <a:latin typeface="Times New Roman"/>
                <a:cs typeface="Times New Roman"/>
              </a:rPr>
              <a:t> </a:t>
            </a:r>
            <a:r>
              <a:rPr lang="en-US" sz="1800" b="1" spc="-5">
                <a:latin typeface="Times New Roman" panose="02020603050405020304" pitchFamily="18" charset="0"/>
                <a:cs typeface="Times New Roman" panose="02020603050405020304" pitchFamily="18" charset="0"/>
              </a:rPr>
              <a:t>18CSP109L</a:t>
            </a:r>
            <a:r>
              <a:rPr lang="en-US" sz="1800" b="1">
                <a:latin typeface="Times New Roman" panose="02020603050405020304" pitchFamily="18" charset="0"/>
                <a:cs typeface="Times New Roman" panose="02020603050405020304" pitchFamily="18" charset="0"/>
              </a:rPr>
              <a:t>–</a:t>
            </a:r>
            <a:r>
              <a:rPr lang="en-US" sz="1800" b="1" spc="-15">
                <a:latin typeface="Times New Roman" panose="02020603050405020304" pitchFamily="18" charset="0"/>
                <a:cs typeface="Times New Roman" panose="02020603050405020304" pitchFamily="18" charset="0"/>
              </a:rPr>
              <a:t> </a:t>
            </a:r>
            <a:r>
              <a:rPr lang="en-US" sz="1800" b="1" spc="-5">
                <a:latin typeface="Times New Roman" panose="02020603050405020304" pitchFamily="18" charset="0"/>
                <a:cs typeface="Times New Roman" panose="02020603050405020304" pitchFamily="18" charset="0"/>
              </a:rPr>
              <a:t>MAJOR</a:t>
            </a:r>
            <a:r>
              <a:rPr lang="en-US" sz="1800" b="1" spc="-20">
                <a:latin typeface="Times New Roman" panose="02020603050405020304" pitchFamily="18" charset="0"/>
                <a:cs typeface="Times New Roman" panose="02020603050405020304" pitchFamily="18" charset="0"/>
              </a:rPr>
              <a:t> </a:t>
            </a:r>
            <a:r>
              <a:rPr lang="en-US" sz="1800" b="1" spc="-5">
                <a:latin typeface="Times New Roman" panose="02020603050405020304" pitchFamily="18" charset="0"/>
                <a:cs typeface="Times New Roman" panose="02020603050405020304" pitchFamily="18" charset="0"/>
              </a:rPr>
              <a:t>PROJECT</a:t>
            </a:r>
            <a:br>
              <a:rPr lang="en-US" sz="1800" b="1" spc="-5">
                <a:latin typeface="Times New Roman" panose="02020603050405020304" pitchFamily="18" charset="0"/>
                <a:cs typeface="Times New Roman" panose="02020603050405020304" pitchFamily="18" charset="0"/>
              </a:rPr>
            </a:br>
            <a:r>
              <a:rPr lang="en-US" b="1" spc="-5">
                <a:latin typeface="Times New Roman" panose="02020603050405020304" pitchFamily="18" charset="0"/>
                <a:cs typeface="Times New Roman" panose="02020603050405020304" pitchFamily="18" charset="0"/>
              </a:rPr>
              <a:t>FACE RECOGNITION BASED ATTENDANCE</a:t>
            </a:r>
            <a:r>
              <a:rPr lang="en-US" sz="1800" b="1">
                <a:latin typeface="Times New Roman" panose="02020603050405020304" pitchFamily="18" charset="0"/>
                <a:cs typeface="Times New Roman" panose="02020603050405020304" pitchFamily="18" charset="0"/>
              </a:rPr>
              <a:t> SYSTEM</a:t>
            </a:r>
            <a:endParaRPr lang="en-US" b="1"/>
          </a:p>
        </p:txBody>
      </p:sp>
      <p:sp>
        <p:nvSpPr>
          <p:cNvPr id="11" name="TextBox 10">
            <a:extLst>
              <a:ext uri="{FF2B5EF4-FFF2-40B4-BE49-F238E27FC236}">
                <a16:creationId xmlns:a16="http://schemas.microsoft.com/office/drawing/2014/main" xmlns="" id="{57344A9F-E3DF-5EDE-B8AF-760127B0C9F6}"/>
              </a:ext>
            </a:extLst>
          </p:cNvPr>
          <p:cNvSpPr txBox="1"/>
          <p:nvPr/>
        </p:nvSpPr>
        <p:spPr>
          <a:xfrm>
            <a:off x="809430" y="4708167"/>
            <a:ext cx="6097554" cy="1314719"/>
          </a:xfrm>
          <a:prstGeom prst="rect">
            <a:avLst/>
          </a:prstGeom>
          <a:noFill/>
        </p:spPr>
        <p:txBody>
          <a:bodyPr wrap="square">
            <a:spAutoFit/>
          </a:bodyPr>
          <a:lstStyle/>
          <a:p>
            <a:pPr>
              <a:lnSpc>
                <a:spcPct val="150000"/>
              </a:lnSpc>
            </a:pPr>
            <a:r>
              <a:rPr lang="en-IN" sz="1800">
                <a:latin typeface="Times New Roman" panose="02020603050405020304" pitchFamily="18" charset="0"/>
                <a:cs typeface="Times New Roman" panose="02020603050405020304" pitchFamily="18" charset="0"/>
              </a:rPr>
              <a:t>Guide name: </a:t>
            </a:r>
            <a:r>
              <a:rPr lang="en-IN">
                <a:latin typeface="Times New Roman" panose="02020603050405020304" pitchFamily="18" charset="0"/>
                <a:cs typeface="Times New Roman" panose="02020603050405020304" pitchFamily="18" charset="0"/>
              </a:rPr>
              <a:t>DR PRIYANKA GUPTA</a:t>
            </a:r>
            <a:endParaRPr lang="en-IN" sz="1800">
              <a:latin typeface="Times New Roman" panose="02020603050405020304" pitchFamily="18" charset="0"/>
              <a:cs typeface="Times New Roman" panose="02020603050405020304" pitchFamily="18" charset="0"/>
            </a:endParaRPr>
          </a:p>
          <a:p>
            <a:pPr marL="0" indent="0">
              <a:lnSpc>
                <a:spcPct val="150000"/>
              </a:lnSpc>
              <a:spcBef>
                <a:spcPts val="120"/>
              </a:spcBef>
              <a:buNone/>
            </a:pPr>
            <a:r>
              <a:rPr lang="en-IN" sz="1800">
                <a:latin typeface="Times New Roman" panose="02020603050405020304" pitchFamily="18" charset="0"/>
                <a:cs typeface="Times New Roman" panose="02020603050405020304" pitchFamily="18" charset="0"/>
              </a:rPr>
              <a:t>Designation: Assistant Professor</a:t>
            </a:r>
          </a:p>
          <a:p>
            <a:pPr marL="0" indent="0">
              <a:lnSpc>
                <a:spcPct val="150000"/>
              </a:lnSpc>
              <a:spcBef>
                <a:spcPts val="120"/>
              </a:spcBef>
              <a:buNone/>
            </a:pPr>
            <a:r>
              <a:rPr lang="en-IN" sz="1800">
                <a:latin typeface="Times New Roman" panose="02020603050405020304" pitchFamily="18" charset="0"/>
                <a:cs typeface="Times New Roman" panose="02020603050405020304" pitchFamily="18" charset="0"/>
              </a:rPr>
              <a:t>Department: CSE</a:t>
            </a:r>
          </a:p>
        </p:txBody>
      </p:sp>
      <p:sp>
        <p:nvSpPr>
          <p:cNvPr id="13" name="TextBox 12">
            <a:extLst>
              <a:ext uri="{FF2B5EF4-FFF2-40B4-BE49-F238E27FC236}">
                <a16:creationId xmlns:a16="http://schemas.microsoft.com/office/drawing/2014/main" xmlns="" id="{5954E8ED-5BE1-F644-A440-9BB67737B253}"/>
              </a:ext>
            </a:extLst>
          </p:cNvPr>
          <p:cNvSpPr txBox="1"/>
          <p:nvPr/>
        </p:nvSpPr>
        <p:spPr>
          <a:xfrm>
            <a:off x="5861154" y="4303459"/>
            <a:ext cx="6330846" cy="1289071"/>
          </a:xfrm>
          <a:prstGeom prst="rect">
            <a:avLst/>
          </a:prstGeom>
          <a:noFill/>
        </p:spPr>
        <p:txBody>
          <a:bodyPr wrap="square">
            <a:spAutoFit/>
          </a:bodyPr>
          <a:lstStyle/>
          <a:p>
            <a:pPr algn="ctr">
              <a:lnSpc>
                <a:spcPct val="150000"/>
              </a:lnSpc>
            </a:pPr>
            <a:r>
              <a:rPr lang="en-IN">
                <a:latin typeface="Times New Roman" panose="02020603050405020304" pitchFamily="18" charset="0"/>
                <a:cs typeface="Times New Roman" panose="02020603050405020304" pitchFamily="18" charset="0"/>
              </a:rPr>
              <a:t>AHSAN SULTAN  (</a:t>
            </a:r>
            <a:r>
              <a:rPr lang="en-IN" sz="1800">
                <a:latin typeface="Times New Roman" panose="02020603050405020304" pitchFamily="18" charset="0"/>
                <a:cs typeface="Times New Roman" panose="02020603050405020304" pitchFamily="18" charset="0"/>
              </a:rPr>
              <a:t>RA2011027030007)</a:t>
            </a:r>
            <a:endParaRPr lang="en-IN">
              <a:latin typeface="Times New Roman" panose="02020603050405020304" pitchFamily="18" charset="0"/>
              <a:cs typeface="Times New Roman" panose="02020603050405020304" pitchFamily="18" charset="0"/>
            </a:endParaRPr>
          </a:p>
          <a:p>
            <a:pPr algn="ctr">
              <a:lnSpc>
                <a:spcPct val="150000"/>
              </a:lnSpc>
            </a:pPr>
            <a:r>
              <a:rPr lang="en-IN" sz="1800">
                <a:latin typeface="Times New Roman" panose="02020603050405020304" pitchFamily="18" charset="0"/>
                <a:cs typeface="Times New Roman" panose="02020603050405020304" pitchFamily="18" charset="0"/>
              </a:rPr>
              <a:t>AKSHIT PARMAR (RA2011027030006</a:t>
            </a:r>
            <a:r>
              <a:rPr lang="en-IN">
                <a:latin typeface="Times New Roman" panose="02020603050405020304" pitchFamily="18" charset="0"/>
                <a:cs typeface="Times New Roman" panose="02020603050405020304" pitchFamily="18" charset="0"/>
              </a:rPr>
              <a:t>)</a:t>
            </a:r>
          </a:p>
          <a:p>
            <a:pPr algn="ctr">
              <a:lnSpc>
                <a:spcPct val="150000"/>
              </a:lnSpc>
            </a:pPr>
            <a:r>
              <a:rPr lang="en-IN" sz="1800">
                <a:latin typeface="Times New Roman" panose="02020603050405020304" pitchFamily="18" charset="0"/>
                <a:cs typeface="Times New Roman" panose="02020603050405020304" pitchFamily="18" charset="0"/>
              </a:rPr>
              <a:t>DEVANSH TOMAR  (RA2011027030017)</a:t>
            </a:r>
          </a:p>
        </p:txBody>
      </p:sp>
      <p:pic>
        <p:nvPicPr>
          <p:cNvPr id="14" name="object 3">
            <a:extLst>
              <a:ext uri="{FF2B5EF4-FFF2-40B4-BE49-F238E27FC236}">
                <a16:creationId xmlns:a16="http://schemas.microsoft.com/office/drawing/2014/main" xmlns="" id="{017CCBFB-5B64-405F-B539-0250058A8DBA}"/>
              </a:ext>
            </a:extLst>
          </p:cNvPr>
          <p:cNvPicPr/>
          <p:nvPr/>
        </p:nvPicPr>
        <p:blipFill>
          <a:blip r:embed="rId2" cstate="print"/>
          <a:stretch>
            <a:fillRect/>
          </a:stretch>
        </p:blipFill>
        <p:spPr>
          <a:xfrm>
            <a:off x="809430" y="340454"/>
            <a:ext cx="2437623" cy="1077800"/>
          </a:xfrm>
          <a:prstGeom prst="rect">
            <a:avLst/>
          </a:prstGeom>
        </p:spPr>
      </p:pic>
      <p:sp>
        <p:nvSpPr>
          <p:cNvPr id="16" name="TextBox 15">
            <a:extLst>
              <a:ext uri="{FF2B5EF4-FFF2-40B4-BE49-F238E27FC236}">
                <a16:creationId xmlns:a16="http://schemas.microsoft.com/office/drawing/2014/main" xmlns="" id="{CC96340A-4F0A-75F5-5FBD-BE57D04A8B58}"/>
              </a:ext>
            </a:extLst>
          </p:cNvPr>
          <p:cNvSpPr txBox="1"/>
          <p:nvPr/>
        </p:nvSpPr>
        <p:spPr>
          <a:xfrm>
            <a:off x="7181627" y="3645667"/>
            <a:ext cx="6097554" cy="369332"/>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Batch ID: 24MP27030007 </a:t>
            </a:r>
          </a:p>
        </p:txBody>
      </p:sp>
    </p:spTree>
    <p:extLst>
      <p:ext uri="{BB962C8B-B14F-4D97-AF65-F5344CB8AC3E}">
        <p14:creationId xmlns:p14="http://schemas.microsoft.com/office/powerpoint/2010/main" xmlns="" val="1997896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457CE594-A5CD-F3C6-AAB2-98DB66B1E7BD}"/>
              </a:ext>
            </a:extLst>
          </p:cNvPr>
          <p:cNvGraphicFramePr>
            <a:graphicFrameLocks noGrp="1"/>
          </p:cNvGraphicFramePr>
          <p:nvPr>
            <p:extLst>
              <p:ext uri="{D42A27DB-BD31-4B8C-83A1-F6EECF244321}">
                <p14:modId xmlns:p14="http://schemas.microsoft.com/office/powerpoint/2010/main" xmlns="" val="2889527283"/>
              </p:ext>
            </p:extLst>
          </p:nvPr>
        </p:nvGraphicFramePr>
        <p:xfrm>
          <a:off x="993913" y="1402521"/>
          <a:ext cx="10432510" cy="4665219"/>
        </p:xfrm>
        <a:graphic>
          <a:graphicData uri="http://schemas.openxmlformats.org/drawingml/2006/table">
            <a:tbl>
              <a:tblPr firstRow="1" bandRow="1">
                <a:tableStyleId>{5940675A-B579-460E-94D1-54222C63F5DA}</a:tableStyleId>
              </a:tblPr>
              <a:tblGrid>
                <a:gridCol w="1315616">
                  <a:extLst>
                    <a:ext uri="{9D8B030D-6E8A-4147-A177-3AD203B41FA5}">
                      <a16:colId xmlns:a16="http://schemas.microsoft.com/office/drawing/2014/main" xmlns="" val="20000"/>
                    </a:ext>
                  </a:extLst>
                </a:gridCol>
                <a:gridCol w="513185">
                  <a:extLst>
                    <a:ext uri="{9D8B030D-6E8A-4147-A177-3AD203B41FA5}">
                      <a16:colId xmlns:a16="http://schemas.microsoft.com/office/drawing/2014/main" xmlns="" val="20001"/>
                    </a:ext>
                  </a:extLst>
                </a:gridCol>
                <a:gridCol w="2341984">
                  <a:extLst>
                    <a:ext uri="{9D8B030D-6E8A-4147-A177-3AD203B41FA5}">
                      <a16:colId xmlns:a16="http://schemas.microsoft.com/office/drawing/2014/main" xmlns="" val="20002"/>
                    </a:ext>
                  </a:extLst>
                </a:gridCol>
                <a:gridCol w="2511940">
                  <a:extLst>
                    <a:ext uri="{9D8B030D-6E8A-4147-A177-3AD203B41FA5}">
                      <a16:colId xmlns:a16="http://schemas.microsoft.com/office/drawing/2014/main" xmlns="" val="20003"/>
                    </a:ext>
                  </a:extLst>
                </a:gridCol>
                <a:gridCol w="2078721">
                  <a:extLst>
                    <a:ext uri="{9D8B030D-6E8A-4147-A177-3AD203B41FA5}">
                      <a16:colId xmlns:a16="http://schemas.microsoft.com/office/drawing/2014/main" xmlns="" val="20004"/>
                    </a:ext>
                  </a:extLst>
                </a:gridCol>
                <a:gridCol w="1671064">
                  <a:extLst>
                    <a:ext uri="{9D8B030D-6E8A-4147-A177-3AD203B41FA5}">
                      <a16:colId xmlns:a16="http://schemas.microsoft.com/office/drawing/2014/main" xmlns="" val="20005"/>
                    </a:ext>
                  </a:extLst>
                </a:gridCol>
              </a:tblGrid>
              <a:tr h="455543">
                <a:tc>
                  <a:txBody>
                    <a:bodyPr/>
                    <a:lstStyle/>
                    <a:p>
                      <a:pPr algn="l"/>
                      <a:r>
                        <a:rPr lang="en-US" sz="1200" b="1">
                          <a:latin typeface="Times New Roman"/>
                          <a:cs typeface="Times New Roman"/>
                        </a:rPr>
                        <a:t>Author</a:t>
                      </a:r>
                      <a:r>
                        <a:rPr lang="en-US" sz="1200">
                          <a:latin typeface="Times New Roman"/>
                          <a:cs typeface="Times New Roman"/>
                        </a:rPr>
                        <a:t> </a:t>
                      </a:r>
                      <a:endParaRPr lang="en-US" sz="1200">
                        <a:latin typeface="Times New Roman" panose="02020603050405020304" pitchFamily="18" charset="0"/>
                        <a:cs typeface="Times New Roman" panose="02020603050405020304" pitchFamily="18" charset="0"/>
                      </a:endParaRPr>
                    </a:p>
                  </a:txBody>
                  <a:tcPr anchor="ctr"/>
                </a:tc>
                <a:tc>
                  <a:txBody>
                    <a:bodyPr/>
                    <a:lstStyle/>
                    <a:p>
                      <a:pPr algn="l"/>
                      <a:r>
                        <a:rPr lang="en-US" sz="1200" b="1">
                          <a:latin typeface="Times New Roman"/>
                          <a:cs typeface="Times New Roman"/>
                        </a:rPr>
                        <a:t>Year </a:t>
                      </a:r>
                      <a:endParaRPr lang="en-US" sz="1200" b="1">
                        <a:latin typeface="Times New Roman" panose="02020603050405020304" pitchFamily="18" charset="0"/>
                        <a:cs typeface="Times New Roman" panose="02020603050405020304" pitchFamily="18" charset="0"/>
                      </a:endParaRPr>
                    </a:p>
                  </a:txBody>
                  <a:tcPr anchor="ctr"/>
                </a:tc>
                <a:tc>
                  <a:txBody>
                    <a:bodyPr/>
                    <a:lstStyle/>
                    <a:p>
                      <a:pPr algn="l"/>
                      <a:r>
                        <a:rPr lang="en-US" sz="1200" b="1">
                          <a:latin typeface="Times New Roman"/>
                          <a:cs typeface="Times New Roman"/>
                        </a:rPr>
                        <a:t>Approach</a:t>
                      </a:r>
                    </a:p>
                  </a:txBody>
                  <a:tcPr anchor="ctr"/>
                </a:tc>
                <a:tc>
                  <a:txBody>
                    <a:bodyPr/>
                    <a:lstStyle/>
                    <a:p>
                      <a:pPr algn="l"/>
                      <a:r>
                        <a:rPr lang="en-US" sz="1200" b="1">
                          <a:latin typeface="Times New Roman"/>
                          <a:cs typeface="Times New Roman"/>
                        </a:rPr>
                        <a:t>Abstract</a:t>
                      </a:r>
                    </a:p>
                  </a:txBody>
                  <a:tcPr anchor="ctr"/>
                </a:tc>
                <a:tc>
                  <a:txBody>
                    <a:bodyPr/>
                    <a:lstStyle/>
                    <a:p>
                      <a:pPr algn="l"/>
                      <a:r>
                        <a:rPr lang="en-US" sz="1200" b="1">
                          <a:latin typeface="Times New Roman"/>
                          <a:cs typeface="Times New Roman"/>
                        </a:rPr>
                        <a:t>Pros</a:t>
                      </a:r>
                    </a:p>
                  </a:txBody>
                  <a:tcPr anchor="ctr"/>
                </a:tc>
                <a:tc>
                  <a:txBody>
                    <a:bodyPr/>
                    <a:lstStyle/>
                    <a:p>
                      <a:pPr algn="l"/>
                      <a:r>
                        <a:rPr lang="en-US" sz="1200" b="1">
                          <a:latin typeface="Times New Roman"/>
                          <a:cs typeface="Times New Roman"/>
                        </a:rPr>
                        <a:t>Cons</a:t>
                      </a:r>
                    </a:p>
                  </a:txBody>
                  <a:tcPr anchor="ctr"/>
                </a:tc>
                <a:extLst>
                  <a:ext uri="{0D108BD9-81ED-4DB2-BD59-A6C34878D82A}">
                    <a16:rowId xmlns:a16="http://schemas.microsoft.com/office/drawing/2014/main" xmlns="" val="10000"/>
                  </a:ext>
                </a:extLst>
              </a:tr>
              <a:tr h="2167993">
                <a:tc>
                  <a:txBody>
                    <a:bodyPr/>
                    <a:lstStyle/>
                    <a:p>
                      <a:pPr algn="l"/>
                      <a:r>
                        <a:rPr lang="en-US" sz="1100" b="0" i="0" kern="1200">
                          <a:solidFill>
                            <a:schemeClr val="tx1"/>
                          </a:solidFill>
                          <a:effectLst/>
                          <a:latin typeface="Times New Roman"/>
                          <a:ea typeface="+mn-ea"/>
                          <a:cs typeface="Times New Roman"/>
                        </a:rPr>
                        <a:t>P. Sinha, B. Balas, Y. Ostrovsky, R. Russell</a:t>
                      </a:r>
                      <a:endParaRPr lang="en-US" sz="1100" b="1">
                        <a:latin typeface="Times New Roman"/>
                        <a:cs typeface="Times New Roman"/>
                      </a:endParaRPr>
                    </a:p>
                  </a:txBody>
                  <a:tcPr anchor="ctr"/>
                </a:tc>
                <a:tc>
                  <a:txBody>
                    <a:bodyPr/>
                    <a:lstStyle/>
                    <a:p>
                      <a:pPr algn="l"/>
                      <a:r>
                        <a:rPr lang="en-US" sz="1100" b="0" i="0" kern="1200">
                          <a:solidFill>
                            <a:schemeClr val="tx1"/>
                          </a:solidFill>
                          <a:effectLst/>
                          <a:latin typeface="Times New Roman"/>
                          <a:ea typeface="+mn-ea"/>
                          <a:cs typeface="Times New Roman"/>
                        </a:rPr>
                        <a:t>2006</a:t>
                      </a:r>
                    </a:p>
                  </a:txBody>
                  <a:tcPr anchor="ctr"/>
                </a:tc>
                <a:tc>
                  <a:txBody>
                    <a:bodyPr/>
                    <a:lstStyle/>
                    <a:p>
                      <a:pPr algn="l"/>
                      <a:r>
                        <a:rPr lang="en-US" sz="1100" b="0" i="0" kern="1200">
                          <a:solidFill>
                            <a:schemeClr val="tx1"/>
                          </a:solidFill>
                          <a:effectLst/>
                          <a:latin typeface="Times New Roman"/>
                          <a:ea typeface="+mn-ea"/>
                          <a:cs typeface="Times New Roman"/>
                        </a:rPr>
                        <a:t>The paper likely examines human face recognition capabilities, highlighting essential findings and insights relevant to computer vision research. It may discuss factors influencing human performance in recognizing faces and their implications for computer vision algorithms.</a:t>
                      </a:r>
                      <a:endParaRPr lang="en-US" sz="1100" i="0">
                        <a:latin typeface="Times New Roman"/>
                        <a:cs typeface="Times New Roman"/>
                      </a:endParaRPr>
                    </a:p>
                  </a:txBody>
                  <a:tcPr anchor="ctr"/>
                </a:tc>
                <a:tc>
                  <a:txBody>
                    <a:bodyPr/>
                    <a:lstStyle/>
                    <a:p>
                      <a:pPr algn="l"/>
                      <a:r>
                        <a:rPr lang="en-US" sz="1100" b="0" i="0" kern="1200">
                          <a:solidFill>
                            <a:schemeClr val="tx1"/>
                          </a:solidFill>
                          <a:effectLst/>
                          <a:latin typeface="Times New Roman"/>
                          <a:ea typeface="+mn-ea"/>
                          <a:cs typeface="Times New Roman"/>
                        </a:rPr>
                        <a:t>This paper delves into the realm of human face recognition, aiming to distill 19 crucial insights from experimental studies. These insights illuminate the perceptual cues and mechanisms underlying human recognition proficiency, offering invaluable guidance for the design of automated face recognition systems</a:t>
                      </a:r>
                      <a:endParaRPr lang="en-US" sz="1100">
                        <a:latin typeface="Times New Roman"/>
                        <a:cs typeface="Times New Roman"/>
                      </a:endParaRPr>
                    </a:p>
                  </a:txBody>
                  <a:tcPr anchor="ctr"/>
                </a:tc>
                <a:tc>
                  <a:txBody>
                    <a:bodyPr/>
                    <a:lstStyle/>
                    <a:p>
                      <a:pPr algn="l"/>
                      <a:r>
                        <a:rPr lang="en-US" sz="1100" b="0" i="0" kern="1200">
                          <a:solidFill>
                            <a:schemeClr val="tx1"/>
                          </a:solidFill>
                          <a:effectLst/>
                          <a:latin typeface="Times New Roman"/>
                          <a:ea typeface="+mn-ea"/>
                          <a:cs typeface="Times New Roman"/>
                        </a:rPr>
                        <a:t>The paper offers a thorough examination of 19 key findings from experimental studies on human face recognition, providing researchers with a comprehensive understanding of the subject matter.</a:t>
                      </a:r>
                    </a:p>
                  </a:txBody>
                  <a:tcPr anchor="ctr"/>
                </a:tc>
                <a:tc>
                  <a:txBody>
                    <a:bodyPr/>
                    <a:lstStyle/>
                    <a:p>
                      <a:pPr algn="l"/>
                      <a:r>
                        <a:rPr lang="en-US" sz="1100" b="0" i="0" kern="1200">
                          <a:solidFill>
                            <a:schemeClr val="tx1"/>
                          </a:solidFill>
                          <a:effectLst/>
                          <a:latin typeface="Times New Roman"/>
                          <a:ea typeface="+mn-ea"/>
                          <a:cs typeface="Times New Roman"/>
                        </a:rPr>
                        <a:t>The paper offers valuable guidelines for the design and development of automated face recognition systems, potentially leading to advancements in the field.</a:t>
                      </a:r>
                    </a:p>
                  </a:txBody>
                  <a:tcPr anchor="ctr"/>
                </a:tc>
                <a:extLst>
                  <a:ext uri="{0D108BD9-81ED-4DB2-BD59-A6C34878D82A}">
                    <a16:rowId xmlns:a16="http://schemas.microsoft.com/office/drawing/2014/main" xmlns="" val="10001"/>
                  </a:ext>
                </a:extLst>
              </a:tr>
              <a:tr h="2040026">
                <a:tc>
                  <a:txBody>
                    <a:bodyPr/>
                    <a:lstStyle/>
                    <a:p>
                      <a:pPr algn="l"/>
                      <a:r>
                        <a:rPr lang="en-US" sz="1100" b="0" i="0" kern="1200">
                          <a:solidFill>
                            <a:schemeClr val="tx1"/>
                          </a:solidFill>
                          <a:effectLst/>
                          <a:latin typeface="Times New Roman"/>
                          <a:ea typeface="+mn-ea"/>
                          <a:cs typeface="Times New Roman"/>
                        </a:rPr>
                        <a:t>Yu Weiwei </a:t>
                      </a:r>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a:ea typeface="+mn-ea"/>
                          <a:cs typeface="Times New Roman"/>
                        </a:rPr>
                        <a:t>Yan Nannan</a:t>
                      </a:r>
                      <a:endParaRPr lang="en-US" sz="1100">
                        <a:latin typeface="Times New Roman"/>
                        <a:cs typeface="Times New Roman"/>
                      </a:endParaRPr>
                    </a:p>
                  </a:txBody>
                  <a:tcPr anchor="ctr"/>
                </a:tc>
                <a:tc>
                  <a:txBody>
                    <a:bodyPr/>
                    <a:lstStyle/>
                    <a:p>
                      <a:pPr algn="l"/>
                      <a:r>
                        <a:rPr lang="en-US" sz="1100">
                          <a:latin typeface="Times New Roman"/>
                          <a:cs typeface="Times New Roman"/>
                        </a:rPr>
                        <a:t>2009</a:t>
                      </a:r>
                    </a:p>
                  </a:txBody>
                  <a:tcPr anchor="ctr"/>
                </a:tc>
                <a:tc>
                  <a:txBody>
                    <a:bodyPr/>
                    <a:lstStyle/>
                    <a:p>
                      <a:pPr algn="l"/>
                      <a:r>
                        <a:rPr lang="en-US" sz="1100" b="0" i="0" kern="1200">
                          <a:solidFill>
                            <a:schemeClr val="tx1"/>
                          </a:solidFill>
                          <a:effectLst/>
                          <a:latin typeface="Times New Roman"/>
                          <a:ea typeface="+mn-ea"/>
                          <a:cs typeface="Times New Roman"/>
                        </a:rPr>
                        <a:t>The approach involves extracting facial features based on fiducial points and utilizing them for face recognition. </a:t>
                      </a:r>
                      <a:endParaRPr lang="en-US" sz="1100" i="0">
                        <a:latin typeface="Times New Roman" panose="02020603050405020304" pitchFamily="18" charset="0"/>
                        <a:cs typeface="Times New Roman" panose="02020603050405020304" pitchFamily="18" charset="0"/>
                      </a:endParaRPr>
                    </a:p>
                  </a:txBody>
                  <a:tcPr anchor="ctr"/>
                </a:tc>
                <a:tc>
                  <a:txBody>
                    <a:bodyPr/>
                    <a:lstStyle/>
                    <a:p>
                      <a:r>
                        <a:rPr lang="en-US" sz="1100" b="0" i="0" kern="1200">
                          <a:solidFill>
                            <a:schemeClr val="tx1"/>
                          </a:solidFill>
                          <a:effectLst/>
                          <a:latin typeface="Times New Roman"/>
                          <a:ea typeface="+mn-ea"/>
                          <a:cs typeface="Times New Roman"/>
                        </a:rPr>
                        <a:t>This paper proposes a novel algorithm for facial feature extraction based on fiducial points, identified using Active Appearance Models (AAMs) and characterized through Gabor wavelet analysis.</a:t>
                      </a:r>
                    </a:p>
                    <a:p>
                      <a:pPr algn="l"/>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a:ea typeface="+mn-ea"/>
                          <a:cs typeface="Times New Roman"/>
                        </a:rPr>
                        <a:t>The proposed algorithm effectively extracts facial features based on fiducial points, offering a reliable representation for face recognition systems.</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a:ea typeface="+mn-ea"/>
                          <a:cs typeface="Times New Roman"/>
                        </a:rPr>
                        <a:t>UAA the algorithm automatically identifies 17 fiducial points, reducing manual intervention and ensuring consistent performance across datasets.</a:t>
                      </a:r>
                    </a:p>
                  </a:txBody>
                  <a:tcPr anchor="ctr"/>
                </a:tc>
                <a:tc>
                  <a:txBody>
                    <a:bodyPr/>
                    <a:lstStyle/>
                    <a:p>
                      <a:pPr algn="l"/>
                      <a:r>
                        <a:rPr lang="en-US" sz="1100" b="0" i="0" kern="1200">
                          <a:solidFill>
                            <a:schemeClr val="tx1"/>
                          </a:solidFill>
                          <a:effectLst/>
                          <a:latin typeface="Times New Roman"/>
                          <a:ea typeface="+mn-ea"/>
                          <a:cs typeface="Times New Roman"/>
                        </a:rPr>
                        <a:t>The reliance on AAMs for fiducial point detection may introduce limitations in scenarios where facial expressions or occlusions significantly affect point localization accuracy.</a:t>
                      </a:r>
                    </a:p>
                  </a:txBody>
                  <a:tcPr anchor="ctr"/>
                </a:tc>
                <a:extLst>
                  <a:ext uri="{0D108BD9-81ED-4DB2-BD59-A6C34878D82A}">
                    <a16:rowId xmlns:a16="http://schemas.microsoft.com/office/drawing/2014/main" xmlns="" val="10002"/>
                  </a:ext>
                </a:extLst>
              </a:tr>
            </a:tbl>
          </a:graphicData>
        </a:graphic>
      </p:graphicFrame>
      <p:sp>
        <p:nvSpPr>
          <p:cNvPr id="5" name="Title 1">
            <a:extLst>
              <a:ext uri="{FF2B5EF4-FFF2-40B4-BE49-F238E27FC236}">
                <a16:creationId xmlns:a16="http://schemas.microsoft.com/office/drawing/2014/main" xmlns="" id="{F1DF1D50-AEB6-0C1C-BAE3-3C3F05D1695E}"/>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Literature Survey</a:t>
            </a:r>
            <a:endParaRPr lang="en-US" sz="4400"/>
          </a:p>
        </p:txBody>
      </p:sp>
      <p:sp>
        <p:nvSpPr>
          <p:cNvPr id="7" name="TextBox 6">
            <a:extLst>
              <a:ext uri="{FF2B5EF4-FFF2-40B4-BE49-F238E27FC236}">
                <a16:creationId xmlns:a16="http://schemas.microsoft.com/office/drawing/2014/main" xmlns="" id="{20113020-1C2C-A797-E37E-6A7D2570B049}"/>
              </a:ext>
            </a:extLst>
          </p:cNvPr>
          <p:cNvSpPr txBox="1"/>
          <p:nvPr/>
        </p:nvSpPr>
        <p:spPr>
          <a:xfrm>
            <a:off x="11897064" y="5882270"/>
            <a:ext cx="1194319" cy="230832"/>
          </a:xfrm>
          <a:prstGeom prst="rect">
            <a:avLst/>
          </a:prstGeom>
          <a:noFill/>
        </p:spPr>
        <p:txBody>
          <a:bodyPr wrap="square">
            <a:spAutoFit/>
          </a:bodyPr>
          <a:lstStyle/>
          <a:p>
            <a:r>
              <a:rPr lang="en-US" sz="900"/>
              <a:t>7</a:t>
            </a:r>
          </a:p>
        </p:txBody>
      </p:sp>
    </p:spTree>
    <p:extLst>
      <p:ext uri="{BB962C8B-B14F-4D97-AF65-F5344CB8AC3E}">
        <p14:creationId xmlns:p14="http://schemas.microsoft.com/office/powerpoint/2010/main" xmlns="" val="174117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5F7A293-8AE0-D45B-5CD4-443802EACE7F}"/>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Literature Survey</a:t>
            </a:r>
            <a:endParaRPr lang="en-US" sz="4400"/>
          </a:p>
        </p:txBody>
      </p:sp>
      <p:graphicFrame>
        <p:nvGraphicFramePr>
          <p:cNvPr id="5" name="Table 4">
            <a:extLst>
              <a:ext uri="{FF2B5EF4-FFF2-40B4-BE49-F238E27FC236}">
                <a16:creationId xmlns:a16="http://schemas.microsoft.com/office/drawing/2014/main" xmlns="" id="{F260AD1C-C77A-C436-2655-C9372CC374AC}"/>
              </a:ext>
            </a:extLst>
          </p:cNvPr>
          <p:cNvGraphicFramePr>
            <a:graphicFrameLocks noGrp="1"/>
          </p:cNvGraphicFramePr>
          <p:nvPr>
            <p:extLst>
              <p:ext uri="{D42A27DB-BD31-4B8C-83A1-F6EECF244321}">
                <p14:modId xmlns:p14="http://schemas.microsoft.com/office/powerpoint/2010/main" xmlns="" val="3715905076"/>
              </p:ext>
            </p:extLst>
          </p:nvPr>
        </p:nvGraphicFramePr>
        <p:xfrm>
          <a:off x="985080" y="1577904"/>
          <a:ext cx="10990063" cy="4480560"/>
        </p:xfrm>
        <a:graphic>
          <a:graphicData uri="http://schemas.openxmlformats.org/drawingml/2006/table">
            <a:tbl>
              <a:tblPr firstRow="1" bandRow="1">
                <a:tableStyleId>{5940675A-B579-460E-94D1-54222C63F5DA}</a:tableStyleId>
              </a:tblPr>
              <a:tblGrid>
                <a:gridCol w="982928">
                  <a:extLst>
                    <a:ext uri="{9D8B030D-6E8A-4147-A177-3AD203B41FA5}">
                      <a16:colId xmlns:a16="http://schemas.microsoft.com/office/drawing/2014/main" xmlns="" val="20000"/>
                    </a:ext>
                  </a:extLst>
                </a:gridCol>
                <a:gridCol w="668391">
                  <a:extLst>
                    <a:ext uri="{9D8B030D-6E8A-4147-A177-3AD203B41FA5}">
                      <a16:colId xmlns:a16="http://schemas.microsoft.com/office/drawing/2014/main" xmlns="" val="20001"/>
                    </a:ext>
                  </a:extLst>
                </a:gridCol>
                <a:gridCol w="2467149">
                  <a:extLst>
                    <a:ext uri="{9D8B030D-6E8A-4147-A177-3AD203B41FA5}">
                      <a16:colId xmlns:a16="http://schemas.microsoft.com/office/drawing/2014/main" xmlns="" val="20002"/>
                    </a:ext>
                  </a:extLst>
                </a:gridCol>
                <a:gridCol w="2921407">
                  <a:extLst>
                    <a:ext uri="{9D8B030D-6E8A-4147-A177-3AD203B41FA5}">
                      <a16:colId xmlns:a16="http://schemas.microsoft.com/office/drawing/2014/main" xmlns="" val="20003"/>
                    </a:ext>
                  </a:extLst>
                </a:gridCol>
                <a:gridCol w="2189816">
                  <a:extLst>
                    <a:ext uri="{9D8B030D-6E8A-4147-A177-3AD203B41FA5}">
                      <a16:colId xmlns:a16="http://schemas.microsoft.com/office/drawing/2014/main" xmlns="" val="20004"/>
                    </a:ext>
                  </a:extLst>
                </a:gridCol>
                <a:gridCol w="1760372">
                  <a:extLst>
                    <a:ext uri="{9D8B030D-6E8A-4147-A177-3AD203B41FA5}">
                      <a16:colId xmlns:a16="http://schemas.microsoft.com/office/drawing/2014/main" xmlns="" val="20005"/>
                    </a:ext>
                  </a:extLst>
                </a:gridCol>
              </a:tblGrid>
              <a:tr h="269204">
                <a:tc>
                  <a:txBody>
                    <a:bodyPr/>
                    <a:lstStyle/>
                    <a:p>
                      <a:pPr algn="l"/>
                      <a:r>
                        <a:rPr lang="en-US" sz="1200" b="1">
                          <a:latin typeface="Times New Roman" panose="02020603050405020304" pitchFamily="18" charset="0"/>
                          <a:cs typeface="Times New Roman" panose="02020603050405020304" pitchFamily="18" charset="0"/>
                        </a:rPr>
                        <a:t>Author</a:t>
                      </a:r>
                    </a:p>
                  </a:txBody>
                  <a:tcPr anchor="ctr"/>
                </a:tc>
                <a:tc>
                  <a:txBody>
                    <a:bodyPr/>
                    <a:lstStyle/>
                    <a:p>
                      <a:pPr algn="l"/>
                      <a:r>
                        <a:rPr lang="en-US" sz="1200" b="1"/>
                        <a:t>Year</a:t>
                      </a:r>
                    </a:p>
                  </a:txBody>
                  <a:tcPr anchor="ctr"/>
                </a:tc>
                <a:tc>
                  <a:txBody>
                    <a:bodyPr/>
                    <a:lstStyle/>
                    <a:p>
                      <a:pPr algn="l"/>
                      <a:r>
                        <a:rPr lang="en-US" sz="1200" b="1"/>
                        <a:t>Approach</a:t>
                      </a:r>
                    </a:p>
                  </a:txBody>
                  <a:tcPr anchor="ctr"/>
                </a:tc>
                <a:tc>
                  <a:txBody>
                    <a:bodyPr/>
                    <a:lstStyle/>
                    <a:p>
                      <a:pPr algn="l"/>
                      <a:r>
                        <a:rPr lang="en-US" sz="1200" b="1"/>
                        <a:t>Abstract</a:t>
                      </a:r>
                    </a:p>
                  </a:txBody>
                  <a:tcPr anchor="ctr"/>
                </a:tc>
                <a:tc>
                  <a:txBody>
                    <a:bodyPr/>
                    <a:lstStyle/>
                    <a:p>
                      <a:pPr algn="l"/>
                      <a:r>
                        <a:rPr lang="en-US" sz="1200" b="1"/>
                        <a:t>Pros</a:t>
                      </a:r>
                    </a:p>
                  </a:txBody>
                  <a:tcPr anchor="ctr"/>
                </a:tc>
                <a:tc>
                  <a:txBody>
                    <a:bodyPr/>
                    <a:lstStyle/>
                    <a:p>
                      <a:pPr algn="l"/>
                      <a:r>
                        <a:rPr lang="en-US" sz="1200" b="1"/>
                        <a:t>Cons</a:t>
                      </a:r>
                    </a:p>
                  </a:txBody>
                  <a:tcPr anchor="ctr"/>
                </a:tc>
                <a:extLst>
                  <a:ext uri="{0D108BD9-81ED-4DB2-BD59-A6C34878D82A}">
                    <a16:rowId xmlns:a16="http://schemas.microsoft.com/office/drawing/2014/main" xmlns="" val="10000"/>
                  </a:ext>
                </a:extLst>
              </a:tr>
              <a:tr h="2063900">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Nan Liu</a:t>
                      </a: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Han Wang</a:t>
                      </a:r>
                      <a:endParaRPr lang="en-US" sz="1100" b="1">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2010</a:t>
                      </a: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A novel technique called Evolutionary Weighted Principal Component Analysis (EWPCA) for feature extraction in face recognition.</a:t>
                      </a:r>
                      <a:endParaRPr lang="en-US" sz="1100" i="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paper introduces a novel approach to feature extraction for face recognition, leveraging a nonlinear Evolutionary Weighted Principal Component Analysis (EWPCA) technique based on Genetic Algorithms.</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EWPCA aims to maximize the ratio of between-class variations to within-class variations, similar to Linear Discriminant Analysis (LDA).</a:t>
                      </a:r>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proposed EWPCA approach demonstrates higher recognition accuracy and better robustness to variations in facial appearance compared to traditional PCA, kernel PCA, and LDA.</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EWPCA effectively identifies the most discriminative features for face recognition by maximizing the ratio of between-class variations to within-class variations.</a:t>
                      </a: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use of Genetic Algorithms for determining optimal weights may introduce computational complexity.</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Algorithms require careful tuning of parameters such as population size, mutation rate, and crossover rate, which can be challenging and time-consuming.</a:t>
                      </a:r>
                    </a:p>
                  </a:txBody>
                  <a:tcPr anchor="ctr"/>
                </a:tc>
                <a:extLst>
                  <a:ext uri="{0D108BD9-81ED-4DB2-BD59-A6C34878D82A}">
                    <a16:rowId xmlns:a16="http://schemas.microsoft.com/office/drawing/2014/main" xmlns="" val="10001"/>
                  </a:ext>
                </a:extLst>
              </a:tr>
              <a:tr h="2063900">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Refik Samet</a:t>
                      </a: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Muhammed Tanriverdi</a:t>
                      </a:r>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100">
                          <a:latin typeface="Times New Roman" panose="02020603050405020304" pitchFamily="18" charset="0"/>
                          <a:cs typeface="Times New Roman" panose="02020603050405020304" pitchFamily="18" charset="0"/>
                        </a:rPr>
                        <a:t>2017</a:t>
                      </a: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proposed approach involves the utilization of face recognition techniques such as Eigenfaces, Fisherfaces, and Local Binary Pattern (LBP) for identifying faces.</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These techniques eliminate the need for expensive hardware and enable accurate face detection.</a:t>
                      </a:r>
                      <a:endParaRPr lang="en-US" sz="1100" i="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paper introduces a face recognition-based mobile automatic attendance management system designed to streamline attendance tracking in educational settings. Leveraging techniques like Eigenfaces, Fisherfaces, and Local Binary Pattern (LBP), the system eliminates the need for manual attendance methods, offering a cost-effective and efficient alternative.</a:t>
                      </a:r>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system automates attendance tracking, reducing the time and effort required for manual methods.</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Leveraging face recognition techniques, the system provides accurate attendance records, minimizing errors.</a:t>
                      </a: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Reliance on mobile devices and face recognition technology may pose challenges in areas with limited network connectivity.</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Face recognition systems raise privacy concerns regarding the collection and storage of biometric data,.</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xmlns="" val="10002"/>
                  </a:ext>
                </a:extLst>
              </a:tr>
            </a:tbl>
          </a:graphicData>
        </a:graphic>
      </p:graphicFrame>
      <p:sp>
        <p:nvSpPr>
          <p:cNvPr id="8" name="TextBox 7">
            <a:extLst>
              <a:ext uri="{FF2B5EF4-FFF2-40B4-BE49-F238E27FC236}">
                <a16:creationId xmlns:a16="http://schemas.microsoft.com/office/drawing/2014/main" xmlns="" id="{D78D7344-ABF7-B5B3-787D-CA91A542FEBF}"/>
              </a:ext>
            </a:extLst>
          </p:cNvPr>
          <p:cNvSpPr txBox="1"/>
          <p:nvPr/>
        </p:nvSpPr>
        <p:spPr>
          <a:xfrm>
            <a:off x="11954938" y="5882270"/>
            <a:ext cx="1194319" cy="230832"/>
          </a:xfrm>
          <a:prstGeom prst="rect">
            <a:avLst/>
          </a:prstGeom>
          <a:noFill/>
        </p:spPr>
        <p:txBody>
          <a:bodyPr wrap="square">
            <a:spAutoFit/>
          </a:bodyPr>
          <a:lstStyle/>
          <a:p>
            <a:r>
              <a:rPr lang="en-US" sz="900"/>
              <a:t>8</a:t>
            </a:r>
          </a:p>
        </p:txBody>
      </p:sp>
    </p:spTree>
    <p:extLst>
      <p:ext uri="{BB962C8B-B14F-4D97-AF65-F5344CB8AC3E}">
        <p14:creationId xmlns:p14="http://schemas.microsoft.com/office/powerpoint/2010/main" xmlns="" val="2673098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DC55A9B4-F1CC-83EA-A161-A55E817916E9}"/>
              </a:ext>
            </a:extLst>
          </p:cNvPr>
          <p:cNvGraphicFramePr>
            <a:graphicFrameLocks noGrp="1"/>
          </p:cNvGraphicFramePr>
          <p:nvPr>
            <p:extLst>
              <p:ext uri="{D42A27DB-BD31-4B8C-83A1-F6EECF244321}">
                <p14:modId xmlns:p14="http://schemas.microsoft.com/office/powerpoint/2010/main" xmlns="" val="2172074781"/>
              </p:ext>
            </p:extLst>
          </p:nvPr>
        </p:nvGraphicFramePr>
        <p:xfrm>
          <a:off x="666185" y="1577903"/>
          <a:ext cx="11230976" cy="4482339"/>
        </p:xfrm>
        <a:graphic>
          <a:graphicData uri="http://schemas.openxmlformats.org/drawingml/2006/table">
            <a:tbl>
              <a:tblPr firstRow="1" bandRow="1">
                <a:tableStyleId>{5940675A-B579-460E-94D1-54222C63F5DA}</a:tableStyleId>
              </a:tblPr>
              <a:tblGrid>
                <a:gridCol w="1004475">
                  <a:extLst>
                    <a:ext uri="{9D8B030D-6E8A-4147-A177-3AD203B41FA5}">
                      <a16:colId xmlns:a16="http://schemas.microsoft.com/office/drawing/2014/main" xmlns="" val="20000"/>
                    </a:ext>
                  </a:extLst>
                </a:gridCol>
                <a:gridCol w="683043">
                  <a:extLst>
                    <a:ext uri="{9D8B030D-6E8A-4147-A177-3AD203B41FA5}">
                      <a16:colId xmlns:a16="http://schemas.microsoft.com/office/drawing/2014/main" xmlns="" val="20001"/>
                    </a:ext>
                  </a:extLst>
                </a:gridCol>
                <a:gridCol w="2521231">
                  <a:extLst>
                    <a:ext uri="{9D8B030D-6E8A-4147-A177-3AD203B41FA5}">
                      <a16:colId xmlns:a16="http://schemas.microsoft.com/office/drawing/2014/main" xmlns="" val="20002"/>
                    </a:ext>
                  </a:extLst>
                </a:gridCol>
                <a:gridCol w="2985447">
                  <a:extLst>
                    <a:ext uri="{9D8B030D-6E8A-4147-A177-3AD203B41FA5}">
                      <a16:colId xmlns:a16="http://schemas.microsoft.com/office/drawing/2014/main" xmlns="" val="20003"/>
                    </a:ext>
                  </a:extLst>
                </a:gridCol>
                <a:gridCol w="2237819">
                  <a:extLst>
                    <a:ext uri="{9D8B030D-6E8A-4147-A177-3AD203B41FA5}">
                      <a16:colId xmlns:a16="http://schemas.microsoft.com/office/drawing/2014/main" xmlns="" val="20004"/>
                    </a:ext>
                  </a:extLst>
                </a:gridCol>
                <a:gridCol w="1798961">
                  <a:extLst>
                    <a:ext uri="{9D8B030D-6E8A-4147-A177-3AD203B41FA5}">
                      <a16:colId xmlns:a16="http://schemas.microsoft.com/office/drawing/2014/main" xmlns="" val="20005"/>
                    </a:ext>
                  </a:extLst>
                </a:gridCol>
              </a:tblGrid>
              <a:tr h="261905">
                <a:tc>
                  <a:txBody>
                    <a:bodyPr/>
                    <a:lstStyle/>
                    <a:p>
                      <a:pPr algn="l"/>
                      <a:r>
                        <a:rPr lang="en-US" sz="1200" b="1">
                          <a:latin typeface="Times New Roman" panose="02020603050405020304" pitchFamily="18" charset="0"/>
                          <a:cs typeface="Times New Roman" panose="02020603050405020304" pitchFamily="18" charset="0"/>
                        </a:rPr>
                        <a:t>Author</a:t>
                      </a:r>
                    </a:p>
                  </a:txBody>
                  <a:tcPr anchor="ctr"/>
                </a:tc>
                <a:tc>
                  <a:txBody>
                    <a:bodyPr/>
                    <a:lstStyle/>
                    <a:p>
                      <a:pPr algn="l"/>
                      <a:r>
                        <a:rPr lang="en-US" sz="1200" b="1">
                          <a:latin typeface="Times New Roman" panose="02020603050405020304" pitchFamily="18" charset="0"/>
                          <a:cs typeface="Times New Roman" panose="02020603050405020304" pitchFamily="18" charset="0"/>
                        </a:rPr>
                        <a:t>Year</a:t>
                      </a:r>
                    </a:p>
                  </a:txBody>
                  <a:tcPr anchor="ctr"/>
                </a:tc>
                <a:tc>
                  <a:txBody>
                    <a:bodyPr/>
                    <a:lstStyle/>
                    <a:p>
                      <a:pPr algn="l"/>
                      <a:r>
                        <a:rPr lang="en-US" sz="1200" b="1">
                          <a:latin typeface="Times New Roman" panose="02020603050405020304" pitchFamily="18" charset="0"/>
                          <a:cs typeface="Times New Roman" panose="02020603050405020304" pitchFamily="18" charset="0"/>
                        </a:rPr>
                        <a:t>Approach</a:t>
                      </a:r>
                    </a:p>
                  </a:txBody>
                  <a:tcPr anchor="ctr"/>
                </a:tc>
                <a:tc>
                  <a:txBody>
                    <a:bodyPr/>
                    <a:lstStyle/>
                    <a:p>
                      <a:pPr algn="l"/>
                      <a:r>
                        <a:rPr lang="en-US" sz="1200" b="1">
                          <a:latin typeface="Times New Roman" panose="02020603050405020304" pitchFamily="18" charset="0"/>
                          <a:cs typeface="Times New Roman" panose="02020603050405020304" pitchFamily="18" charset="0"/>
                        </a:rPr>
                        <a:t>Abstract</a:t>
                      </a:r>
                    </a:p>
                  </a:txBody>
                  <a:tcPr anchor="ctr"/>
                </a:tc>
                <a:tc>
                  <a:txBody>
                    <a:bodyPr/>
                    <a:lstStyle/>
                    <a:p>
                      <a:pPr algn="l"/>
                      <a:r>
                        <a:rPr lang="en-US" sz="1200" b="1">
                          <a:latin typeface="Times New Roman" panose="02020603050405020304" pitchFamily="18" charset="0"/>
                          <a:cs typeface="Times New Roman" panose="02020603050405020304" pitchFamily="18" charset="0"/>
                        </a:rPr>
                        <a:t>Pros</a:t>
                      </a:r>
                    </a:p>
                  </a:txBody>
                  <a:tcPr anchor="ctr"/>
                </a:tc>
                <a:tc>
                  <a:txBody>
                    <a:bodyPr/>
                    <a:lstStyle/>
                    <a:p>
                      <a:pPr algn="l"/>
                      <a:r>
                        <a:rPr lang="en-US" sz="1200" b="1">
                          <a:latin typeface="Times New Roman" panose="02020603050405020304" pitchFamily="18" charset="0"/>
                          <a:cs typeface="Times New Roman" panose="02020603050405020304" pitchFamily="18" charset="0"/>
                        </a:rPr>
                        <a:t>Cons</a:t>
                      </a:r>
                    </a:p>
                  </a:txBody>
                  <a:tcPr anchor="ctr"/>
                </a:tc>
                <a:extLst>
                  <a:ext uri="{0D108BD9-81ED-4DB2-BD59-A6C34878D82A}">
                    <a16:rowId xmlns:a16="http://schemas.microsoft.com/office/drawing/2014/main" xmlns="" val="10000"/>
                  </a:ext>
                </a:extLst>
              </a:tr>
              <a:tr h="2167993">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Kirill Smelyakov Anastasiya Chupryna</a:t>
                      </a: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Oleksandr Bohomolov Nikita Hunko</a:t>
                      </a:r>
                      <a:endParaRPr lang="en-US" sz="1100" b="1">
                        <a:latin typeface="Times New Roman" panose="02020603050405020304" pitchFamily="18" charset="0"/>
                        <a:cs typeface="Times New Roman" panose="02020603050405020304" pitchFamily="18" charset="0"/>
                      </a:endParaRPr>
                    </a:p>
                  </a:txBody>
                  <a:tcPr anchor="ctr"/>
                </a:tc>
                <a:tc>
                  <a:txBody>
                    <a:bodyPr/>
                    <a:lstStyle/>
                    <a:p>
                      <a:pPr algn="l"/>
                      <a:r>
                        <a:rPr lang="en-US" sz="1000" b="0" i="0" kern="1200">
                          <a:solidFill>
                            <a:schemeClr val="tx1"/>
                          </a:solidFill>
                          <a:effectLst/>
                          <a:latin typeface="Times New Roman" panose="02020603050405020304" pitchFamily="18" charset="0"/>
                          <a:ea typeface="+mn-ea"/>
                          <a:cs typeface="Times New Roman" panose="02020603050405020304" pitchFamily="18" charset="0"/>
                        </a:rPr>
                        <a:t>2021</a:t>
                      </a:r>
                    </a:p>
                  </a:txBody>
                  <a:tcPr anchor="ctr"/>
                </a:tc>
                <a:tc>
                  <a:txBody>
                    <a:bodyPr/>
                    <a:lstStyle/>
                    <a:p>
                      <a:pPr algn="l"/>
                      <a:r>
                        <a:rPr lang="en-US" sz="1000" b="0" i="0" kern="1200">
                          <a:solidFill>
                            <a:schemeClr val="tx1"/>
                          </a:solidFill>
                          <a:effectLst/>
                          <a:latin typeface="+mn-lt"/>
                          <a:ea typeface="+mn-ea"/>
                          <a:cs typeface="+mn-cs"/>
                        </a:rPr>
                        <a:t>The study investigates the effectiveness of convolutional neural networks (CNNs) for face detection and recognition through extensive experiments on various datasets. It aims to provide insights, guidelines, and recommendations for real-world deployment, considering factors such as dataset selection, network architecture design, training strategies, and performance evaluation metrics.</a:t>
                      </a:r>
                      <a:endParaRPr lang="en-US" sz="1000" i="0">
                        <a:latin typeface="Times New Roman" panose="02020603050405020304" pitchFamily="18" charset="0"/>
                        <a:cs typeface="Times New Roman" panose="02020603050405020304" pitchFamily="18" charset="0"/>
                      </a:endParaRPr>
                    </a:p>
                  </a:txBody>
                  <a:tcPr anchor="ctr"/>
                </a:tc>
                <a:tc>
                  <a:txBody>
                    <a:bodyPr/>
                    <a:lstStyle/>
                    <a:p>
                      <a:pPr algn="l"/>
                      <a:r>
                        <a:rPr lang="en-US" sz="1000" b="0" i="0" kern="1200">
                          <a:solidFill>
                            <a:schemeClr val="tx1"/>
                          </a:solidFill>
                          <a:effectLst/>
                          <a:latin typeface="Times New Roman" panose="02020603050405020304" pitchFamily="18" charset="0"/>
                          <a:ea typeface="+mn-ea"/>
                          <a:cs typeface="Times New Roman" panose="02020603050405020304" pitchFamily="18" charset="0"/>
                        </a:rPr>
                        <a:t>The study explores the effectiveness of convolutional neural networks (CNNs) in face detection and recognition tasks. Through experiments on diverse datasets, including standard benchmarks and custom collections, insights are provided into CNNs' performance under different conditions.</a:t>
                      </a:r>
                      <a:endParaRPr lang="en-US" sz="1000">
                        <a:latin typeface="Times New Roman" panose="02020603050405020304" pitchFamily="18" charset="0"/>
                        <a:cs typeface="Times New Roman" panose="02020603050405020304" pitchFamily="18" charset="0"/>
                      </a:endParaRPr>
                    </a:p>
                  </a:txBody>
                  <a:tcPr anchor="ctr"/>
                </a:tc>
                <a:tc>
                  <a:txBody>
                    <a:bodyPr/>
                    <a:lstStyle/>
                    <a:p>
                      <a:r>
                        <a:rPr lang="en-US" sz="1000" b="0" i="0" kern="1200">
                          <a:solidFill>
                            <a:schemeClr val="tx1"/>
                          </a:solidFill>
                          <a:effectLst/>
                          <a:latin typeface="Times New Roman" panose="02020603050405020304" pitchFamily="18" charset="0"/>
                          <a:ea typeface="+mn-ea"/>
                          <a:cs typeface="Times New Roman" panose="02020603050405020304" pitchFamily="18" charset="0"/>
                        </a:rPr>
                        <a:t>Utilizes CNNs, known for their success in computer vision tasks.</a:t>
                      </a:r>
                    </a:p>
                    <a:p>
                      <a:r>
                        <a:rPr lang="en-US" sz="1000" b="0" i="0" kern="1200">
                          <a:solidFill>
                            <a:schemeClr val="tx1"/>
                          </a:solidFill>
                          <a:effectLst/>
                          <a:latin typeface="Times New Roman" panose="02020603050405020304" pitchFamily="18" charset="0"/>
                          <a:ea typeface="+mn-ea"/>
                          <a:cs typeface="Times New Roman" panose="02020603050405020304" pitchFamily="18" charset="0"/>
                        </a:rPr>
                        <a:t>Provides insights into the performance of CNNs for face detection and recognition under various conditions.</a:t>
                      </a:r>
                    </a:p>
                    <a:p>
                      <a:pPr algn="l"/>
                      <a:endParaRPr lang="en-US" sz="1000" b="0" i="0" kern="120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000" b="0" i="0" kern="1200">
                          <a:solidFill>
                            <a:schemeClr val="tx1"/>
                          </a:solidFill>
                          <a:effectLst/>
                          <a:latin typeface="Times New Roman" panose="02020603050405020304" pitchFamily="18" charset="0"/>
                          <a:ea typeface="+mn-ea"/>
                          <a:cs typeface="Times New Roman" panose="02020603050405020304" pitchFamily="18" charset="0"/>
                        </a:rPr>
                        <a:t>The study's effectiveness may depend on the quality and diversity of the datasets used.</a:t>
                      </a:r>
                    </a:p>
                    <a:p>
                      <a:r>
                        <a:rPr lang="en-US" sz="1000" b="0" i="0" kern="1200">
                          <a:solidFill>
                            <a:schemeClr val="tx1"/>
                          </a:solidFill>
                          <a:effectLst/>
                          <a:latin typeface="Times New Roman" panose="02020603050405020304" pitchFamily="18" charset="0"/>
                          <a:ea typeface="+mn-ea"/>
                          <a:cs typeface="Times New Roman" panose="02020603050405020304" pitchFamily="18" charset="0"/>
                        </a:rPr>
                        <a:t>CNN-based approaches might require significant computational resources for training and deployment.</a:t>
                      </a:r>
                    </a:p>
                    <a:p>
                      <a:pPr algn="l"/>
                      <a:endParaRPr lang="en-US" sz="1000" b="0" i="0" kern="120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xmlns="" val="10001"/>
                  </a:ext>
                </a:extLst>
              </a:tr>
              <a:tr h="2040026">
                <a:tc>
                  <a:txBody>
                    <a:bodyPr/>
                    <a:lstStyle/>
                    <a:p>
                      <a:pPr algn="l"/>
                      <a:r>
                        <a:rPr lang="en-US" sz="1000" b="0" i="0" kern="1200">
                          <a:solidFill>
                            <a:schemeClr val="tx1"/>
                          </a:solidFill>
                          <a:effectLst/>
                          <a:latin typeface="Times New Roman" panose="02020603050405020304" pitchFamily="18" charset="0"/>
                          <a:ea typeface="+mn-ea"/>
                          <a:cs typeface="Times New Roman" panose="02020603050405020304" pitchFamily="18" charset="0"/>
                        </a:rPr>
                        <a:t>Hai-Wu Lee Fan-Fan Peng Xiu Yun Lee Hong-</a:t>
                      </a:r>
                      <a:r>
                        <a:rPr lang="en-US" sz="1000" b="0" i="0" kern="1200" err="1">
                          <a:solidFill>
                            <a:schemeClr val="tx1"/>
                          </a:solidFill>
                          <a:effectLst/>
                          <a:latin typeface="Times New Roman" panose="02020603050405020304" pitchFamily="18" charset="0"/>
                          <a:ea typeface="+mn-ea"/>
                          <a:cs typeface="Times New Roman" panose="02020603050405020304" pitchFamily="18" charset="0"/>
                        </a:rPr>
                        <a:t>Nian</a:t>
                      </a:r>
                      <a:r>
                        <a:rPr lang="en-US" sz="1000" b="0" i="0" kern="1200">
                          <a:solidFill>
                            <a:schemeClr val="tx1"/>
                          </a:solidFill>
                          <a:effectLst/>
                          <a:latin typeface="Times New Roman" panose="02020603050405020304" pitchFamily="18" charset="0"/>
                          <a:ea typeface="+mn-ea"/>
                          <a:cs typeface="Times New Roman" panose="02020603050405020304" pitchFamily="18" charset="0"/>
                        </a:rPr>
                        <a:t> Dai Ying Zhu</a:t>
                      </a:r>
                      <a:endParaRPr lang="en-US" sz="1000">
                        <a:latin typeface="Times New Roman" panose="02020603050405020304" pitchFamily="18" charset="0"/>
                        <a:cs typeface="Times New Roman" panose="02020603050405020304" pitchFamily="18" charset="0"/>
                      </a:endParaRPr>
                    </a:p>
                  </a:txBody>
                  <a:tcPr anchor="ctr"/>
                </a:tc>
                <a:tc>
                  <a:txBody>
                    <a:bodyPr/>
                    <a:lstStyle/>
                    <a:p>
                      <a:pPr algn="l"/>
                      <a:r>
                        <a:rPr lang="en-US" sz="1000">
                          <a:latin typeface="Times New Roman" panose="02020603050405020304" pitchFamily="18" charset="0"/>
                          <a:cs typeface="Times New Roman" panose="02020603050405020304" pitchFamily="18" charset="0"/>
                        </a:rPr>
                        <a:t>2018</a:t>
                      </a:r>
                    </a:p>
                  </a:txBody>
                  <a:tcPr anchor="ctr"/>
                </a:tc>
                <a:tc>
                  <a:txBody>
                    <a:bodyPr/>
                    <a:lstStyle/>
                    <a:p>
                      <a:pPr algn="l"/>
                      <a:r>
                        <a:rPr lang="en-US" sz="1000" b="0" i="0" kern="1200">
                          <a:solidFill>
                            <a:schemeClr val="tx1"/>
                          </a:solidFill>
                          <a:effectLst/>
                          <a:latin typeface="Times New Roman" panose="02020603050405020304" pitchFamily="18" charset="0"/>
                          <a:ea typeface="+mn-ea"/>
                          <a:cs typeface="Times New Roman" panose="02020603050405020304" pitchFamily="18" charset="0"/>
                        </a:rPr>
                        <a:t>The study focuses on developing a robust face detection method to address challenges posed by varying lighting conditions. It leverages the Logitech C310 camera to capture high-quality images and employs automated algorithms, including machine learning techniques, for face detection. </a:t>
                      </a:r>
                      <a:endParaRPr lang="en-US" sz="1000" i="0">
                        <a:latin typeface="Times New Roman" panose="02020603050405020304" pitchFamily="18" charset="0"/>
                        <a:cs typeface="Times New Roman" panose="02020603050405020304" pitchFamily="18" charset="0"/>
                      </a:endParaRPr>
                    </a:p>
                  </a:txBody>
                  <a:tcPr anchor="ctr"/>
                </a:tc>
                <a:tc>
                  <a:txBody>
                    <a:bodyPr/>
                    <a:lstStyle/>
                    <a:p>
                      <a:pPr algn="l"/>
                      <a:r>
                        <a:rPr lang="en-US" sz="1000" b="0" i="0" kern="1200">
                          <a:solidFill>
                            <a:schemeClr val="tx1"/>
                          </a:solidFill>
                          <a:effectLst/>
                          <a:latin typeface="+mn-lt"/>
                          <a:ea typeface="+mn-ea"/>
                          <a:cs typeface="+mn-cs"/>
                        </a:rPr>
                        <a:t>The research aims to overcome challenges in face detection caused by varying lighting conditions. Leveraging the Logitech C310 camera and automated algorithms, including machine learning techniques, the study develops a robust face detection method. </a:t>
                      </a:r>
                      <a:endParaRPr lang="en-US" sz="1000">
                        <a:latin typeface="Times New Roman" panose="02020603050405020304" pitchFamily="18" charset="0"/>
                        <a:cs typeface="Times New Roman" panose="02020603050405020304" pitchFamily="18" charset="0"/>
                      </a:endParaRPr>
                    </a:p>
                  </a:txBody>
                  <a:tcPr anchor="ctr"/>
                </a:tc>
                <a:tc>
                  <a:txBody>
                    <a:bodyPr/>
                    <a:lstStyle/>
                    <a:p>
                      <a:r>
                        <a:rPr lang="en-US" sz="1000" b="0" i="0" kern="1200">
                          <a:solidFill>
                            <a:schemeClr val="tx1"/>
                          </a:solidFill>
                          <a:effectLst/>
                          <a:latin typeface="Times New Roman" panose="02020603050405020304" pitchFamily="18" charset="0"/>
                          <a:ea typeface="+mn-ea"/>
                          <a:cs typeface="Times New Roman" panose="02020603050405020304" pitchFamily="18" charset="0"/>
                        </a:rPr>
                        <a:t>Addresses a crucial aspect of biometric identification with real-world applications.</a:t>
                      </a:r>
                    </a:p>
                    <a:p>
                      <a:r>
                        <a:rPr lang="en-US" sz="1000" b="0" i="0" kern="1200">
                          <a:solidFill>
                            <a:schemeClr val="tx1"/>
                          </a:solidFill>
                          <a:effectLst/>
                          <a:latin typeface="Times New Roman" panose="02020603050405020304" pitchFamily="18" charset="0"/>
                          <a:ea typeface="+mn-ea"/>
                          <a:cs typeface="Times New Roman" panose="02020603050405020304" pitchFamily="18" charset="0"/>
                        </a:rPr>
                        <a:t>Leverages advanced technology and algorithms for improved face detection accuracy.</a:t>
                      </a:r>
                    </a:p>
                    <a:p>
                      <a:r>
                        <a:rPr lang="en-US" sz="1000" b="0" i="0" kern="1200">
                          <a:solidFill>
                            <a:schemeClr val="tx1"/>
                          </a:solidFill>
                          <a:effectLst/>
                          <a:latin typeface="Times New Roman" panose="02020603050405020304" pitchFamily="18" charset="0"/>
                          <a:ea typeface="+mn-ea"/>
                          <a:cs typeface="Times New Roman" panose="02020603050405020304" pitchFamily="18" charset="0"/>
                        </a:rPr>
                        <a:t>Utilizes a comprehensive development environment and toolset for efficient algorithm implementation and testing.</a:t>
                      </a:r>
                    </a:p>
                    <a:p>
                      <a:pPr algn="l"/>
                      <a:endParaRPr lang="en-US" sz="1000" b="0" i="0" kern="120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000" b="0" i="0" kern="1200">
                          <a:solidFill>
                            <a:schemeClr val="tx1"/>
                          </a:solidFill>
                          <a:effectLst/>
                          <a:latin typeface="Times New Roman" panose="02020603050405020304" pitchFamily="18" charset="0"/>
                          <a:ea typeface="+mn-ea"/>
                          <a:cs typeface="Times New Roman" panose="02020603050405020304" pitchFamily="18" charset="0"/>
                        </a:rPr>
                        <a:t>Reliance on specific hardware and technology may limit generalizability to other camera systems.</a:t>
                      </a:r>
                    </a:p>
                    <a:p>
                      <a:r>
                        <a:rPr lang="en-US" sz="1000" b="0" i="0" kern="1200">
                          <a:solidFill>
                            <a:schemeClr val="tx1"/>
                          </a:solidFill>
                          <a:effectLst/>
                          <a:latin typeface="Times New Roman" panose="02020603050405020304" pitchFamily="18" charset="0"/>
                          <a:ea typeface="+mn-ea"/>
                          <a:cs typeface="Times New Roman" panose="02020603050405020304" pitchFamily="18" charset="0"/>
                        </a:rPr>
                        <a:t>The effectiveness of machine learning algorithms for face detection may depend on the quality and diversity of training data.</a:t>
                      </a:r>
                    </a:p>
                  </a:txBody>
                  <a:tcPr anchor="ctr"/>
                </a:tc>
                <a:extLst>
                  <a:ext uri="{0D108BD9-81ED-4DB2-BD59-A6C34878D82A}">
                    <a16:rowId xmlns:a16="http://schemas.microsoft.com/office/drawing/2014/main" xmlns="" val="10002"/>
                  </a:ext>
                </a:extLst>
              </a:tr>
            </a:tbl>
          </a:graphicData>
        </a:graphic>
      </p:graphicFrame>
      <p:sp>
        <p:nvSpPr>
          <p:cNvPr id="5" name="Title 1">
            <a:extLst>
              <a:ext uri="{FF2B5EF4-FFF2-40B4-BE49-F238E27FC236}">
                <a16:creationId xmlns:a16="http://schemas.microsoft.com/office/drawing/2014/main" xmlns="" id="{EFC2A573-52BA-8997-BF1D-51CDD1E8EAFF}"/>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Literature Survey</a:t>
            </a:r>
            <a:endParaRPr lang="en-US" sz="4400"/>
          </a:p>
        </p:txBody>
      </p:sp>
      <p:sp>
        <p:nvSpPr>
          <p:cNvPr id="6" name="TextBox 5">
            <a:extLst>
              <a:ext uri="{FF2B5EF4-FFF2-40B4-BE49-F238E27FC236}">
                <a16:creationId xmlns:a16="http://schemas.microsoft.com/office/drawing/2014/main" xmlns="" id="{3C29CAB7-80B6-0C8B-79A0-DBB92B4C1D23}"/>
              </a:ext>
            </a:extLst>
          </p:cNvPr>
          <p:cNvSpPr txBox="1"/>
          <p:nvPr/>
        </p:nvSpPr>
        <p:spPr>
          <a:xfrm>
            <a:off x="11897064" y="5882270"/>
            <a:ext cx="1194319" cy="230832"/>
          </a:xfrm>
          <a:prstGeom prst="rect">
            <a:avLst/>
          </a:prstGeom>
          <a:noFill/>
        </p:spPr>
        <p:txBody>
          <a:bodyPr wrap="square">
            <a:spAutoFit/>
          </a:bodyPr>
          <a:lstStyle/>
          <a:p>
            <a:r>
              <a:rPr lang="en-US" sz="900"/>
              <a:t>9</a:t>
            </a:r>
          </a:p>
        </p:txBody>
      </p:sp>
    </p:spTree>
    <p:extLst>
      <p:ext uri="{BB962C8B-B14F-4D97-AF65-F5344CB8AC3E}">
        <p14:creationId xmlns:p14="http://schemas.microsoft.com/office/powerpoint/2010/main" xmlns="" val="2860845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3C145F2-58E6-A740-CAA0-66180D38D56A}"/>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Literature Survey</a:t>
            </a:r>
            <a:endParaRPr lang="en-US" sz="4400"/>
          </a:p>
        </p:txBody>
      </p:sp>
      <p:graphicFrame>
        <p:nvGraphicFramePr>
          <p:cNvPr id="6" name="Table 5">
            <a:extLst>
              <a:ext uri="{FF2B5EF4-FFF2-40B4-BE49-F238E27FC236}">
                <a16:creationId xmlns:a16="http://schemas.microsoft.com/office/drawing/2014/main" xmlns="" id="{7807F86B-8658-8DAB-AA7A-77030B90E897}"/>
              </a:ext>
            </a:extLst>
          </p:cNvPr>
          <p:cNvGraphicFramePr>
            <a:graphicFrameLocks noGrp="1"/>
          </p:cNvGraphicFramePr>
          <p:nvPr>
            <p:extLst>
              <p:ext uri="{D42A27DB-BD31-4B8C-83A1-F6EECF244321}">
                <p14:modId xmlns:p14="http://schemas.microsoft.com/office/powerpoint/2010/main" xmlns="" val="845669767"/>
              </p:ext>
            </p:extLst>
          </p:nvPr>
        </p:nvGraphicFramePr>
        <p:xfrm>
          <a:off x="788305" y="1577075"/>
          <a:ext cx="11230976" cy="2621280"/>
        </p:xfrm>
        <a:graphic>
          <a:graphicData uri="http://schemas.openxmlformats.org/drawingml/2006/table">
            <a:tbl>
              <a:tblPr firstRow="1" bandRow="1">
                <a:tableStyleId>{5940675A-B579-460E-94D1-54222C63F5DA}</a:tableStyleId>
              </a:tblPr>
              <a:tblGrid>
                <a:gridCol w="1004475">
                  <a:extLst>
                    <a:ext uri="{9D8B030D-6E8A-4147-A177-3AD203B41FA5}">
                      <a16:colId xmlns:a16="http://schemas.microsoft.com/office/drawing/2014/main" xmlns="" val="20000"/>
                    </a:ext>
                  </a:extLst>
                </a:gridCol>
                <a:gridCol w="683043">
                  <a:extLst>
                    <a:ext uri="{9D8B030D-6E8A-4147-A177-3AD203B41FA5}">
                      <a16:colId xmlns:a16="http://schemas.microsoft.com/office/drawing/2014/main" xmlns="" val="20001"/>
                    </a:ext>
                  </a:extLst>
                </a:gridCol>
                <a:gridCol w="2521231">
                  <a:extLst>
                    <a:ext uri="{9D8B030D-6E8A-4147-A177-3AD203B41FA5}">
                      <a16:colId xmlns:a16="http://schemas.microsoft.com/office/drawing/2014/main" xmlns="" val="20002"/>
                    </a:ext>
                  </a:extLst>
                </a:gridCol>
                <a:gridCol w="2985447">
                  <a:extLst>
                    <a:ext uri="{9D8B030D-6E8A-4147-A177-3AD203B41FA5}">
                      <a16:colId xmlns:a16="http://schemas.microsoft.com/office/drawing/2014/main" xmlns="" val="20003"/>
                    </a:ext>
                  </a:extLst>
                </a:gridCol>
                <a:gridCol w="2237819">
                  <a:extLst>
                    <a:ext uri="{9D8B030D-6E8A-4147-A177-3AD203B41FA5}">
                      <a16:colId xmlns:a16="http://schemas.microsoft.com/office/drawing/2014/main" xmlns="" val="20004"/>
                    </a:ext>
                  </a:extLst>
                </a:gridCol>
                <a:gridCol w="1798961">
                  <a:extLst>
                    <a:ext uri="{9D8B030D-6E8A-4147-A177-3AD203B41FA5}">
                      <a16:colId xmlns:a16="http://schemas.microsoft.com/office/drawing/2014/main" xmlns="" val="20005"/>
                    </a:ext>
                  </a:extLst>
                </a:gridCol>
              </a:tblGrid>
              <a:tr h="255759">
                <a:tc>
                  <a:txBody>
                    <a:bodyPr/>
                    <a:lstStyle/>
                    <a:p>
                      <a:pPr algn="l"/>
                      <a:r>
                        <a:rPr lang="en-US" sz="1100" b="1">
                          <a:latin typeface="Times New Roman" panose="02020603050405020304" pitchFamily="18" charset="0"/>
                          <a:cs typeface="Times New Roman" panose="02020603050405020304" pitchFamily="18" charset="0"/>
                        </a:rPr>
                        <a:t>Author</a:t>
                      </a:r>
                    </a:p>
                  </a:txBody>
                  <a:tcPr anchor="ctr"/>
                </a:tc>
                <a:tc>
                  <a:txBody>
                    <a:bodyPr/>
                    <a:lstStyle/>
                    <a:p>
                      <a:pPr algn="l"/>
                      <a:r>
                        <a:rPr lang="en-US" sz="900" b="1">
                          <a:latin typeface="Times New Roman" panose="02020603050405020304" pitchFamily="18" charset="0"/>
                          <a:cs typeface="Times New Roman" panose="02020603050405020304" pitchFamily="18" charset="0"/>
                        </a:rPr>
                        <a:t>Year</a:t>
                      </a:r>
                    </a:p>
                  </a:txBody>
                  <a:tcPr anchor="ctr"/>
                </a:tc>
                <a:tc>
                  <a:txBody>
                    <a:bodyPr/>
                    <a:lstStyle/>
                    <a:p>
                      <a:pPr algn="l"/>
                      <a:r>
                        <a:rPr lang="en-US" sz="1200" b="1">
                          <a:latin typeface="Times New Roman" panose="02020603050405020304" pitchFamily="18" charset="0"/>
                          <a:cs typeface="Times New Roman" panose="02020603050405020304" pitchFamily="18" charset="0"/>
                        </a:rPr>
                        <a:t>Approach</a:t>
                      </a:r>
                    </a:p>
                  </a:txBody>
                  <a:tcPr anchor="ctr"/>
                </a:tc>
                <a:tc>
                  <a:txBody>
                    <a:bodyPr/>
                    <a:lstStyle/>
                    <a:p>
                      <a:pPr algn="l"/>
                      <a:r>
                        <a:rPr lang="en-US" sz="1200" b="1">
                          <a:latin typeface="Times New Roman" panose="02020603050405020304" pitchFamily="18" charset="0"/>
                          <a:cs typeface="Times New Roman" panose="02020603050405020304" pitchFamily="18" charset="0"/>
                        </a:rPr>
                        <a:t>Abstract</a:t>
                      </a:r>
                    </a:p>
                  </a:txBody>
                  <a:tcPr anchor="ctr"/>
                </a:tc>
                <a:tc>
                  <a:txBody>
                    <a:bodyPr/>
                    <a:lstStyle/>
                    <a:p>
                      <a:pPr algn="l"/>
                      <a:r>
                        <a:rPr lang="en-US" sz="1200" b="1">
                          <a:latin typeface="Times New Roman" panose="02020603050405020304" pitchFamily="18" charset="0"/>
                          <a:cs typeface="Times New Roman" panose="02020603050405020304" pitchFamily="18" charset="0"/>
                        </a:rPr>
                        <a:t>Pros</a:t>
                      </a:r>
                    </a:p>
                  </a:txBody>
                  <a:tcPr anchor="ctr"/>
                </a:tc>
                <a:tc>
                  <a:txBody>
                    <a:bodyPr/>
                    <a:lstStyle/>
                    <a:p>
                      <a:pPr algn="l"/>
                      <a:r>
                        <a:rPr lang="en-US" sz="1200" b="1">
                          <a:latin typeface="Times New Roman" panose="02020603050405020304" pitchFamily="18" charset="0"/>
                          <a:cs typeface="Times New Roman" panose="02020603050405020304" pitchFamily="18" charset="0"/>
                        </a:rPr>
                        <a:t>Cons</a:t>
                      </a:r>
                    </a:p>
                  </a:txBody>
                  <a:tcPr anchor="ctr"/>
                </a:tc>
                <a:extLst>
                  <a:ext uri="{0D108BD9-81ED-4DB2-BD59-A6C34878D82A}">
                    <a16:rowId xmlns:a16="http://schemas.microsoft.com/office/drawing/2014/main" xmlns="" val="10000"/>
                  </a:ext>
                </a:extLst>
              </a:tr>
              <a:tr h="1648225">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Gee-Sern Hsu</a:t>
                      </a: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Thu Ha Tran</a:t>
                      </a: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Sheng-Lun Chung</a:t>
                      </a:r>
                      <a:endParaRPr lang="en-US" sz="1100" b="1">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2010</a:t>
                      </a: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framework proposes a novel approach to generate datasets for benchmarking face detection algorithms using databases traditionally used for face recognition evaluations. It employs a synthesis process involving intrinsic and extrinsic parameterisation to systematically vary facial appearance and environmental factors, thereby creating diverse and realistic test samples.</a:t>
                      </a:r>
                      <a:endParaRPr lang="en-US" sz="1100" i="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framework presents a systematic approach to generate benchmarking datasets for face detection algorithms by leveraging face recognition databases. It employs intrinsic and extrinsic parameterisation to systematically vary facial appearance and environmental factors, producing comprehensive and realistic test samples.</a:t>
                      </a:r>
                      <a:endParaRPr lang="en-US" sz="1100">
                        <a:latin typeface="Times New Roman" panose="02020603050405020304" pitchFamily="18" charset="0"/>
                        <a:cs typeface="Times New Roman" panose="02020603050405020304" pitchFamily="18" charset="0"/>
                      </a:endParaRPr>
                    </a:p>
                  </a:txBody>
                  <a:tcPr anchor="ctr"/>
                </a:tc>
                <a:tc>
                  <a:txBody>
                    <a:bodyPr/>
                    <a:lstStyle/>
                    <a:p>
                      <a:r>
                        <a:rPr lang="en-US" sz="1100" b="0" i="0" kern="1200">
                          <a:solidFill>
                            <a:schemeClr val="tx1"/>
                          </a:solidFill>
                          <a:effectLst/>
                          <a:latin typeface="Times New Roman" panose="02020603050405020304" pitchFamily="18" charset="0"/>
                          <a:ea typeface="+mn-ea"/>
                          <a:cs typeface="Times New Roman" panose="02020603050405020304" pitchFamily="18" charset="0"/>
                        </a:rPr>
                        <a:t>Provides a systematic and efficient approach to dataset generation for face detection benchmarking.</a:t>
                      </a:r>
                    </a:p>
                    <a:p>
                      <a:r>
                        <a:rPr lang="en-US" sz="1100" b="0" i="0" kern="1200">
                          <a:solidFill>
                            <a:schemeClr val="tx1"/>
                          </a:solidFill>
                          <a:effectLst/>
                          <a:latin typeface="Times New Roman" panose="02020603050405020304" pitchFamily="18" charset="0"/>
                          <a:ea typeface="+mn-ea"/>
                          <a:cs typeface="Times New Roman" panose="02020603050405020304" pitchFamily="18" charset="0"/>
                        </a:rPr>
                        <a:t>Incorporates intrinsic and extrinsic parameters to create diverse and realistic test samples.</a:t>
                      </a:r>
                    </a:p>
                    <a:p>
                      <a:r>
                        <a:rPr lang="en-US" sz="1100" b="0" i="0" kern="1200">
                          <a:solidFill>
                            <a:schemeClr val="tx1"/>
                          </a:solidFill>
                          <a:effectLst/>
                          <a:latin typeface="Times New Roman" panose="02020603050405020304" pitchFamily="18" charset="0"/>
                          <a:ea typeface="+mn-ea"/>
                          <a:cs typeface="Times New Roman" panose="02020603050405020304" pitchFamily="18" charset="0"/>
                        </a:rPr>
                        <a:t>Expands the diversity and coverage of benchmarking datasets by generating samples not readily available in existing databases.</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100" b="0" i="0" kern="1200">
                          <a:solidFill>
                            <a:schemeClr val="tx1"/>
                          </a:solidFill>
                          <a:effectLst/>
                          <a:latin typeface="Times New Roman" panose="02020603050405020304" pitchFamily="18" charset="0"/>
                          <a:ea typeface="+mn-ea"/>
                          <a:cs typeface="Times New Roman" panose="02020603050405020304" pitchFamily="18" charset="0"/>
                        </a:rPr>
                        <a:t>Requires careful consideration and selection of parameters to ensure the generated datasets accurately represent real-world scenarios.</a:t>
                      </a:r>
                    </a:p>
                    <a:p>
                      <a:r>
                        <a:rPr lang="en-US" sz="1100" b="0" i="0" kern="1200">
                          <a:solidFill>
                            <a:schemeClr val="tx1"/>
                          </a:solidFill>
                          <a:effectLst/>
                          <a:latin typeface="Times New Roman" panose="02020603050405020304" pitchFamily="18" charset="0"/>
                          <a:ea typeface="+mn-ea"/>
                          <a:cs typeface="Times New Roman" panose="02020603050405020304" pitchFamily="18" charset="0"/>
                        </a:rPr>
                        <a:t>May involve computational complexity in the synthesis process, depending on the number and variability of parameters.</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xmlns="" val="10001"/>
                  </a:ext>
                </a:extLst>
              </a:tr>
              <a:tr h="227341">
                <a:tc>
                  <a:txBody>
                    <a:bodyPr/>
                    <a:lstStyle/>
                    <a:p>
                      <a:pPr algn="l"/>
                      <a:endParaRPr lang="en-US" sz="1000">
                        <a:latin typeface="Times New Roman" panose="02020603050405020304" pitchFamily="18" charset="0"/>
                        <a:cs typeface="Times New Roman" panose="02020603050405020304" pitchFamily="18" charset="0"/>
                      </a:endParaRPr>
                    </a:p>
                  </a:txBody>
                  <a:tcPr anchor="ctr"/>
                </a:tc>
                <a:tc>
                  <a:txBody>
                    <a:bodyPr/>
                    <a:lstStyle/>
                    <a:p>
                      <a:pPr algn="l"/>
                      <a:endParaRPr lang="en-US" sz="1000">
                        <a:latin typeface="Times New Roman" panose="02020603050405020304" pitchFamily="18" charset="0"/>
                        <a:cs typeface="Times New Roman" panose="02020603050405020304" pitchFamily="18" charset="0"/>
                      </a:endParaRPr>
                    </a:p>
                  </a:txBody>
                  <a:tcPr anchor="ctr"/>
                </a:tc>
                <a:tc>
                  <a:txBody>
                    <a:bodyPr/>
                    <a:lstStyle/>
                    <a:p>
                      <a:pPr algn="l"/>
                      <a:endParaRPr lang="en-US" sz="1000" i="0">
                        <a:latin typeface="Times New Roman" panose="02020603050405020304" pitchFamily="18" charset="0"/>
                        <a:cs typeface="Times New Roman" panose="02020603050405020304" pitchFamily="18" charset="0"/>
                      </a:endParaRPr>
                    </a:p>
                  </a:txBody>
                  <a:tcPr anchor="ctr"/>
                </a:tc>
                <a:tc>
                  <a:txBody>
                    <a:bodyPr/>
                    <a:lstStyle/>
                    <a:p>
                      <a:pPr algn="l"/>
                      <a:endParaRPr lang="en-US" sz="1000">
                        <a:latin typeface="Times New Roman" panose="02020603050405020304" pitchFamily="18" charset="0"/>
                        <a:cs typeface="Times New Roman" panose="02020603050405020304" pitchFamily="18" charset="0"/>
                      </a:endParaRPr>
                    </a:p>
                  </a:txBody>
                  <a:tcPr anchor="ctr"/>
                </a:tc>
                <a:tc>
                  <a:txBody>
                    <a:bodyPr/>
                    <a:lstStyle/>
                    <a:p>
                      <a:pPr algn="l"/>
                      <a:endParaRPr lang="en-US" sz="1000" b="0" i="0" kern="120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endParaRPr lang="en-US" sz="1000" b="0" i="0" kern="120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xmlns="" val="10002"/>
                  </a:ext>
                </a:extLst>
              </a:tr>
            </a:tbl>
          </a:graphicData>
        </a:graphic>
      </p:graphicFrame>
      <p:sp>
        <p:nvSpPr>
          <p:cNvPr id="7" name="TextBox 6">
            <a:extLst>
              <a:ext uri="{FF2B5EF4-FFF2-40B4-BE49-F238E27FC236}">
                <a16:creationId xmlns:a16="http://schemas.microsoft.com/office/drawing/2014/main" xmlns="" id="{4BFC7F24-A1CF-C1F9-E1CF-E60617888BC9}"/>
              </a:ext>
            </a:extLst>
          </p:cNvPr>
          <p:cNvSpPr txBox="1"/>
          <p:nvPr/>
        </p:nvSpPr>
        <p:spPr>
          <a:xfrm>
            <a:off x="11850764" y="5882270"/>
            <a:ext cx="1194319" cy="230832"/>
          </a:xfrm>
          <a:prstGeom prst="rect">
            <a:avLst/>
          </a:prstGeom>
          <a:noFill/>
        </p:spPr>
        <p:txBody>
          <a:bodyPr wrap="square">
            <a:spAutoFit/>
          </a:bodyPr>
          <a:lstStyle/>
          <a:p>
            <a:r>
              <a:rPr lang="en-US" sz="900"/>
              <a:t>10</a:t>
            </a:r>
          </a:p>
        </p:txBody>
      </p:sp>
    </p:spTree>
    <p:extLst>
      <p:ext uri="{BB962C8B-B14F-4D97-AF65-F5344CB8AC3E}">
        <p14:creationId xmlns:p14="http://schemas.microsoft.com/office/powerpoint/2010/main" xmlns="" val="2980160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71C648C-E659-268D-A4C7-0F72819C9B2A}"/>
              </a:ext>
            </a:extLst>
          </p:cNvPr>
          <p:cNvSpPr>
            <a:spLocks noGrp="1"/>
          </p:cNvSpPr>
          <p:nvPr>
            <p:ph idx="1"/>
          </p:nvPr>
        </p:nvSpPr>
        <p:spPr>
          <a:xfrm>
            <a:off x="578442" y="2194616"/>
            <a:ext cx="11056831" cy="3627686"/>
          </a:xfrm>
        </p:spPr>
        <p:txBody>
          <a:bodyPr>
            <a:normAutofit fontScale="92500" lnSpcReduction="20000"/>
          </a:bodyPr>
          <a:lstStyle/>
          <a:p>
            <a:pPr algn="just"/>
            <a:r>
              <a:rPr lang="en-US" sz="2100" b="0" i="0">
                <a:effectLst/>
                <a:latin typeface="Times New Roman" panose="02020603050405020304" pitchFamily="18" charset="0"/>
                <a:cs typeface="Times New Roman" panose="02020603050405020304" pitchFamily="18" charset="0"/>
              </a:rPr>
              <a:t>Traditional method of marking student attendance poses numerous challenges, including disruption during lectures and exams. </a:t>
            </a:r>
          </a:p>
          <a:p>
            <a:pPr algn="just"/>
            <a:r>
              <a:rPr lang="en-US" sz="2100" b="0" i="0">
                <a:effectLst/>
                <a:latin typeface="Times New Roman" panose="02020603050405020304" pitchFamily="18" charset="0"/>
                <a:cs typeface="Times New Roman" panose="02020603050405020304" pitchFamily="18" charset="0"/>
              </a:rPr>
              <a:t>Calling out names or passing around attendance sheets can be cumbersome, particularly in large classes, leading to distraction and inefficiencies.</a:t>
            </a:r>
          </a:p>
          <a:p>
            <a:pPr algn="just"/>
            <a:r>
              <a:rPr lang="en-US" sz="2100">
                <a:latin typeface="Times New Roman" panose="02020603050405020304" pitchFamily="18" charset="0"/>
                <a:cs typeface="Times New Roman" panose="02020603050405020304" pitchFamily="18" charset="0"/>
              </a:rPr>
              <a:t>To address these issues,</a:t>
            </a:r>
            <a:r>
              <a:rPr lang="en-US" sz="2100" b="0" i="0">
                <a:effectLst/>
                <a:latin typeface="Times New Roman" panose="02020603050405020304" pitchFamily="18" charset="0"/>
                <a:cs typeface="Times New Roman" panose="02020603050405020304" pitchFamily="18" charset="0"/>
              </a:rPr>
              <a:t> A face recognition student attendance system is proposed aiming to steamline the attendance process and eliminate manual interventions.</a:t>
            </a:r>
          </a:p>
          <a:p>
            <a:pPr algn="just"/>
            <a:endParaRPr lang="en-US" sz="1700">
              <a:latin typeface="Times New Roman" panose="02020603050405020304" pitchFamily="18" charset="0"/>
              <a:cs typeface="Times New Roman" panose="02020603050405020304" pitchFamily="18" charset="0"/>
            </a:endParaRPr>
          </a:p>
          <a:p>
            <a:pPr algn="just"/>
            <a:endParaRPr lang="en-US" sz="1700" b="0" i="0">
              <a:effectLst/>
              <a:latin typeface="Times New Roman" panose="02020603050405020304" pitchFamily="18" charset="0"/>
              <a:cs typeface="Times New Roman" panose="02020603050405020304" pitchFamily="18" charset="0"/>
            </a:endParaRPr>
          </a:p>
          <a:p>
            <a:pPr algn="just"/>
            <a:endParaRPr lang="en-US" sz="1700">
              <a:latin typeface="Times New Roman" panose="02020603050405020304" pitchFamily="18" charset="0"/>
              <a:cs typeface="Times New Roman" panose="02020603050405020304" pitchFamily="18" charset="0"/>
            </a:endParaRPr>
          </a:p>
          <a:p>
            <a:pPr marL="0" indent="0" algn="just">
              <a:buNone/>
            </a:pPr>
            <a:r>
              <a:rPr lang="en-US" sz="1700" b="0" i="0">
                <a:effectLst/>
                <a:latin typeface="Times New Roman" panose="02020603050405020304" pitchFamily="18" charset="0"/>
                <a:cs typeface="Times New Roman" panose="02020603050405020304" pitchFamily="18" charset="0"/>
              </a:rPr>
              <a:t>                                                                                                                                                                                                                    </a:t>
            </a:r>
            <a:endParaRPr lang="en-US" sz="1000" b="0" i="0">
              <a:effectLst/>
              <a:latin typeface="Times New Roman" panose="02020603050405020304" pitchFamily="18" charset="0"/>
              <a:cs typeface="Times New Roman" panose="02020603050405020304" pitchFamily="18" charset="0"/>
            </a:endParaRPr>
          </a:p>
          <a:p>
            <a:pPr marL="0" indent="0" algn="just">
              <a:buNone/>
            </a:pPr>
            <a:endParaRPr lang="en-US" sz="1800">
              <a:latin typeface="Times New Roman" panose="02020603050405020304" pitchFamily="18" charset="0"/>
              <a:cs typeface="Times New Roman" panose="02020603050405020304" pitchFamily="18" charset="0"/>
            </a:endParaRPr>
          </a:p>
          <a:p>
            <a:pPr marL="0" indent="0" algn="just">
              <a:buNone/>
            </a:pPr>
            <a:endParaRPr lang="en-US" sz="180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xmlns="" id="{9F489F6B-1158-1314-C929-9E792F3CEF31}"/>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Problem statement</a:t>
            </a:r>
          </a:p>
          <a:p>
            <a:endParaRPr lang="en-US" sz="4400"/>
          </a:p>
        </p:txBody>
      </p:sp>
      <p:sp>
        <p:nvSpPr>
          <p:cNvPr id="10" name="TextBox 9">
            <a:extLst>
              <a:ext uri="{FF2B5EF4-FFF2-40B4-BE49-F238E27FC236}">
                <a16:creationId xmlns:a16="http://schemas.microsoft.com/office/drawing/2014/main" xmlns="" id="{195CBC09-16D7-19A5-2A8E-C3D51255B3D0}"/>
              </a:ext>
            </a:extLst>
          </p:cNvPr>
          <p:cNvSpPr txBox="1"/>
          <p:nvPr/>
        </p:nvSpPr>
        <p:spPr>
          <a:xfrm>
            <a:off x="11850764" y="5882270"/>
            <a:ext cx="1194319" cy="230832"/>
          </a:xfrm>
          <a:prstGeom prst="rect">
            <a:avLst/>
          </a:prstGeom>
          <a:noFill/>
        </p:spPr>
        <p:txBody>
          <a:bodyPr wrap="square">
            <a:spAutoFit/>
          </a:bodyPr>
          <a:lstStyle/>
          <a:p>
            <a:r>
              <a:rPr lang="en-US" sz="900"/>
              <a:t>11</a:t>
            </a:r>
          </a:p>
        </p:txBody>
      </p:sp>
    </p:spTree>
    <p:extLst>
      <p:ext uri="{BB962C8B-B14F-4D97-AF65-F5344CB8AC3E}">
        <p14:creationId xmlns:p14="http://schemas.microsoft.com/office/powerpoint/2010/main" xmlns="" val="504257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151E74D-6919-9235-98CF-DFF7B3538FD4}"/>
              </a:ext>
            </a:extLst>
          </p:cNvPr>
          <p:cNvSpPr>
            <a:spLocks noGrp="1"/>
          </p:cNvSpPr>
          <p:nvPr>
            <p:ph idx="1"/>
          </p:nvPr>
        </p:nvSpPr>
        <p:spPr>
          <a:xfrm>
            <a:off x="522514" y="2015413"/>
            <a:ext cx="11495315" cy="3907868"/>
          </a:xfrm>
        </p:spPr>
        <p:txBody>
          <a:bodyPr>
            <a:noAutofit/>
          </a:bodyPr>
          <a:lstStyle/>
          <a:p>
            <a:pPr marL="457200" indent="-457200" algn="just">
              <a:buFont typeface="+mj-lt"/>
              <a:buAutoNum type="arabicPeriod"/>
            </a:pPr>
            <a:r>
              <a:rPr lang="en-US" sz="1900" b="1">
                <a:latin typeface="Times New Roman" panose="02020603050405020304" pitchFamily="18" charset="0"/>
                <a:cs typeface="Times New Roman" panose="02020603050405020304" pitchFamily="18" charset="0"/>
              </a:rPr>
              <a:t>Time Consumption</a:t>
            </a:r>
            <a:r>
              <a:rPr lang="en-US" sz="1900">
                <a:latin typeface="Times New Roman" panose="02020603050405020304" pitchFamily="18" charset="0"/>
                <a:cs typeface="Times New Roman" panose="02020603050405020304" pitchFamily="18" charset="0"/>
              </a:rPr>
              <a:t>: Traditional attendance tracking methods are notorious for being time-consuming. However, integrating technology can streamline this process significantly.</a:t>
            </a:r>
            <a:endParaRPr lang="en-US" sz="1900" b="0" i="0">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900" b="1">
                <a:latin typeface="Times New Roman" panose="02020603050405020304" pitchFamily="18" charset="0"/>
                <a:cs typeface="Times New Roman" panose="02020603050405020304" pitchFamily="18" charset="0"/>
              </a:rPr>
              <a:t>Improve Accuracy</a:t>
            </a:r>
            <a:r>
              <a:rPr lang="en-US" sz="1900">
                <a:latin typeface="Times New Roman" panose="02020603050405020304" pitchFamily="18" charset="0"/>
                <a:cs typeface="Times New Roman" panose="02020603050405020304" pitchFamily="18" charset="0"/>
              </a:rPr>
              <a:t> - A</a:t>
            </a:r>
            <a:r>
              <a:rPr lang="en-US" sz="1900" b="0" i="0">
                <a:effectLst/>
                <a:latin typeface="Times New Roman" panose="02020603050405020304" pitchFamily="18" charset="0"/>
                <a:cs typeface="Times New Roman" panose="02020603050405020304" pitchFamily="18" charset="0"/>
              </a:rPr>
              <a:t>ims to provide a faster and more precise way of marking attendance compared to the traditional manual methods. </a:t>
            </a:r>
          </a:p>
          <a:p>
            <a:pPr marL="457200" indent="-457200" algn="just">
              <a:buFont typeface="+mj-lt"/>
              <a:buAutoNum type="arabicPeriod"/>
            </a:pPr>
            <a:r>
              <a:rPr lang="en-US" sz="1900" b="1">
                <a:latin typeface="Times New Roman" panose="02020603050405020304" pitchFamily="18" charset="0"/>
                <a:cs typeface="Times New Roman" panose="02020603050405020304" pitchFamily="18" charset="0"/>
              </a:rPr>
              <a:t>Cheating - </a:t>
            </a:r>
            <a:r>
              <a:rPr lang="en-US" sz="1900">
                <a:latin typeface="Times New Roman" panose="02020603050405020304" pitchFamily="18" charset="0"/>
                <a:cs typeface="Times New Roman" panose="02020603050405020304" pitchFamily="18" charset="0"/>
              </a:rPr>
              <a:t> In attendance poses a significant challenge to the reliability of the system. However, technology can effectively address this issue. </a:t>
            </a:r>
            <a:endParaRPr lang="en-US" sz="1900" b="0" i="0">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900" b="1" i="0">
                <a:effectLst/>
                <a:latin typeface="Times New Roman" panose="02020603050405020304" pitchFamily="18" charset="0"/>
                <a:cs typeface="Times New Roman" panose="02020603050405020304" pitchFamily="18" charset="0"/>
              </a:rPr>
              <a:t>Identification</a:t>
            </a:r>
            <a:r>
              <a:rPr lang="en-US" sz="1900" b="0" i="0">
                <a:effectLst/>
                <a:latin typeface="Times New Roman" panose="02020603050405020304" pitchFamily="18" charset="0"/>
                <a:cs typeface="Times New Roman" panose="02020603050405020304" pitchFamily="18" charset="0"/>
              </a:rPr>
              <a:t> – It will distinguishing between identical twins humans.</a:t>
            </a:r>
            <a:endParaRPr lang="en-US" sz="190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1900" b="1" i="0">
                <a:effectLst/>
                <a:latin typeface="Times New Roman" panose="02020603050405020304" pitchFamily="18" charset="0"/>
                <a:cs typeface="Times New Roman" panose="02020603050405020304" pitchFamily="18" charset="0"/>
              </a:rPr>
              <a:t>Contact Less </a:t>
            </a:r>
            <a:r>
              <a:rPr lang="en-US" sz="1900" b="1">
                <a:latin typeface="Times New Roman" panose="02020603050405020304" pitchFamily="18" charset="0"/>
                <a:cs typeface="Times New Roman" panose="02020603050405020304" pitchFamily="18" charset="0"/>
              </a:rPr>
              <a:t>Operation</a:t>
            </a:r>
            <a:r>
              <a:rPr lang="en-US" sz="1900">
                <a:latin typeface="Times New Roman" panose="02020603050405020304" pitchFamily="18" charset="0"/>
                <a:cs typeface="Times New Roman" panose="02020603050405020304" pitchFamily="18" charset="0"/>
              </a:rPr>
              <a:t> - </a:t>
            </a:r>
            <a:r>
              <a:rPr lang="en-US" sz="1900" b="0" i="0">
                <a:effectLst/>
                <a:latin typeface="Times New Roman" panose="02020603050405020304" pitchFamily="18" charset="0"/>
                <a:cs typeface="Times New Roman" panose="02020603050405020304" pitchFamily="18" charset="0"/>
              </a:rPr>
              <a:t>It allows for a safe and hygienic way of marking attendance, reducing the need for physical contact with attendance devices such as fingerprint scanners or ID cards.</a:t>
            </a:r>
            <a:endParaRPr lang="en-US" sz="190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1500" b="0" i="0">
              <a:effectLst/>
              <a:latin typeface="Times New Roman" panose="02020603050405020304" pitchFamily="18" charset="0"/>
              <a:cs typeface="Times New Roman" panose="02020603050405020304" pitchFamily="18" charset="0"/>
            </a:endParaRPr>
          </a:p>
          <a:p>
            <a:pPr marL="0" indent="0" algn="just">
              <a:buNone/>
            </a:pPr>
            <a:endParaRPr lang="en-US" sz="1500" b="0" i="0">
              <a:effectLst/>
              <a:latin typeface="Times New Roman" panose="02020603050405020304" pitchFamily="18" charset="0"/>
              <a:cs typeface="Times New Roman" panose="02020603050405020304" pitchFamily="18" charset="0"/>
            </a:endParaRPr>
          </a:p>
          <a:p>
            <a:pPr marL="0" indent="0" algn="just">
              <a:buNone/>
            </a:pPr>
            <a:endParaRPr lang="en-US" sz="1500" b="0" i="0">
              <a:effectLst/>
              <a:latin typeface="Times New Roman" panose="02020603050405020304" pitchFamily="18" charset="0"/>
              <a:cs typeface="Times New Roman" panose="02020603050405020304" pitchFamily="18" charset="0"/>
            </a:endParaRPr>
          </a:p>
          <a:p>
            <a:pPr marL="0" indent="0" algn="just">
              <a:buNone/>
            </a:pPr>
            <a:endParaRPr lang="en-US" sz="1500">
              <a:latin typeface="Times New Roman" panose="02020603050405020304" pitchFamily="18" charset="0"/>
              <a:cs typeface="Times New Roman" panose="02020603050405020304" pitchFamily="18" charset="0"/>
            </a:endParaRPr>
          </a:p>
          <a:p>
            <a:pPr marL="0" indent="0" algn="just">
              <a:buNone/>
            </a:pPr>
            <a:endParaRPr lang="en-US" sz="150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xmlns="" id="{CFAAF72B-C25C-0179-FE65-D2A10ABE9EFD}"/>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Problem Objective</a:t>
            </a:r>
          </a:p>
          <a:p>
            <a:endParaRPr lang="en-US" sz="4400"/>
          </a:p>
        </p:txBody>
      </p:sp>
      <p:sp>
        <p:nvSpPr>
          <p:cNvPr id="7" name="TextBox 6">
            <a:extLst>
              <a:ext uri="{FF2B5EF4-FFF2-40B4-BE49-F238E27FC236}">
                <a16:creationId xmlns:a16="http://schemas.microsoft.com/office/drawing/2014/main" xmlns="" id="{DD0859D5-30B9-4883-6CCA-1489EDE1F497}"/>
              </a:ext>
            </a:extLst>
          </p:cNvPr>
          <p:cNvSpPr txBox="1"/>
          <p:nvPr/>
        </p:nvSpPr>
        <p:spPr>
          <a:xfrm>
            <a:off x="11850764" y="5882270"/>
            <a:ext cx="1194319" cy="230832"/>
          </a:xfrm>
          <a:prstGeom prst="rect">
            <a:avLst/>
          </a:prstGeom>
          <a:noFill/>
        </p:spPr>
        <p:txBody>
          <a:bodyPr wrap="square">
            <a:spAutoFit/>
          </a:bodyPr>
          <a:lstStyle/>
          <a:p>
            <a:r>
              <a:rPr lang="en-US" sz="900"/>
              <a:t>12</a:t>
            </a:r>
          </a:p>
        </p:txBody>
      </p:sp>
    </p:spTree>
    <p:extLst>
      <p:ext uri="{BB962C8B-B14F-4D97-AF65-F5344CB8AC3E}">
        <p14:creationId xmlns:p14="http://schemas.microsoft.com/office/powerpoint/2010/main" xmlns="" val="61545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DCC9167-4B97-FE51-D9BE-7B1E6172A5E0}"/>
              </a:ext>
            </a:extLst>
          </p:cNvPr>
          <p:cNvSpPr>
            <a:spLocks noGrp="1"/>
          </p:cNvSpPr>
          <p:nvPr>
            <p:ph idx="1"/>
          </p:nvPr>
        </p:nvSpPr>
        <p:spPr>
          <a:xfrm>
            <a:off x="499275" y="2170965"/>
            <a:ext cx="11601285" cy="3450613"/>
          </a:xfrm>
        </p:spPr>
        <p:txBody>
          <a:bodyPr>
            <a:normAutofit fontScale="70000" lnSpcReduction="20000"/>
          </a:bodyPr>
          <a:lstStyle/>
          <a:p>
            <a:pPr algn="just"/>
            <a:r>
              <a:rPr lang="en-US" sz="2500" b="0" i="0">
                <a:effectLst/>
                <a:latin typeface="Times New Roman" panose="02020603050405020304" pitchFamily="18" charset="0"/>
                <a:cs typeface="Times New Roman" panose="02020603050405020304" pitchFamily="18" charset="0"/>
              </a:rPr>
              <a:t>Challenge to achieve strong accuracy, especially in situations where the face being presented to the system may be partially occluded or obstructed, such as when individuals wear masks or hats.</a:t>
            </a:r>
          </a:p>
          <a:p>
            <a:pPr algn="just"/>
            <a:r>
              <a:rPr lang="en-US" sz="2500" i="0">
                <a:effectLst/>
                <a:latin typeface="Times New Roman" panose="02020603050405020304" pitchFamily="18" charset="0"/>
                <a:cs typeface="Times New Roman" panose="02020603050405020304" pitchFamily="18" charset="0"/>
              </a:rPr>
              <a:t>The manual attendance recording process proved to be excessively time-consuming.</a:t>
            </a:r>
          </a:p>
          <a:p>
            <a:pPr algn="just"/>
            <a:r>
              <a:rPr lang="en-US" sz="2500" i="0">
                <a:effectLst/>
                <a:latin typeface="Times New Roman" panose="02020603050405020304" pitchFamily="18" charset="0"/>
                <a:cs typeface="Times New Roman" panose="02020603050405020304" pitchFamily="18" charset="0"/>
              </a:rPr>
              <a:t>Lack of accessibility to attendance information for relevant stakeholders, particularly parents.</a:t>
            </a:r>
          </a:p>
          <a:p>
            <a:pPr algn="just"/>
            <a:r>
              <a:rPr lang="en-US" sz="2500">
                <a:latin typeface="Times New Roman" panose="02020603050405020304" pitchFamily="18" charset="0"/>
                <a:cs typeface="Times New Roman" panose="02020603050405020304" pitchFamily="18" charset="0"/>
              </a:rPr>
              <a:t>T</a:t>
            </a:r>
            <a:r>
              <a:rPr lang="en-US" sz="2500" b="0" i="0">
                <a:effectLst/>
                <a:latin typeface="Times New Roman" panose="02020603050405020304" pitchFamily="18" charset="0"/>
                <a:cs typeface="Times New Roman" panose="02020603050405020304" pitchFamily="18" charset="0"/>
              </a:rPr>
              <a:t>he potential for bias in facial recognition models, which can lead to inefficiencies and inaccuracies in the system.</a:t>
            </a:r>
          </a:p>
          <a:p>
            <a:pPr algn="just"/>
            <a:r>
              <a:rPr lang="en-US" sz="2500" b="0" i="0">
                <a:effectLst/>
                <a:latin typeface="Times New Roman" panose="02020603050405020304" pitchFamily="18" charset="0"/>
                <a:cs typeface="Times New Roman" panose="02020603050405020304" pitchFamily="18" charset="0"/>
              </a:rPr>
              <a:t>Security is also a major concern in face recognition attendance systems, as they rely on biometric data (facial images) that can be easily exploited for identity theft and other malicious purposes. </a:t>
            </a:r>
          </a:p>
          <a:p>
            <a:pPr algn="just"/>
            <a:r>
              <a:rPr lang="en-US" sz="2500" b="0" i="0">
                <a:effectLst/>
                <a:latin typeface="Times New Roman" panose="02020603050405020304" pitchFamily="18" charset="0"/>
                <a:cs typeface="Times New Roman" panose="02020603050405020304" pitchFamily="18" charset="0"/>
              </a:rPr>
              <a:t>The cost and difficulty of deploying facial recognition attendance systems can also be a significant barrier to adoption.</a:t>
            </a:r>
          </a:p>
          <a:p>
            <a:pPr marL="0" indent="0" algn="just">
              <a:buNone/>
            </a:pPr>
            <a:r>
              <a:rPr lang="en-US" sz="1700">
                <a:latin typeface="Times New Roman" panose="02020603050405020304" pitchFamily="18" charset="0"/>
                <a:cs typeface="Times New Roman" panose="02020603050405020304" pitchFamily="18" charset="0"/>
              </a:rPr>
              <a:t>                                                                                                                                                                                                                 </a:t>
            </a:r>
            <a:r>
              <a:rPr lang="en-US" sz="900">
                <a:latin typeface="Times New Roman" panose="02020603050405020304" pitchFamily="18" charset="0"/>
                <a:cs typeface="Times New Roman" panose="02020603050405020304" pitchFamily="18" charset="0"/>
              </a:rPr>
              <a:t>7</a:t>
            </a:r>
          </a:p>
        </p:txBody>
      </p:sp>
      <p:sp>
        <p:nvSpPr>
          <p:cNvPr id="2" name="Title 1">
            <a:extLst>
              <a:ext uri="{FF2B5EF4-FFF2-40B4-BE49-F238E27FC236}">
                <a16:creationId xmlns:a16="http://schemas.microsoft.com/office/drawing/2014/main" xmlns="" id="{E5E12337-A196-49AD-B46A-5C260A0DCB0B}"/>
              </a:ext>
            </a:extLst>
          </p:cNvPr>
          <p:cNvSpPr txBox="1">
            <a:spLocks/>
          </p:cNvSpPr>
          <p:nvPr/>
        </p:nvSpPr>
        <p:spPr>
          <a:xfrm>
            <a:off x="322191" y="223039"/>
            <a:ext cx="10894449" cy="1049235"/>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Existing system in face recognition attendance system</a:t>
            </a:r>
          </a:p>
          <a:p>
            <a:endParaRPr lang="en-US" sz="4400"/>
          </a:p>
        </p:txBody>
      </p:sp>
      <p:sp>
        <p:nvSpPr>
          <p:cNvPr id="5" name="TextBox 4">
            <a:extLst>
              <a:ext uri="{FF2B5EF4-FFF2-40B4-BE49-F238E27FC236}">
                <a16:creationId xmlns:a16="http://schemas.microsoft.com/office/drawing/2014/main" xmlns="" id="{AB8AF645-913F-089A-3080-E4D48486EDE2}"/>
              </a:ext>
            </a:extLst>
          </p:cNvPr>
          <p:cNvSpPr txBox="1"/>
          <p:nvPr/>
        </p:nvSpPr>
        <p:spPr>
          <a:xfrm>
            <a:off x="11850764" y="5882270"/>
            <a:ext cx="1194319" cy="230832"/>
          </a:xfrm>
          <a:prstGeom prst="rect">
            <a:avLst/>
          </a:prstGeom>
          <a:noFill/>
        </p:spPr>
        <p:txBody>
          <a:bodyPr wrap="square">
            <a:spAutoFit/>
          </a:bodyPr>
          <a:lstStyle/>
          <a:p>
            <a:r>
              <a:rPr lang="en-US" sz="900"/>
              <a:t>13</a:t>
            </a:r>
          </a:p>
        </p:txBody>
      </p:sp>
    </p:spTree>
    <p:extLst>
      <p:ext uri="{BB962C8B-B14F-4D97-AF65-F5344CB8AC3E}">
        <p14:creationId xmlns:p14="http://schemas.microsoft.com/office/powerpoint/2010/main" xmlns="" val="1503468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B804FF0-BB8D-185A-7B39-1463E4B7FCE0}"/>
              </a:ext>
            </a:extLst>
          </p:cNvPr>
          <p:cNvSpPr>
            <a:spLocks noGrp="1"/>
          </p:cNvSpPr>
          <p:nvPr>
            <p:ph idx="1"/>
          </p:nvPr>
        </p:nvSpPr>
        <p:spPr>
          <a:xfrm>
            <a:off x="465022" y="1967924"/>
            <a:ext cx="11049324" cy="4148396"/>
          </a:xfrm>
        </p:spPr>
        <p:txBody>
          <a:bodyPr>
            <a:noAutofit/>
          </a:bodyPr>
          <a:lstStyle/>
          <a:p>
            <a:pPr algn="just"/>
            <a:r>
              <a:rPr lang="en-US" sz="1700">
                <a:latin typeface="Times New Roman" panose="02020603050405020304" pitchFamily="18" charset="0"/>
                <a:cs typeface="Times New Roman" panose="02020603050405020304" pitchFamily="18" charset="0"/>
              </a:rPr>
              <a:t>The proposed model entails training the system using the faces of authorized students to establish a comprehensive database.</a:t>
            </a:r>
          </a:p>
          <a:p>
            <a:pPr algn="just"/>
            <a:r>
              <a:rPr lang="en-US" sz="1700">
                <a:latin typeface="Times New Roman" panose="02020603050405020304" pitchFamily="18" charset="0"/>
                <a:cs typeface="Times New Roman" panose="02020603050405020304" pitchFamily="18" charset="0"/>
              </a:rPr>
              <a:t>The system crops and stores them in the database along with corresponding labels.</a:t>
            </a:r>
          </a:p>
          <a:p>
            <a:pPr algn="just"/>
            <a:r>
              <a:rPr lang="en-US" sz="1700">
                <a:latin typeface="Times New Roman" panose="02020603050405020304" pitchFamily="18" charset="0"/>
                <a:cs typeface="Times New Roman" panose="02020603050405020304" pitchFamily="18" charset="0"/>
              </a:rPr>
              <a:t>By leveraging face recognition technology, the attendance system aims to automate the process of recording attendance with a high level of accuracy. </a:t>
            </a:r>
          </a:p>
          <a:p>
            <a:pPr algn="just"/>
            <a:r>
              <a:rPr lang="en-US" sz="1700">
                <a:latin typeface="Times New Roman" panose="02020603050405020304" pitchFamily="18" charset="0"/>
                <a:cs typeface="Times New Roman" panose="02020603050405020304" pitchFamily="18" charset="0"/>
              </a:rPr>
              <a:t>The proposed system functions by capturing the facial images of each student and storing them on a dedicated website for attendance purposes.</a:t>
            </a:r>
          </a:p>
          <a:p>
            <a:pPr algn="just"/>
            <a:r>
              <a:rPr lang="en-US" sz="1700">
                <a:latin typeface="Times New Roman" panose="02020603050405020304" pitchFamily="18" charset="0"/>
                <a:cs typeface="Times New Roman" panose="02020603050405020304" pitchFamily="18" charset="0"/>
              </a:rPr>
              <a:t>The capturing process ensures that the facial features of each student are clearly visible, including their seating arrangement and posture.</a:t>
            </a:r>
          </a:p>
        </p:txBody>
      </p:sp>
      <p:sp>
        <p:nvSpPr>
          <p:cNvPr id="6" name="Title 1">
            <a:extLst>
              <a:ext uri="{FF2B5EF4-FFF2-40B4-BE49-F238E27FC236}">
                <a16:creationId xmlns:a16="http://schemas.microsoft.com/office/drawing/2014/main" xmlns="" id="{9013E21F-F12C-C572-D153-A39C00ACD3DB}"/>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Proposed solution</a:t>
            </a:r>
          </a:p>
          <a:p>
            <a:endParaRPr lang="en-US" sz="4400"/>
          </a:p>
        </p:txBody>
      </p:sp>
      <p:sp>
        <p:nvSpPr>
          <p:cNvPr id="7" name="TextBox 6">
            <a:extLst>
              <a:ext uri="{FF2B5EF4-FFF2-40B4-BE49-F238E27FC236}">
                <a16:creationId xmlns:a16="http://schemas.microsoft.com/office/drawing/2014/main" xmlns="" id="{51394991-3DD7-BD1D-8A2B-6F80A312F699}"/>
              </a:ext>
            </a:extLst>
          </p:cNvPr>
          <p:cNvSpPr txBox="1"/>
          <p:nvPr/>
        </p:nvSpPr>
        <p:spPr>
          <a:xfrm>
            <a:off x="11850764" y="5882270"/>
            <a:ext cx="1194319" cy="230832"/>
          </a:xfrm>
          <a:prstGeom prst="rect">
            <a:avLst/>
          </a:prstGeom>
          <a:noFill/>
        </p:spPr>
        <p:txBody>
          <a:bodyPr wrap="square">
            <a:spAutoFit/>
          </a:bodyPr>
          <a:lstStyle/>
          <a:p>
            <a:r>
              <a:rPr lang="en-US" sz="900"/>
              <a:t>14</a:t>
            </a:r>
          </a:p>
        </p:txBody>
      </p:sp>
    </p:spTree>
    <p:extLst>
      <p:ext uri="{BB962C8B-B14F-4D97-AF65-F5344CB8AC3E}">
        <p14:creationId xmlns:p14="http://schemas.microsoft.com/office/powerpoint/2010/main" xmlns="" val="1918572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6EF943D-E516-C88D-E724-E9D5CD591B21}"/>
              </a:ext>
            </a:extLst>
          </p:cNvPr>
          <p:cNvSpPr>
            <a:spLocks noGrp="1"/>
          </p:cNvSpPr>
          <p:nvPr>
            <p:ph idx="1"/>
          </p:nvPr>
        </p:nvSpPr>
        <p:spPr>
          <a:xfrm>
            <a:off x="485756" y="1946478"/>
            <a:ext cx="11533523" cy="4180002"/>
          </a:xfrm>
        </p:spPr>
        <p:txBody>
          <a:bodyPr>
            <a:noAutofit/>
          </a:bodyPr>
          <a:lstStyle/>
          <a:p>
            <a:pPr algn="just"/>
            <a:r>
              <a:rPr lang="en-US" sz="1800" dirty="0">
                <a:latin typeface="Times New Roman" panose="02020603050405020304" pitchFamily="18" charset="0"/>
                <a:cs typeface="Times New Roman" panose="02020603050405020304" pitchFamily="18" charset="0"/>
              </a:rPr>
              <a:t>Preprocessing : Before applying the Haar Cascade classifier, the input images should be preprocessed to enhance their quality and reduce noise. Common preprocessing steps include resizing the images to a standard size, converting them to grayscale. </a:t>
            </a:r>
          </a:p>
          <a:p>
            <a:pPr algn="just"/>
            <a:r>
              <a:rPr lang="en-US" sz="1800" dirty="0">
                <a:latin typeface="Times New Roman" panose="02020603050405020304" pitchFamily="18" charset="0"/>
                <a:cs typeface="Times New Roman" panose="02020603050405020304" pitchFamily="18" charset="0"/>
              </a:rPr>
              <a:t>Haar Cascade Classifier :  The Haar Cascade classifier is applied to the preprocessed images to detect regions of faces. The classifier works by sliding a window of varying sizes across the image and comparing the pixel intensities within each window to predefined patterns that characterize faces. </a:t>
            </a:r>
          </a:p>
          <a:p>
            <a:pPr algn="just"/>
            <a:r>
              <a:rPr lang="en-US" sz="1800" dirty="0">
                <a:latin typeface="Times New Roman" panose="02020603050405020304" pitchFamily="18" charset="0"/>
                <a:cs typeface="Times New Roman" panose="02020603050405020304" pitchFamily="18" charset="0"/>
              </a:rPr>
              <a:t>Face Detection : Once the Haar Cascade classifier identifies regions of interest, it outputs bounding boxes around these regions. These bounding boxes represent the detected faces in the image. </a:t>
            </a:r>
          </a:p>
          <a:p>
            <a:pPr algn="just"/>
            <a:r>
              <a:rPr lang="en-US" sz="1800" dirty="0">
                <a:latin typeface="Times New Roman" panose="02020603050405020304" pitchFamily="18" charset="0"/>
                <a:cs typeface="Times New Roman" panose="02020603050405020304" pitchFamily="18" charset="0"/>
              </a:rPr>
              <a:t>Face Recognition : Following face detection, the system may optionally employ face recognition techniques to identify and match the detected faces with known individuals. This could involve comparing facial features extracted from the detected faces with a database of known faces.  </a:t>
            </a:r>
          </a:p>
          <a:p>
            <a:pPr algn="just"/>
            <a:endParaRPr lang="en-US" sz="9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xmlns="" id="{FBC816D3-D148-6A93-D4AB-321180EA1F7A}"/>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methodology</a:t>
            </a:r>
          </a:p>
          <a:p>
            <a:endParaRPr lang="en-US" sz="4400"/>
          </a:p>
        </p:txBody>
      </p:sp>
      <p:sp>
        <p:nvSpPr>
          <p:cNvPr id="7" name="TextBox 6">
            <a:extLst>
              <a:ext uri="{FF2B5EF4-FFF2-40B4-BE49-F238E27FC236}">
                <a16:creationId xmlns:a16="http://schemas.microsoft.com/office/drawing/2014/main" xmlns="" id="{0C74BB3F-F769-3BD4-05A1-615EBF549426}"/>
              </a:ext>
            </a:extLst>
          </p:cNvPr>
          <p:cNvSpPr txBox="1"/>
          <p:nvPr/>
        </p:nvSpPr>
        <p:spPr>
          <a:xfrm>
            <a:off x="11850764" y="5882270"/>
            <a:ext cx="1194319" cy="230832"/>
          </a:xfrm>
          <a:prstGeom prst="rect">
            <a:avLst/>
          </a:prstGeom>
          <a:noFill/>
        </p:spPr>
        <p:txBody>
          <a:bodyPr wrap="square">
            <a:spAutoFit/>
          </a:bodyPr>
          <a:lstStyle/>
          <a:p>
            <a:r>
              <a:rPr lang="en-US" sz="900"/>
              <a:t>15</a:t>
            </a:r>
          </a:p>
        </p:txBody>
      </p:sp>
    </p:spTree>
    <p:extLst>
      <p:ext uri="{BB962C8B-B14F-4D97-AF65-F5344CB8AC3E}">
        <p14:creationId xmlns:p14="http://schemas.microsoft.com/office/powerpoint/2010/main" xmlns="" val="2423762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BC43737D-BE84-6D25-114A-A750C17B74A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300480" y="1771552"/>
            <a:ext cx="9782008" cy="3621104"/>
          </a:xfrm>
        </p:spPr>
      </p:pic>
      <p:sp>
        <p:nvSpPr>
          <p:cNvPr id="10" name="Title 1">
            <a:extLst>
              <a:ext uri="{FF2B5EF4-FFF2-40B4-BE49-F238E27FC236}">
                <a16:creationId xmlns:a16="http://schemas.microsoft.com/office/drawing/2014/main" xmlns="" id="{6964446E-D7CB-BE29-DC45-53CBEC4F8491}"/>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Block Diagram</a:t>
            </a:r>
            <a:endParaRPr lang="en-US" sz="4400"/>
          </a:p>
        </p:txBody>
      </p:sp>
      <p:sp>
        <p:nvSpPr>
          <p:cNvPr id="12" name="TextBox 11">
            <a:extLst>
              <a:ext uri="{FF2B5EF4-FFF2-40B4-BE49-F238E27FC236}">
                <a16:creationId xmlns:a16="http://schemas.microsoft.com/office/drawing/2014/main" xmlns="" id="{322468FD-1D06-119B-2C2E-2EB74E7FC868}"/>
              </a:ext>
            </a:extLst>
          </p:cNvPr>
          <p:cNvSpPr txBox="1"/>
          <p:nvPr/>
        </p:nvSpPr>
        <p:spPr>
          <a:xfrm>
            <a:off x="3050540" y="3076694"/>
            <a:ext cx="6101080" cy="369332"/>
          </a:xfrm>
          <a:prstGeom prst="rect">
            <a:avLst/>
          </a:prstGeom>
          <a:noFill/>
        </p:spPr>
        <p:txBody>
          <a:bodyPr wrap="square">
            <a:spAutoFit/>
          </a:bodyPr>
          <a:lstStyle/>
          <a:p>
            <a:endParaRPr lang="en-US" sz="1800">
              <a:solidFill>
                <a:srgbClr val="9D6C53"/>
              </a:solidFill>
              <a:latin typeface="Bebas Neue"/>
            </a:endParaRPr>
          </a:p>
        </p:txBody>
      </p:sp>
      <p:sp>
        <p:nvSpPr>
          <p:cNvPr id="13" name="TextBox 12">
            <a:extLst>
              <a:ext uri="{FF2B5EF4-FFF2-40B4-BE49-F238E27FC236}">
                <a16:creationId xmlns:a16="http://schemas.microsoft.com/office/drawing/2014/main" xmlns="" id="{DED7E70D-0C44-E069-8B1C-6FA11ACA0CD9}"/>
              </a:ext>
            </a:extLst>
          </p:cNvPr>
          <p:cNvSpPr txBox="1"/>
          <p:nvPr/>
        </p:nvSpPr>
        <p:spPr>
          <a:xfrm>
            <a:off x="11850764" y="5882270"/>
            <a:ext cx="1194319" cy="230832"/>
          </a:xfrm>
          <a:prstGeom prst="rect">
            <a:avLst/>
          </a:prstGeom>
          <a:noFill/>
        </p:spPr>
        <p:txBody>
          <a:bodyPr wrap="square">
            <a:spAutoFit/>
          </a:bodyPr>
          <a:lstStyle/>
          <a:p>
            <a:r>
              <a:rPr lang="en-US" sz="900"/>
              <a:t>16</a:t>
            </a:r>
          </a:p>
        </p:txBody>
      </p:sp>
    </p:spTree>
    <p:extLst>
      <p:ext uri="{BB962C8B-B14F-4D97-AF65-F5344CB8AC3E}">
        <p14:creationId xmlns:p14="http://schemas.microsoft.com/office/powerpoint/2010/main" xmlns="" val="230688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87FBD2-D129-424E-7E1A-481313876E2D}"/>
              </a:ext>
            </a:extLst>
          </p:cNvPr>
          <p:cNvSpPr>
            <a:spLocks noGrp="1"/>
          </p:cNvSpPr>
          <p:nvPr>
            <p:ph type="title"/>
          </p:nvPr>
        </p:nvSpPr>
        <p:spPr>
          <a:xfrm>
            <a:off x="380982" y="276352"/>
            <a:ext cx="8911687" cy="746456"/>
          </a:xfrm>
        </p:spPr>
        <p:txBody>
          <a:bodyPr>
            <a:normAutofit fontScale="90000"/>
          </a:bodyPr>
          <a:lstStyle/>
          <a:p>
            <a:r>
              <a:rPr lang="en-US" sz="4400">
                <a:solidFill>
                  <a:srgbClr val="9D6C53"/>
                </a:solidFill>
                <a:latin typeface="Bebas Neue"/>
              </a:rPr>
              <a:t>CONTENTS</a:t>
            </a:r>
            <a:r>
              <a:rPr lang="en-US" sz="9600">
                <a:solidFill>
                  <a:srgbClr val="9D6C53"/>
                </a:solidFill>
                <a:latin typeface="Bebas Neue"/>
              </a:rPr>
              <a:t/>
            </a:r>
            <a:br>
              <a:rPr lang="en-US" sz="9600">
                <a:solidFill>
                  <a:srgbClr val="9D6C53"/>
                </a:solidFill>
                <a:latin typeface="Bebas Neue"/>
              </a:rPr>
            </a:br>
            <a:endParaRPr lang="en-US"/>
          </a:p>
        </p:txBody>
      </p:sp>
      <p:sp>
        <p:nvSpPr>
          <p:cNvPr id="3" name="Content Placeholder 2">
            <a:extLst>
              <a:ext uri="{FF2B5EF4-FFF2-40B4-BE49-F238E27FC236}">
                <a16:creationId xmlns:a16="http://schemas.microsoft.com/office/drawing/2014/main" xmlns="" id="{F53D73E3-A5FE-868B-42D9-2E46D6920938}"/>
              </a:ext>
            </a:extLst>
          </p:cNvPr>
          <p:cNvSpPr>
            <a:spLocks noGrp="1"/>
          </p:cNvSpPr>
          <p:nvPr>
            <p:ph idx="1"/>
          </p:nvPr>
        </p:nvSpPr>
        <p:spPr>
          <a:xfrm>
            <a:off x="610828" y="2154157"/>
            <a:ext cx="11021729" cy="3681035"/>
          </a:xfrm>
        </p:spPr>
        <p:txBody>
          <a:bodyPr>
            <a:noAutofit/>
          </a:bodyPr>
          <a:lstStyle/>
          <a:p>
            <a:r>
              <a:rPr lang="en-US" sz="1700">
                <a:solidFill>
                  <a:schemeClr val="tx1"/>
                </a:solidFill>
                <a:latin typeface="Times New Roman" panose="02020603050405020304" pitchFamily="18" charset="0"/>
                <a:cs typeface="Times New Roman" panose="02020603050405020304" pitchFamily="18" charset="0"/>
              </a:rPr>
              <a:t>ABSTRACT - 1</a:t>
            </a:r>
          </a:p>
          <a:p>
            <a:r>
              <a:rPr lang="en-US" sz="1700">
                <a:solidFill>
                  <a:schemeClr val="tx1"/>
                </a:solidFill>
                <a:latin typeface="Times New Roman" panose="02020603050405020304" pitchFamily="18" charset="0"/>
                <a:cs typeface="Times New Roman" panose="02020603050405020304" pitchFamily="18" charset="0"/>
              </a:rPr>
              <a:t>INTRODUCTION – 2</a:t>
            </a:r>
          </a:p>
          <a:p>
            <a:r>
              <a:rPr lang="en-US" sz="1800">
                <a:solidFill>
                  <a:schemeClr val="tx1"/>
                </a:solidFill>
                <a:latin typeface="Times New Roman" panose="02020603050405020304" pitchFamily="18" charset="0"/>
                <a:cs typeface="Times New Roman" panose="02020603050405020304" pitchFamily="18" charset="0"/>
              </a:rPr>
              <a:t>LITERATURE SURVEY 3 - 10</a:t>
            </a:r>
            <a:endParaRPr lang="en-US" sz="1700">
              <a:solidFill>
                <a:schemeClr val="tx1"/>
              </a:solidFill>
              <a:latin typeface="Times New Roman" panose="02020603050405020304" pitchFamily="18" charset="0"/>
              <a:cs typeface="Times New Roman" panose="02020603050405020304" pitchFamily="18" charset="0"/>
            </a:endParaRPr>
          </a:p>
          <a:p>
            <a:r>
              <a:rPr lang="en-US" sz="1700">
                <a:solidFill>
                  <a:schemeClr val="tx1"/>
                </a:solidFill>
                <a:latin typeface="Times New Roman" panose="02020603050405020304" pitchFamily="18" charset="0"/>
                <a:cs typeface="Times New Roman" panose="02020603050405020304" pitchFamily="18" charset="0"/>
              </a:rPr>
              <a:t>PROBLEM STATEMENT AND OBJECTIVES  11 - 12</a:t>
            </a:r>
          </a:p>
          <a:p>
            <a:r>
              <a:rPr lang="en-US" sz="1700">
                <a:solidFill>
                  <a:schemeClr val="tx1"/>
                </a:solidFill>
                <a:latin typeface="Times New Roman" panose="02020603050405020304" pitchFamily="18" charset="0"/>
                <a:cs typeface="Times New Roman" panose="02020603050405020304" pitchFamily="18" charset="0"/>
              </a:rPr>
              <a:t>EXISTING PROBLEM – 1</a:t>
            </a:r>
            <a:r>
              <a:rPr lang="en-US" sz="1700">
                <a:latin typeface="Times New Roman" panose="02020603050405020304" pitchFamily="18" charset="0"/>
                <a:cs typeface="Times New Roman" panose="02020603050405020304" pitchFamily="18" charset="0"/>
              </a:rPr>
              <a:t>3</a:t>
            </a:r>
            <a:endParaRPr lang="en-US" sz="1700">
              <a:solidFill>
                <a:schemeClr val="tx1"/>
              </a:solidFill>
              <a:latin typeface="Times New Roman" panose="02020603050405020304" pitchFamily="18" charset="0"/>
              <a:cs typeface="Times New Roman" panose="02020603050405020304" pitchFamily="18" charset="0"/>
            </a:endParaRPr>
          </a:p>
          <a:p>
            <a:r>
              <a:rPr lang="en-US" sz="1700">
                <a:solidFill>
                  <a:schemeClr val="tx1"/>
                </a:solidFill>
                <a:latin typeface="Times New Roman" panose="02020603050405020304" pitchFamily="18" charset="0"/>
                <a:cs typeface="Times New Roman" panose="02020603050405020304" pitchFamily="18" charset="0"/>
              </a:rPr>
              <a:t>PROPOSED SOLUTION  - 14</a:t>
            </a:r>
          </a:p>
          <a:p>
            <a:r>
              <a:rPr lang="en-US" sz="1700">
                <a:solidFill>
                  <a:schemeClr val="tx1"/>
                </a:solidFill>
                <a:latin typeface="Times New Roman" panose="02020603050405020304" pitchFamily="18" charset="0"/>
                <a:cs typeface="Times New Roman" panose="02020603050405020304" pitchFamily="18" charset="0"/>
              </a:rPr>
              <a:t>METHODOLOGY - 1</a:t>
            </a:r>
            <a:r>
              <a:rPr lang="en-US" sz="1700">
                <a:latin typeface="Times New Roman" panose="02020603050405020304" pitchFamily="18" charset="0"/>
                <a:cs typeface="Times New Roman" panose="02020603050405020304" pitchFamily="18" charset="0"/>
              </a:rPr>
              <a:t>5</a:t>
            </a:r>
            <a:endParaRPr lang="en-US" sz="1700">
              <a:solidFill>
                <a:schemeClr val="tx1"/>
              </a:solidFill>
              <a:latin typeface="Times New Roman" panose="02020603050405020304" pitchFamily="18" charset="0"/>
              <a:cs typeface="Times New Roman" panose="02020603050405020304" pitchFamily="18" charset="0"/>
            </a:endParaRPr>
          </a:p>
          <a:p>
            <a:r>
              <a:rPr lang="en-US" sz="1700">
                <a:solidFill>
                  <a:schemeClr val="tx1"/>
                </a:solidFill>
                <a:latin typeface="Times New Roman" panose="02020603050405020304" pitchFamily="18" charset="0"/>
                <a:cs typeface="Times New Roman" panose="02020603050405020304" pitchFamily="18" charset="0"/>
              </a:rPr>
              <a:t>BLOCK DIAGRAM – 1</a:t>
            </a:r>
            <a:r>
              <a:rPr lang="en-US" sz="1700">
                <a:latin typeface="Times New Roman" panose="02020603050405020304" pitchFamily="18" charset="0"/>
                <a:cs typeface="Times New Roman" panose="02020603050405020304" pitchFamily="18" charset="0"/>
              </a:rPr>
              <a:t>6</a:t>
            </a:r>
            <a:endParaRPr lang="en-US" sz="1700">
              <a:solidFill>
                <a:schemeClr val="tx1"/>
              </a:solidFill>
              <a:latin typeface="Times New Roman" panose="02020603050405020304" pitchFamily="18" charset="0"/>
              <a:cs typeface="Times New Roman" panose="02020603050405020304" pitchFamily="18" charset="0"/>
            </a:endParaRPr>
          </a:p>
          <a:p>
            <a:pPr marL="3657600" lvl="8" indent="0">
              <a:buNone/>
            </a:pPr>
            <a:r>
              <a:rPr lang="en-US" sz="900">
                <a:latin typeface="Times New Roman" panose="02020603050405020304" pitchFamily="18" charset="0"/>
                <a:cs typeface="Times New Roman" panose="02020603050405020304" pitchFamily="18" charset="0"/>
              </a:rPr>
              <a:t>	                        </a:t>
            </a:r>
          </a:p>
          <a:p>
            <a:pPr marL="3657600" lvl="8" indent="0">
              <a:buNone/>
            </a:pPr>
            <a:endParaRPr lang="en-US" sz="900">
              <a:latin typeface="Times New Roman" panose="02020603050405020304" pitchFamily="18" charset="0"/>
              <a:cs typeface="Times New Roman" panose="02020603050405020304" pitchFamily="18" charset="0"/>
            </a:endParaRPr>
          </a:p>
          <a:p>
            <a:pPr marL="3657600" lvl="8" indent="0">
              <a:buNone/>
            </a:pPr>
            <a:r>
              <a:rPr lang="en-US" sz="900">
                <a:latin typeface="Times New Roman" panose="02020603050405020304" pitchFamily="18" charset="0"/>
                <a:cs typeface="Times New Roman" panose="02020603050405020304" pitchFamily="18" charset="0"/>
              </a:rPr>
              <a:t>                                                                                                                                                                                                                                                                  1							</a:t>
            </a:r>
            <a:r>
              <a:rPr lang="en-US" sz="1000">
                <a:latin typeface="Times New Roman" panose="02020603050405020304" pitchFamily="18" charset="0"/>
                <a:cs typeface="Times New Roman" panose="02020603050405020304" pitchFamily="18" charset="0"/>
              </a:rPr>
              <a:t> </a:t>
            </a:r>
            <a:endParaRPr lang="en-US" sz="900">
              <a:solidFill>
                <a:schemeClr val="tx1"/>
              </a:solidFill>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xmlns="" id="{5181315D-EC47-9F76-7D6F-BC1D1B67C92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19649" y="2154157"/>
            <a:ext cx="5412908" cy="3479727"/>
          </a:xfrm>
          <a:prstGeom prst="rect">
            <a:avLst/>
          </a:prstGeom>
        </p:spPr>
      </p:pic>
    </p:spTree>
    <p:extLst>
      <p:ext uri="{BB962C8B-B14F-4D97-AF65-F5344CB8AC3E}">
        <p14:creationId xmlns:p14="http://schemas.microsoft.com/office/powerpoint/2010/main" xmlns="" val="3197175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D151A964-66DD-99EE-583B-E1AD8DEC2FAF}"/>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cODE</a:t>
            </a:r>
          </a:p>
          <a:p>
            <a:endParaRPr lang="en-US" sz="4400"/>
          </a:p>
        </p:txBody>
      </p:sp>
      <p:sp>
        <p:nvSpPr>
          <p:cNvPr id="10" name="TextBox 9">
            <a:extLst>
              <a:ext uri="{FF2B5EF4-FFF2-40B4-BE49-F238E27FC236}">
                <a16:creationId xmlns:a16="http://schemas.microsoft.com/office/drawing/2014/main" xmlns="" id="{681464D9-8F10-03F6-F53D-C1520A90F10D}"/>
              </a:ext>
            </a:extLst>
          </p:cNvPr>
          <p:cNvSpPr txBox="1"/>
          <p:nvPr/>
        </p:nvSpPr>
        <p:spPr>
          <a:xfrm>
            <a:off x="11850764" y="5882270"/>
            <a:ext cx="1194319" cy="230832"/>
          </a:xfrm>
          <a:prstGeom prst="rect">
            <a:avLst/>
          </a:prstGeom>
          <a:noFill/>
        </p:spPr>
        <p:txBody>
          <a:bodyPr wrap="square">
            <a:spAutoFit/>
          </a:bodyPr>
          <a:lstStyle/>
          <a:p>
            <a:r>
              <a:rPr lang="en-US" sz="900"/>
              <a:t>17</a:t>
            </a:r>
          </a:p>
        </p:txBody>
      </p:sp>
      <p:pic>
        <p:nvPicPr>
          <p:cNvPr id="5" name="Picture 4">
            <a:extLst>
              <a:ext uri="{FF2B5EF4-FFF2-40B4-BE49-F238E27FC236}">
                <a16:creationId xmlns:a16="http://schemas.microsoft.com/office/drawing/2014/main" xmlns="" id="{0902DD61-D6E0-A3D0-6035-21B8DDD6BAA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57762" y="944880"/>
            <a:ext cx="10089358" cy="4937390"/>
          </a:xfrm>
          <a:prstGeom prst="rect">
            <a:avLst/>
          </a:prstGeom>
        </p:spPr>
      </p:pic>
    </p:spTree>
    <p:extLst>
      <p:ext uri="{BB962C8B-B14F-4D97-AF65-F5344CB8AC3E}">
        <p14:creationId xmlns:p14="http://schemas.microsoft.com/office/powerpoint/2010/main" xmlns="" val="2143366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0FA9356D-870B-FA1A-15E4-8E8E56E4A33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374430" y="2032233"/>
            <a:ext cx="9995067" cy="3556804"/>
          </a:xfrm>
        </p:spPr>
      </p:pic>
      <p:sp>
        <p:nvSpPr>
          <p:cNvPr id="6" name="Title 1">
            <a:extLst>
              <a:ext uri="{FF2B5EF4-FFF2-40B4-BE49-F238E27FC236}">
                <a16:creationId xmlns:a16="http://schemas.microsoft.com/office/drawing/2014/main" xmlns="" id="{31C02D61-1371-5E8B-99B4-5524E9FA28E0}"/>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Result</a:t>
            </a:r>
            <a:endParaRPr lang="en-US" sz="4400"/>
          </a:p>
        </p:txBody>
      </p:sp>
    </p:spTree>
    <p:extLst>
      <p:ext uri="{BB962C8B-B14F-4D97-AF65-F5344CB8AC3E}">
        <p14:creationId xmlns:p14="http://schemas.microsoft.com/office/powerpoint/2010/main" xmlns="" val="3801131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6BBE502A-C8DC-D408-845F-4D500866C583}"/>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Result</a:t>
            </a:r>
          </a:p>
          <a:p>
            <a:endParaRPr lang="en-US" sz="4400"/>
          </a:p>
        </p:txBody>
      </p:sp>
      <p:pic>
        <p:nvPicPr>
          <p:cNvPr id="5" name="Content Placeholder 4">
            <a:extLst>
              <a:ext uri="{FF2B5EF4-FFF2-40B4-BE49-F238E27FC236}">
                <a16:creationId xmlns:a16="http://schemas.microsoft.com/office/drawing/2014/main" xmlns="" id="{1E439232-F2AF-44DB-F9D8-B0E171DEECD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74238" y="2098691"/>
            <a:ext cx="9603274" cy="3779595"/>
          </a:xfrm>
        </p:spPr>
      </p:pic>
    </p:spTree>
    <p:extLst>
      <p:ext uri="{BB962C8B-B14F-4D97-AF65-F5344CB8AC3E}">
        <p14:creationId xmlns:p14="http://schemas.microsoft.com/office/powerpoint/2010/main" xmlns="" val="897733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B267D256-F4D1-1CF2-ABC6-998DC3D475FD}"/>
              </a:ext>
            </a:extLst>
          </p:cNvPr>
          <p:cNvSpPr txBox="1">
            <a:spLocks/>
          </p:cNvSpPr>
          <p:nvPr/>
        </p:nvSpPr>
        <p:spPr>
          <a:xfrm>
            <a:off x="396904" y="279848"/>
            <a:ext cx="9604375" cy="104933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RESULT</a:t>
            </a:r>
            <a:endParaRPr lang="en-US" sz="4400"/>
          </a:p>
        </p:txBody>
      </p:sp>
      <p:sp>
        <p:nvSpPr>
          <p:cNvPr id="9" name="Rectangle 4">
            <a:extLst>
              <a:ext uri="{FF2B5EF4-FFF2-40B4-BE49-F238E27FC236}">
                <a16:creationId xmlns:a16="http://schemas.microsoft.com/office/drawing/2014/main" xmlns="" id="{8A3F5A49-DE1F-DD31-6B05-097B4ABCE39F}"/>
              </a:ext>
            </a:extLst>
          </p:cNvPr>
          <p:cNvSpPr>
            <a:spLocks noChangeArrowheads="1"/>
          </p:cNvSpPr>
          <p:nvPr/>
        </p:nvSpPr>
        <p:spPr bwMode="auto">
          <a:xfrm>
            <a:off x="1110343" y="2166167"/>
            <a:ext cx="9604375" cy="31088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a:ln>
                  <a:noFill/>
                </a:ln>
                <a:solidFill>
                  <a:schemeClr val="tx1"/>
                </a:solidFill>
                <a:effectLst/>
                <a:latin typeface="Arial" panose="020B0604020202020204" pitchFamily="34" charset="0"/>
              </a:rPr>
              <a:t>Increased accuracy in attendance tracking.</a:t>
            </a:r>
          </a:p>
          <a:p>
            <a:pPr marR="0" lvl="0" algn="l" defTabSz="914400" rtl="0" eaLnBrk="0" fontAlgn="base" latinLnBrk="0" hangingPunct="0">
              <a:lnSpc>
                <a:spcPct val="100000"/>
              </a:lnSpc>
              <a:spcBef>
                <a:spcPct val="0"/>
              </a:spcBef>
              <a:spcAft>
                <a:spcPct val="0"/>
              </a:spcAft>
              <a:buClrTx/>
              <a:buSzTx/>
              <a:tabLst/>
            </a:pPr>
            <a:endParaRPr kumimoji="0" lang="en-US" altLang="en-US" sz="19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a:ln>
                  <a:noFill/>
                </a:ln>
                <a:solidFill>
                  <a:schemeClr val="tx1"/>
                </a:solidFill>
                <a:effectLst/>
                <a:latin typeface="Arial" panose="020B0604020202020204" pitchFamily="34" charset="0"/>
              </a:rPr>
              <a:t>Reduction in administrative workload.</a:t>
            </a:r>
          </a:p>
          <a:p>
            <a:pPr marR="0" lvl="0" algn="l" defTabSz="914400" rtl="0" eaLnBrk="0" fontAlgn="base" latinLnBrk="0" hangingPunct="0">
              <a:lnSpc>
                <a:spcPct val="100000"/>
              </a:lnSpc>
              <a:spcBef>
                <a:spcPct val="0"/>
              </a:spcBef>
              <a:spcAft>
                <a:spcPct val="0"/>
              </a:spcAft>
              <a:buClrTx/>
              <a:buSzTx/>
              <a:tabLst/>
            </a:pPr>
            <a:endParaRPr kumimoji="0" lang="en-US" altLang="en-US" sz="19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a:ln>
                  <a:noFill/>
                </a:ln>
                <a:solidFill>
                  <a:schemeClr val="tx1"/>
                </a:solidFill>
                <a:effectLst/>
                <a:latin typeface="Arial" panose="020B0604020202020204" pitchFamily="34" charset="0"/>
              </a:rPr>
              <a:t>Enhanced security through biometric authentication.</a:t>
            </a:r>
          </a:p>
          <a:p>
            <a:pPr marR="0" lvl="0" algn="l" defTabSz="914400" rtl="0" eaLnBrk="0" fontAlgn="base" latinLnBrk="0" hangingPunct="0">
              <a:lnSpc>
                <a:spcPct val="100000"/>
              </a:lnSpc>
              <a:spcBef>
                <a:spcPct val="0"/>
              </a:spcBef>
              <a:spcAft>
                <a:spcPct val="0"/>
              </a:spcAft>
              <a:buClrTx/>
              <a:buSzTx/>
              <a:tabLst/>
            </a:pPr>
            <a:endParaRPr kumimoji="0" lang="en-US" altLang="en-US" sz="19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a:ln>
                  <a:noFill/>
                </a:ln>
                <a:solidFill>
                  <a:schemeClr val="tx1"/>
                </a:solidFill>
                <a:effectLst/>
                <a:latin typeface="Arial" panose="020B0604020202020204" pitchFamily="34" charset="0"/>
              </a:rPr>
              <a:t>Improved efficiency in attendance management.</a:t>
            </a:r>
          </a:p>
          <a:p>
            <a:pPr marR="0" lvl="0" algn="l" defTabSz="914400" rtl="0" eaLnBrk="0" fontAlgn="base" latinLnBrk="0" hangingPunct="0">
              <a:lnSpc>
                <a:spcPct val="100000"/>
              </a:lnSpc>
              <a:spcBef>
                <a:spcPct val="0"/>
              </a:spcBef>
              <a:spcAft>
                <a:spcPct val="0"/>
              </a:spcAft>
              <a:buClrTx/>
              <a:buSzTx/>
              <a:tabLst/>
            </a:pPr>
            <a:endParaRPr kumimoji="0" lang="en-US" altLang="en-US" sz="19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a:ln>
                  <a:noFill/>
                </a:ln>
                <a:solidFill>
                  <a:schemeClr val="tx1"/>
                </a:solidFill>
                <a:effectLst/>
                <a:latin typeface="Arial" panose="020B0604020202020204" pitchFamily="34" charset="0"/>
              </a:rPr>
              <a:t>Potential for integration with other systems for comprehensive data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xmlns="" id="{73680F29-3716-FD9A-0D8D-DAB5D9BB7ADC}"/>
              </a:ext>
            </a:extLst>
          </p:cNvPr>
          <p:cNvSpPr>
            <a:spLocks noChangeArrowheads="1"/>
          </p:cNvSpPr>
          <p:nvPr/>
        </p:nvSpPr>
        <p:spPr bwMode="auto">
          <a:xfrm>
            <a:off x="0" y="0"/>
            <a:ext cx="19304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6">
            <a:extLst>
              <a:ext uri="{FF2B5EF4-FFF2-40B4-BE49-F238E27FC236}">
                <a16:creationId xmlns:a16="http://schemas.microsoft.com/office/drawing/2014/main" xmlns="" id="{EAACE3B4-9C7A-EB83-5A28-A4A473CF127D}"/>
              </a:ext>
            </a:extLst>
          </p:cNvPr>
          <p:cNvSpPr>
            <a:spLocks noChangeArrowheads="1"/>
          </p:cNvSpPr>
          <p:nvPr/>
        </p:nvSpPr>
        <p:spPr bwMode="auto">
          <a:xfrm>
            <a:off x="0" y="0"/>
            <a:ext cx="4876800" cy="0"/>
          </a:xfrm>
          <a:prstGeom prst="rect">
            <a:avLst/>
          </a:prstGeom>
          <a:solidFill>
            <a:srgbClr val="21212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Inter"/>
              </a:rPr>
              <a:t/>
            </a:r>
            <a:br>
              <a:rPr kumimoji="0" lang="en-US" altLang="en-US" sz="1800" b="0" i="0" u="none" strike="noStrike" cap="none" normalizeH="0" baseline="0">
                <a:ln>
                  <a:noFill/>
                </a:ln>
                <a:solidFill>
                  <a:srgbClr val="FFFFFF"/>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546544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D353B3FC-8108-B69F-FBBD-7DF9E0BB9EC1}"/>
              </a:ext>
            </a:extLst>
          </p:cNvPr>
          <p:cNvSpPr txBox="1"/>
          <p:nvPr/>
        </p:nvSpPr>
        <p:spPr>
          <a:xfrm>
            <a:off x="800199" y="2224985"/>
            <a:ext cx="10350500" cy="2723823"/>
          </a:xfrm>
          <a:prstGeom prst="rect">
            <a:avLst/>
          </a:prstGeom>
          <a:noFill/>
        </p:spPr>
        <p:txBody>
          <a:bodyPr wrap="square">
            <a:spAutoFit/>
          </a:bodyPr>
          <a:lstStyle/>
          <a:p>
            <a:pPr algn="l">
              <a:buFont typeface="Arial" panose="020B0604020202020204" pitchFamily="34" charset="0"/>
              <a:buChar char="•"/>
            </a:pPr>
            <a:r>
              <a:rPr lang="en-US" sz="1900" b="0" i="0" dirty="0" smtClean="0">
                <a:effectLst/>
                <a:latin typeface="Times New Roman" panose="02020603050405020304" pitchFamily="18" charset="0"/>
                <a:cs typeface="Times New Roman" panose="02020603050405020304" pitchFamily="18" charset="0"/>
              </a:rPr>
              <a:t> Face </a:t>
            </a:r>
            <a:r>
              <a:rPr lang="en-US" sz="1900" b="0" i="0" dirty="0">
                <a:effectLst/>
                <a:latin typeface="Times New Roman" panose="02020603050405020304" pitchFamily="18" charset="0"/>
                <a:cs typeface="Times New Roman" panose="02020603050405020304" pitchFamily="18" charset="0"/>
              </a:rPr>
              <a:t>recognition attendance systems offer automated, accurate, and secure attendance tracking.</a:t>
            </a:r>
          </a:p>
          <a:p>
            <a:pPr algn="l">
              <a:buFont typeface="Arial" panose="020B0604020202020204" pitchFamily="34" charset="0"/>
              <a:buChar char="•"/>
            </a:pPr>
            <a:endParaRPr lang="en-US" sz="19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900" b="0" i="0" dirty="0" smtClean="0">
                <a:effectLst/>
                <a:latin typeface="Times New Roman" panose="02020603050405020304" pitchFamily="18" charset="0"/>
                <a:cs typeface="Times New Roman" panose="02020603050405020304" pitchFamily="18" charset="0"/>
              </a:rPr>
              <a:t> They </a:t>
            </a:r>
            <a:r>
              <a:rPr lang="en-US" sz="1900" b="0" i="0" dirty="0">
                <a:effectLst/>
                <a:latin typeface="Times New Roman" panose="02020603050405020304" pitchFamily="18" charset="0"/>
                <a:cs typeface="Times New Roman" panose="02020603050405020304" pitchFamily="18" charset="0"/>
              </a:rPr>
              <a:t>enhance security, streamline administrative tasks, and promote transparency.</a:t>
            </a:r>
          </a:p>
          <a:p>
            <a:pPr algn="l"/>
            <a:endParaRPr lang="en-US" sz="19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900" b="0" i="0" dirty="0" smtClean="0">
                <a:effectLst/>
                <a:latin typeface="Times New Roman" panose="02020603050405020304" pitchFamily="18" charset="0"/>
                <a:cs typeface="Times New Roman" panose="02020603050405020304" pitchFamily="18" charset="0"/>
              </a:rPr>
              <a:t> Despite </a:t>
            </a:r>
            <a:r>
              <a:rPr lang="en-US" sz="1900" b="0" i="0" dirty="0">
                <a:effectLst/>
                <a:latin typeface="Times New Roman" panose="02020603050405020304" pitchFamily="18" charset="0"/>
                <a:cs typeface="Times New Roman" panose="02020603050405020304" pitchFamily="18" charset="0"/>
              </a:rPr>
              <a:t>challenges like privacy concerns and technical limitations, ongoing advancements promise improved solutions.</a:t>
            </a:r>
          </a:p>
          <a:p>
            <a:pPr algn="l"/>
            <a:endParaRPr lang="en-US" sz="19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900" b="0" i="0" dirty="0" smtClean="0">
                <a:effectLst/>
                <a:latin typeface="Times New Roman" panose="02020603050405020304" pitchFamily="18" charset="0"/>
                <a:cs typeface="Times New Roman" panose="02020603050405020304" pitchFamily="18" charset="0"/>
              </a:rPr>
              <a:t> With </a:t>
            </a:r>
            <a:r>
              <a:rPr lang="en-US" sz="1900" b="0" i="0" dirty="0">
                <a:effectLst/>
                <a:latin typeface="Times New Roman" panose="02020603050405020304" pitchFamily="18" charset="0"/>
                <a:cs typeface="Times New Roman" panose="02020603050405020304" pitchFamily="18" charset="0"/>
              </a:rPr>
              <a:t>continuous research and development, face recognition attendance systems are poised for widespread adoption in various sectors.</a:t>
            </a:r>
          </a:p>
        </p:txBody>
      </p:sp>
      <p:sp>
        <p:nvSpPr>
          <p:cNvPr id="14" name="Title 1">
            <a:extLst>
              <a:ext uri="{FF2B5EF4-FFF2-40B4-BE49-F238E27FC236}">
                <a16:creationId xmlns:a16="http://schemas.microsoft.com/office/drawing/2014/main" xmlns="" id="{C4FC88E4-3EB9-7407-EEE4-FF25202BC72B}"/>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Conclusion</a:t>
            </a:r>
            <a:endParaRPr lang="en-US" sz="4400"/>
          </a:p>
        </p:txBody>
      </p:sp>
      <p:sp>
        <p:nvSpPr>
          <p:cNvPr id="16" name="TextBox 15">
            <a:extLst>
              <a:ext uri="{FF2B5EF4-FFF2-40B4-BE49-F238E27FC236}">
                <a16:creationId xmlns:a16="http://schemas.microsoft.com/office/drawing/2014/main" xmlns="" id="{404A69CA-DFCC-DC89-6C92-712DED12FFD1}"/>
              </a:ext>
            </a:extLst>
          </p:cNvPr>
          <p:cNvSpPr txBox="1"/>
          <p:nvPr/>
        </p:nvSpPr>
        <p:spPr>
          <a:xfrm>
            <a:off x="11850764" y="5882270"/>
            <a:ext cx="1194319" cy="230832"/>
          </a:xfrm>
          <a:prstGeom prst="rect">
            <a:avLst/>
          </a:prstGeom>
          <a:noFill/>
        </p:spPr>
        <p:txBody>
          <a:bodyPr wrap="square">
            <a:spAutoFit/>
          </a:bodyPr>
          <a:lstStyle/>
          <a:p>
            <a:r>
              <a:rPr lang="en-US" sz="900"/>
              <a:t>18</a:t>
            </a:r>
          </a:p>
        </p:txBody>
      </p:sp>
    </p:spTree>
    <p:extLst>
      <p:ext uri="{BB962C8B-B14F-4D97-AF65-F5344CB8AC3E}">
        <p14:creationId xmlns:p14="http://schemas.microsoft.com/office/powerpoint/2010/main" xmlns="" val="3831007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C2E8A6-FE36-14B9-A19E-6ACB9E902131}"/>
              </a:ext>
            </a:extLst>
          </p:cNvPr>
          <p:cNvSpPr>
            <a:spLocks noGrp="1"/>
          </p:cNvSpPr>
          <p:nvPr>
            <p:ph type="title"/>
          </p:nvPr>
        </p:nvSpPr>
        <p:spPr>
          <a:xfrm>
            <a:off x="415881" y="326254"/>
            <a:ext cx="9603275" cy="1049235"/>
          </a:xfrm>
        </p:spPr>
        <p:txBody>
          <a:bodyPr>
            <a:normAutofit/>
          </a:bodyPr>
          <a:lstStyle/>
          <a:p>
            <a:r>
              <a:rPr lang="en-US" sz="4400">
                <a:solidFill>
                  <a:srgbClr val="9D6C53"/>
                </a:solidFill>
                <a:latin typeface="Bebas Neue"/>
              </a:rPr>
              <a:t>References</a:t>
            </a:r>
            <a:endParaRPr lang="en-US" sz="4400"/>
          </a:p>
        </p:txBody>
      </p:sp>
      <p:sp>
        <p:nvSpPr>
          <p:cNvPr id="3" name="Content Placeholder 2">
            <a:extLst>
              <a:ext uri="{FF2B5EF4-FFF2-40B4-BE49-F238E27FC236}">
                <a16:creationId xmlns:a16="http://schemas.microsoft.com/office/drawing/2014/main" xmlns="" id="{0EAA8C71-F8B6-FA30-807A-6AD94DB8D13E}"/>
              </a:ext>
            </a:extLst>
          </p:cNvPr>
          <p:cNvSpPr>
            <a:spLocks noGrp="1"/>
          </p:cNvSpPr>
          <p:nvPr>
            <p:ph idx="1"/>
          </p:nvPr>
        </p:nvSpPr>
        <p:spPr>
          <a:xfrm>
            <a:off x="677138" y="2155691"/>
            <a:ext cx="11191207" cy="3778578"/>
          </a:xfrm>
        </p:spPr>
        <p:txBody>
          <a:bodyPr>
            <a:normAutofit/>
          </a:bodyPr>
          <a:lstStyle/>
          <a:p>
            <a:pPr marL="0" indent="0" algn="just">
              <a:buNone/>
            </a:pPr>
            <a:r>
              <a:rPr lang="en-US" sz="1600">
                <a:latin typeface="Times New Roman" panose="02020603050405020304" pitchFamily="18" charset="0"/>
                <a:cs typeface="Times New Roman" panose="02020603050405020304" pitchFamily="18" charset="0"/>
              </a:rPr>
              <a:t>[1] Shreyak Sawhney, Karan Kacker, Samyak Jain, Shailendra Narayan Singh , Rakesh Garg, “Real-Time Smart Attendance System using Face Recognition Techniques”, 2020 </a:t>
            </a:r>
          </a:p>
          <a:p>
            <a:pPr marL="0" indent="0" algn="just">
              <a:buNone/>
            </a:pPr>
            <a:r>
              <a:rPr lang="en-US" sz="1600">
                <a:latin typeface="Times New Roman" panose="02020603050405020304" pitchFamily="18" charset="0"/>
                <a:cs typeface="Times New Roman" panose="02020603050405020304" pitchFamily="18" charset="0"/>
              </a:rPr>
              <a:t>[2] Naman Gupta, Purushottam Sharma, Vikas Deep, Vinod Kumar Shukla, “Automated Attendance System Using OpenCV”, 2019 </a:t>
            </a:r>
          </a:p>
          <a:p>
            <a:pPr marL="0" indent="0" algn="just">
              <a:buNone/>
            </a:pPr>
            <a:r>
              <a:rPr lang="en-US" sz="1600">
                <a:latin typeface="Times New Roman" panose="02020603050405020304" pitchFamily="18" charset="0"/>
                <a:cs typeface="Times New Roman" panose="02020603050405020304" pitchFamily="18" charset="0"/>
              </a:rPr>
              <a:t>[3] Krishna Mridha, Nabhan Tawjih Yousef, “Study and Analysis of Implementing a Smart Attendance Management System Based on Face Recognition Technique using OpenCV and Machine Learning”, 2021 </a:t>
            </a:r>
          </a:p>
          <a:p>
            <a:pPr marL="0" indent="0" algn="just">
              <a:buNone/>
            </a:pPr>
            <a:r>
              <a:rPr lang="en-US" sz="1600">
                <a:latin typeface="Times New Roman" panose="02020603050405020304" pitchFamily="18" charset="0"/>
                <a:cs typeface="Times New Roman" panose="02020603050405020304" pitchFamily="18" charset="0"/>
              </a:rPr>
              <a:t>[4] Organization, S. D. I. W. C., Kuster, B. (2018). Face Detection and Face Recognition in Python Programming Language. The Seventh International Conference on Informatics and Applications (ICIA2018). </a:t>
            </a:r>
          </a:p>
          <a:p>
            <a:pPr marL="0" indent="0" algn="just">
              <a:buNone/>
            </a:pPr>
            <a:r>
              <a:rPr lang="en-US" sz="1600">
                <a:latin typeface="Times New Roman" panose="02020603050405020304" pitchFamily="18" charset="0"/>
                <a:cs typeface="Times New Roman" panose="02020603050405020304" pitchFamily="18" charset="0"/>
              </a:rPr>
              <a:t>[5] Emami, Shervin Suciu, Valentin. (2012). Facial Recognition using OpenCV. Journal of Mobile, Embedded and Distributed Systems. </a:t>
            </a:r>
          </a:p>
          <a:p>
            <a:pPr marL="0" indent="0" algn="just">
              <a:buNone/>
            </a:pPr>
            <a:endParaRPr lang="en-US" sz="14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9D56E71B-9E1F-2835-22CA-C3A51702547C}"/>
              </a:ext>
            </a:extLst>
          </p:cNvPr>
          <p:cNvSpPr txBox="1"/>
          <p:nvPr/>
        </p:nvSpPr>
        <p:spPr>
          <a:xfrm>
            <a:off x="11850764" y="5882270"/>
            <a:ext cx="1194319" cy="230832"/>
          </a:xfrm>
          <a:prstGeom prst="rect">
            <a:avLst/>
          </a:prstGeom>
          <a:noFill/>
        </p:spPr>
        <p:txBody>
          <a:bodyPr wrap="square">
            <a:spAutoFit/>
          </a:bodyPr>
          <a:lstStyle/>
          <a:p>
            <a:r>
              <a:rPr lang="en-US" sz="900"/>
              <a:t>19</a:t>
            </a:r>
          </a:p>
        </p:txBody>
      </p:sp>
    </p:spTree>
    <p:extLst>
      <p:ext uri="{BB962C8B-B14F-4D97-AF65-F5344CB8AC3E}">
        <p14:creationId xmlns:p14="http://schemas.microsoft.com/office/powerpoint/2010/main" xmlns="" val="1246438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FA70FA-D878-0828-25EE-12FE664F2B5A}"/>
              </a:ext>
            </a:extLst>
          </p:cNvPr>
          <p:cNvSpPr>
            <a:spLocks noGrp="1"/>
          </p:cNvSpPr>
          <p:nvPr>
            <p:ph type="title"/>
          </p:nvPr>
        </p:nvSpPr>
        <p:spPr>
          <a:xfrm>
            <a:off x="405204" y="304898"/>
            <a:ext cx="9603275" cy="1049235"/>
          </a:xfrm>
        </p:spPr>
        <p:txBody>
          <a:bodyPr>
            <a:normAutofit/>
          </a:bodyPr>
          <a:lstStyle/>
          <a:p>
            <a:r>
              <a:rPr lang="en-US" sz="4400">
                <a:solidFill>
                  <a:srgbClr val="9D6C53"/>
                </a:solidFill>
                <a:latin typeface="Bebas Neue"/>
              </a:rPr>
              <a:t>References</a:t>
            </a:r>
            <a:endParaRPr lang="en-US" sz="4400"/>
          </a:p>
        </p:txBody>
      </p:sp>
      <p:sp>
        <p:nvSpPr>
          <p:cNvPr id="3" name="Content Placeholder 2">
            <a:extLst>
              <a:ext uri="{FF2B5EF4-FFF2-40B4-BE49-F238E27FC236}">
                <a16:creationId xmlns:a16="http://schemas.microsoft.com/office/drawing/2014/main" xmlns="" id="{20485EE1-C9A6-BEE7-3D80-8489ED3CE111}"/>
              </a:ext>
            </a:extLst>
          </p:cNvPr>
          <p:cNvSpPr>
            <a:spLocks noGrp="1"/>
          </p:cNvSpPr>
          <p:nvPr>
            <p:ph idx="1"/>
          </p:nvPr>
        </p:nvSpPr>
        <p:spPr>
          <a:xfrm>
            <a:off x="679489" y="2166561"/>
            <a:ext cx="10740421" cy="3450613"/>
          </a:xfrm>
        </p:spPr>
        <p:txBody>
          <a:bodyPr>
            <a:normAutofit fontScale="70000" lnSpcReduction="20000"/>
          </a:bodyPr>
          <a:lstStyle/>
          <a:p>
            <a:pPr marL="0" indent="0">
              <a:buNone/>
            </a:pPr>
            <a:r>
              <a:rPr lang="en-US" sz="2300">
                <a:latin typeface="Times New Roman" panose="02020603050405020304" pitchFamily="18" charset="0"/>
                <a:cs typeface="Times New Roman" panose="02020603050405020304" pitchFamily="18" charset="0"/>
              </a:rPr>
              <a:t>[6] Yuvaraj, C. Srikanth, M. Kumar, V. Srinivasa Murthy, Y.V. Koolagudi, Shashidhar. (2017). An approach to maintain attendance using image processing techniques. 1-3. 10.1109/IC3.2017.8284353. </a:t>
            </a:r>
          </a:p>
          <a:p>
            <a:pPr marL="0" indent="0">
              <a:buNone/>
            </a:pPr>
            <a:r>
              <a:rPr lang="en-US" sz="2300">
                <a:latin typeface="Times New Roman" panose="02020603050405020304" pitchFamily="18" charset="0"/>
                <a:cs typeface="Times New Roman" panose="02020603050405020304" pitchFamily="18" charset="0"/>
              </a:rPr>
              <a:t>[7] Nirmalya Kar, Mrinal Kanti Debbarma, Ashim Saha, and Dwijen Rudra Pal. Study of Implementing Automated Attendance System Using Face Recognition Technique. International Journal of Computer and Communication Engineering, Vol. 1, No. 2, July 2012. </a:t>
            </a:r>
          </a:p>
          <a:p>
            <a:pPr marL="0" indent="0">
              <a:buNone/>
            </a:pPr>
            <a:r>
              <a:rPr lang="en-US" sz="2300">
                <a:latin typeface="Times New Roman" panose="02020603050405020304" pitchFamily="18" charset="0"/>
                <a:cs typeface="Times New Roman" panose="02020603050405020304" pitchFamily="18" charset="0"/>
              </a:rPr>
              <a:t>[8] Suma S L, Sarika Raga, “Real Time Face Recognition of Human Faces by using LBPH and Viola Jones Algorithm,” International Journal of Scientific Research in Computer Science and Engineering, Vol.6, Issue.5, pp.6-10, 2018. </a:t>
            </a:r>
          </a:p>
          <a:p>
            <a:pPr marL="0" indent="0">
              <a:buNone/>
            </a:pPr>
            <a:r>
              <a:rPr lang="en-US" sz="2300">
                <a:latin typeface="Times New Roman" panose="02020603050405020304" pitchFamily="18" charset="0"/>
                <a:cs typeface="Times New Roman" panose="02020603050405020304" pitchFamily="18" charset="0"/>
              </a:rPr>
              <a:t>[9] A brief history of Facial Recognition, NEC, New Zealand,26 May 2020.[Online]. Available: https:// www.nec.co.nz/market-leadership/publications-media/a-brief-history-of-facialrecognition/ </a:t>
            </a:r>
          </a:p>
          <a:p>
            <a:pPr marL="0" indent="0">
              <a:buNone/>
            </a:pPr>
            <a:r>
              <a:rPr lang="en-US" sz="2300">
                <a:latin typeface="Times New Roman" panose="02020603050405020304" pitchFamily="18" charset="0"/>
                <a:cs typeface="Times New Roman" panose="02020603050405020304" pitchFamily="18" charset="0"/>
              </a:rPr>
              <a:t>[10]  N. Kar, M. K. Debbarma, A. Saha, and D. R. Pal, “Study of Implementing Automated Attendance System Using Face Recognition Technique,” International Journal of Computer and Communication Engineering, vol. 1, no. 2, pp. 100–103, 2012. </a:t>
            </a: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endParaRPr lang="en-US"/>
          </a:p>
        </p:txBody>
      </p:sp>
      <p:sp>
        <p:nvSpPr>
          <p:cNvPr id="5" name="TextBox 4">
            <a:extLst>
              <a:ext uri="{FF2B5EF4-FFF2-40B4-BE49-F238E27FC236}">
                <a16:creationId xmlns:a16="http://schemas.microsoft.com/office/drawing/2014/main" xmlns="" id="{B33D78A0-119A-5ECA-715E-420AC3FA3D17}"/>
              </a:ext>
            </a:extLst>
          </p:cNvPr>
          <p:cNvSpPr txBox="1"/>
          <p:nvPr/>
        </p:nvSpPr>
        <p:spPr>
          <a:xfrm>
            <a:off x="11850764" y="5882270"/>
            <a:ext cx="1194319" cy="230832"/>
          </a:xfrm>
          <a:prstGeom prst="rect">
            <a:avLst/>
          </a:prstGeom>
          <a:noFill/>
        </p:spPr>
        <p:txBody>
          <a:bodyPr wrap="square">
            <a:spAutoFit/>
          </a:bodyPr>
          <a:lstStyle/>
          <a:p>
            <a:r>
              <a:rPr lang="en-US" sz="900"/>
              <a:t>20</a:t>
            </a:r>
          </a:p>
        </p:txBody>
      </p:sp>
    </p:spTree>
    <p:extLst>
      <p:ext uri="{BB962C8B-B14F-4D97-AF65-F5344CB8AC3E}">
        <p14:creationId xmlns:p14="http://schemas.microsoft.com/office/powerpoint/2010/main" xmlns="" val="2754243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0C92E0-BD72-C84F-86C3-81E8193B89A8}"/>
              </a:ext>
            </a:extLst>
          </p:cNvPr>
          <p:cNvSpPr>
            <a:spLocks noGrp="1"/>
          </p:cNvSpPr>
          <p:nvPr>
            <p:ph type="title"/>
          </p:nvPr>
        </p:nvSpPr>
        <p:spPr>
          <a:xfrm>
            <a:off x="406454" y="267810"/>
            <a:ext cx="9603275" cy="1049235"/>
          </a:xfrm>
        </p:spPr>
        <p:txBody>
          <a:bodyPr>
            <a:normAutofit/>
          </a:bodyPr>
          <a:lstStyle/>
          <a:p>
            <a:r>
              <a:rPr lang="en-US" sz="4400">
                <a:solidFill>
                  <a:srgbClr val="9D6C53"/>
                </a:solidFill>
                <a:latin typeface="Bebas Neue"/>
              </a:rPr>
              <a:t>References</a:t>
            </a:r>
            <a:endParaRPr lang="en-US" sz="4400"/>
          </a:p>
        </p:txBody>
      </p:sp>
      <p:sp>
        <p:nvSpPr>
          <p:cNvPr id="3" name="Content Placeholder 2">
            <a:extLst>
              <a:ext uri="{FF2B5EF4-FFF2-40B4-BE49-F238E27FC236}">
                <a16:creationId xmlns:a16="http://schemas.microsoft.com/office/drawing/2014/main" xmlns="" id="{023B3EA3-DBA8-2095-C440-B95E0BF901CD}"/>
              </a:ext>
            </a:extLst>
          </p:cNvPr>
          <p:cNvSpPr>
            <a:spLocks noGrp="1"/>
          </p:cNvSpPr>
          <p:nvPr>
            <p:ph idx="1"/>
          </p:nvPr>
        </p:nvSpPr>
        <p:spPr>
          <a:xfrm>
            <a:off x="711247" y="2043724"/>
            <a:ext cx="11411782" cy="3955860"/>
          </a:xfrm>
        </p:spPr>
        <p:txBody>
          <a:bodyPr>
            <a:noAutofit/>
          </a:bodyPr>
          <a:lstStyle/>
          <a:p>
            <a:pPr marL="0" indent="0" algn="just">
              <a:buNone/>
            </a:pPr>
            <a:r>
              <a:rPr lang="en-US" sz="1600">
                <a:latin typeface="Times New Roman" panose="02020603050405020304" pitchFamily="18" charset="0"/>
                <a:cs typeface="Times New Roman" panose="02020603050405020304" pitchFamily="18" charset="0"/>
              </a:rPr>
              <a:t>[11] J. Joseph and K. P. Zacharia, “Automatic Attendance Management System Using Face Recognition,” International Journal of Science and Research (IJSR), vol. 2, no. 11, pp. 327–330, 2013. </a:t>
            </a:r>
          </a:p>
          <a:p>
            <a:pPr marL="0" indent="0" algn="just">
              <a:buNone/>
            </a:pPr>
            <a:r>
              <a:rPr lang="en-US" sz="1600">
                <a:latin typeface="Times New Roman" panose="02020603050405020304" pitchFamily="18" charset="0"/>
                <a:cs typeface="Times New Roman" panose="02020603050405020304" pitchFamily="18" charset="0"/>
              </a:rPr>
              <a:t>[12] Naveed Khan Baloch, M. HaroonYousaf, Wagar Ahmad, M. Iran Baig, “Algorithm for Efficient Attendance Management: Face Recognition based Approach”, IJCSI, Vol. 9, Issue 4, No 1,pp.146-150, July 2012. </a:t>
            </a:r>
          </a:p>
          <a:p>
            <a:pPr marL="0" indent="0" algn="just">
              <a:buNone/>
            </a:pPr>
            <a:r>
              <a:rPr lang="en-US" sz="1600">
                <a:latin typeface="Times New Roman" panose="02020603050405020304" pitchFamily="18" charset="0"/>
                <a:cs typeface="Times New Roman" panose="02020603050405020304" pitchFamily="18" charset="0"/>
              </a:rPr>
              <a:t>[13] P. Wagh, R. Thakare, J. Chaudhari, and S. Patil, “Attendance system based on face recognition using eigen face and PCA algorithms,” in 2015 International Conference on Green Computing and Internet of Things (ICGCIoT). IEEE, oct 2015, pp. 303308. </a:t>
            </a:r>
          </a:p>
          <a:p>
            <a:pPr marL="0" indent="0" algn="just">
              <a:buNone/>
            </a:pPr>
            <a:r>
              <a:rPr lang="en-US" sz="1600">
                <a:latin typeface="Times New Roman" panose="02020603050405020304" pitchFamily="18" charset="0"/>
                <a:cs typeface="Times New Roman" panose="02020603050405020304" pitchFamily="18" charset="0"/>
              </a:rPr>
              <a:t>[14] S.-h. Jeng, H. Y. M. Liao, C. C. Han, M. Y. Chern, and Y. T. Liu, “Facial feature detection using geometrical face model: An efficient approach,” Pattern Recognition, vol. 31, no. 3, pp. 273–282, 1998. </a:t>
            </a:r>
          </a:p>
          <a:p>
            <a:pPr marL="0" indent="0" algn="just">
              <a:buNone/>
            </a:pPr>
            <a:r>
              <a:rPr lang="en-US" sz="1600">
                <a:latin typeface="Times New Roman" panose="02020603050405020304" pitchFamily="18" charset="0"/>
                <a:cs typeface="Times New Roman" panose="02020603050405020304" pitchFamily="18" charset="0"/>
              </a:rPr>
              <a:t>[15] Arsenovic, Marko, et al. "FaceTime—Deep learning based face recognition attendance system." 2017 IEEE 15th International Symposium on Intelligent Systems and Informatics (SISY). IEEE, 2017.</a:t>
            </a:r>
          </a:p>
        </p:txBody>
      </p:sp>
      <p:sp>
        <p:nvSpPr>
          <p:cNvPr id="4" name="TextBox 3">
            <a:extLst>
              <a:ext uri="{FF2B5EF4-FFF2-40B4-BE49-F238E27FC236}">
                <a16:creationId xmlns:a16="http://schemas.microsoft.com/office/drawing/2014/main" xmlns="" id="{CE620FE5-43BF-D2EB-0292-EEA981D8D079}"/>
              </a:ext>
            </a:extLst>
          </p:cNvPr>
          <p:cNvSpPr txBox="1"/>
          <p:nvPr/>
        </p:nvSpPr>
        <p:spPr>
          <a:xfrm>
            <a:off x="11850764" y="5882270"/>
            <a:ext cx="1194319" cy="230832"/>
          </a:xfrm>
          <a:prstGeom prst="rect">
            <a:avLst/>
          </a:prstGeom>
          <a:noFill/>
        </p:spPr>
        <p:txBody>
          <a:bodyPr wrap="square">
            <a:spAutoFit/>
          </a:bodyPr>
          <a:lstStyle/>
          <a:p>
            <a:r>
              <a:rPr lang="en-US" sz="900"/>
              <a:t>21</a:t>
            </a:r>
          </a:p>
        </p:txBody>
      </p:sp>
    </p:spTree>
    <p:extLst>
      <p:ext uri="{BB962C8B-B14F-4D97-AF65-F5344CB8AC3E}">
        <p14:creationId xmlns:p14="http://schemas.microsoft.com/office/powerpoint/2010/main" xmlns="" val="3183616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0CF1FD-5252-C0B3-5DBB-0B04C321D9D0}"/>
              </a:ext>
            </a:extLst>
          </p:cNvPr>
          <p:cNvSpPr>
            <a:spLocks noGrp="1"/>
          </p:cNvSpPr>
          <p:nvPr>
            <p:ph idx="1"/>
          </p:nvPr>
        </p:nvSpPr>
        <p:spPr>
          <a:xfrm>
            <a:off x="630485" y="2491594"/>
            <a:ext cx="11134167" cy="1817648"/>
          </a:xfrm>
        </p:spPr>
        <p:txBody>
          <a:bodyPr>
            <a:normAutofit/>
          </a:bodyPr>
          <a:lstStyle/>
          <a:p>
            <a:pPr marL="0" indent="0" algn="just">
              <a:buNone/>
            </a:pPr>
            <a:r>
              <a:rPr lang="en-US" sz="1600">
                <a:latin typeface="Times New Roman" panose="02020603050405020304" pitchFamily="18" charset="0"/>
                <a:cs typeface="Times New Roman" panose="02020603050405020304" pitchFamily="18" charset="0"/>
              </a:rPr>
              <a:t>[16] Kar, Nirmalya, et al. "Study of implementing automated attendance system using face recognition technique." International Journal of computer and communication engineering 1.2 (2012): 100.</a:t>
            </a:r>
          </a:p>
          <a:p>
            <a:pPr marL="0" indent="0" algn="just">
              <a:buNone/>
            </a:pPr>
            <a:r>
              <a:rPr lang="en-US" sz="1600">
                <a:latin typeface="Times New Roman" panose="02020603050405020304" pitchFamily="18" charset="0"/>
                <a:cs typeface="Times New Roman" panose="02020603050405020304" pitchFamily="18" charset="0"/>
              </a:rPr>
              <a:t>[17] Yuvaraj, C. Srikanth, M. Kumar, V. Srinivasa Murthy, Y.V. Koolagudi, Shashidhar. (2017). An approach to maintain attendance using image processing techniques. 1-3. 10.1109/IC3.2017.8284353. </a:t>
            </a:r>
          </a:p>
          <a:p>
            <a:pPr algn="just"/>
            <a:endParaRPr lang="en-US" sz="1400"/>
          </a:p>
        </p:txBody>
      </p:sp>
      <p:sp>
        <p:nvSpPr>
          <p:cNvPr id="4" name="Title 1">
            <a:extLst>
              <a:ext uri="{FF2B5EF4-FFF2-40B4-BE49-F238E27FC236}">
                <a16:creationId xmlns:a16="http://schemas.microsoft.com/office/drawing/2014/main" xmlns="" id="{13E482B4-1B33-1D33-B428-A16B865755EA}"/>
              </a:ext>
            </a:extLst>
          </p:cNvPr>
          <p:cNvSpPr>
            <a:spLocks noGrp="1"/>
          </p:cNvSpPr>
          <p:nvPr>
            <p:ph type="title"/>
          </p:nvPr>
        </p:nvSpPr>
        <p:spPr>
          <a:xfrm>
            <a:off x="396904" y="279848"/>
            <a:ext cx="9604375" cy="1049337"/>
          </a:xfrm>
        </p:spPr>
        <p:txBody>
          <a:bodyPr>
            <a:normAutofit/>
          </a:bodyPr>
          <a:lstStyle/>
          <a:p>
            <a:r>
              <a:rPr lang="en-US" sz="4400">
                <a:solidFill>
                  <a:srgbClr val="9D6C53"/>
                </a:solidFill>
                <a:latin typeface="Bebas Neue"/>
              </a:rPr>
              <a:t>References</a:t>
            </a:r>
            <a:endParaRPr lang="en-US" sz="4400"/>
          </a:p>
        </p:txBody>
      </p:sp>
      <p:sp>
        <p:nvSpPr>
          <p:cNvPr id="5" name="TextBox 4">
            <a:extLst>
              <a:ext uri="{FF2B5EF4-FFF2-40B4-BE49-F238E27FC236}">
                <a16:creationId xmlns:a16="http://schemas.microsoft.com/office/drawing/2014/main" xmlns="" id="{A3CDD6E3-16BA-0E86-2BE9-4BBACFF5C069}"/>
              </a:ext>
            </a:extLst>
          </p:cNvPr>
          <p:cNvSpPr txBox="1"/>
          <p:nvPr/>
        </p:nvSpPr>
        <p:spPr>
          <a:xfrm>
            <a:off x="11850764" y="5882270"/>
            <a:ext cx="1194319" cy="230832"/>
          </a:xfrm>
          <a:prstGeom prst="rect">
            <a:avLst/>
          </a:prstGeom>
          <a:noFill/>
        </p:spPr>
        <p:txBody>
          <a:bodyPr wrap="square">
            <a:spAutoFit/>
          </a:bodyPr>
          <a:lstStyle/>
          <a:p>
            <a:r>
              <a:rPr lang="en-US" sz="900"/>
              <a:t>22</a:t>
            </a:r>
          </a:p>
        </p:txBody>
      </p:sp>
    </p:spTree>
    <p:extLst>
      <p:ext uri="{BB962C8B-B14F-4D97-AF65-F5344CB8AC3E}">
        <p14:creationId xmlns:p14="http://schemas.microsoft.com/office/powerpoint/2010/main" xmlns="" val="3095405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F74BE1-8F98-55CE-399B-7D649D8C140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5083B99A-AA48-7F34-9247-57652124431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828800" y="1997125"/>
            <a:ext cx="8331200" cy="4056356"/>
          </a:xfrm>
        </p:spPr>
      </p:pic>
    </p:spTree>
    <p:extLst>
      <p:ext uri="{BB962C8B-B14F-4D97-AF65-F5344CB8AC3E}">
        <p14:creationId xmlns:p14="http://schemas.microsoft.com/office/powerpoint/2010/main" xmlns="" val="174708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A3AE06-13FC-4244-8E69-2B24908D2F13}"/>
              </a:ext>
            </a:extLst>
          </p:cNvPr>
          <p:cNvSpPr>
            <a:spLocks noGrp="1"/>
          </p:cNvSpPr>
          <p:nvPr>
            <p:ph type="title"/>
          </p:nvPr>
        </p:nvSpPr>
        <p:spPr>
          <a:xfrm>
            <a:off x="178960" y="342420"/>
            <a:ext cx="9603275" cy="1049235"/>
          </a:xfrm>
        </p:spPr>
        <p:txBody>
          <a:bodyPr>
            <a:normAutofit fontScale="90000"/>
          </a:bodyPr>
          <a:lstStyle/>
          <a:p>
            <a:r>
              <a:rPr lang="en-US" sz="4400">
                <a:solidFill>
                  <a:srgbClr val="9D6C53"/>
                </a:solidFill>
                <a:latin typeface="Bebas Neue"/>
              </a:rPr>
              <a:t>CONTENTS</a:t>
            </a:r>
            <a:r>
              <a:rPr lang="en-US" sz="7200">
                <a:solidFill>
                  <a:srgbClr val="9D6C53"/>
                </a:solidFill>
                <a:latin typeface="Bebas Neue"/>
              </a:rPr>
              <a:t/>
            </a:r>
            <a:br>
              <a:rPr lang="en-US" sz="7200">
                <a:solidFill>
                  <a:srgbClr val="9D6C53"/>
                </a:solidFill>
                <a:latin typeface="Bebas Neue"/>
              </a:rPr>
            </a:br>
            <a:endParaRPr lang="en-US"/>
          </a:p>
        </p:txBody>
      </p:sp>
      <p:sp>
        <p:nvSpPr>
          <p:cNvPr id="3" name="Content Placeholder 2">
            <a:extLst>
              <a:ext uri="{FF2B5EF4-FFF2-40B4-BE49-F238E27FC236}">
                <a16:creationId xmlns:a16="http://schemas.microsoft.com/office/drawing/2014/main" xmlns="" id="{F13F60FD-0C08-C493-BA5D-7DBB1482FC04}"/>
              </a:ext>
            </a:extLst>
          </p:cNvPr>
          <p:cNvSpPr>
            <a:spLocks noGrp="1"/>
          </p:cNvSpPr>
          <p:nvPr>
            <p:ph idx="1"/>
          </p:nvPr>
        </p:nvSpPr>
        <p:spPr>
          <a:xfrm>
            <a:off x="679419" y="2391652"/>
            <a:ext cx="10501725" cy="3450613"/>
          </a:xfrm>
        </p:spPr>
        <p:txBody>
          <a:bodyPr>
            <a:normAutofit/>
          </a:bodyPr>
          <a:lstStyle/>
          <a:p>
            <a:r>
              <a:rPr lang="en-US" sz="2000">
                <a:solidFill>
                  <a:schemeClr val="tx1"/>
                </a:solidFill>
                <a:latin typeface="Times New Roman" panose="02020603050405020304" pitchFamily="18" charset="0"/>
                <a:cs typeface="Times New Roman" panose="02020603050405020304" pitchFamily="18" charset="0"/>
              </a:rPr>
              <a:t>Intermediate Code  17 – 19</a:t>
            </a:r>
          </a:p>
          <a:p>
            <a:r>
              <a:rPr lang="en-US" sz="2000">
                <a:solidFill>
                  <a:schemeClr val="tx1"/>
                </a:solidFill>
                <a:latin typeface="Times New Roman" panose="02020603050405020304" pitchFamily="18" charset="0"/>
                <a:cs typeface="Times New Roman" panose="02020603050405020304" pitchFamily="18" charset="0"/>
              </a:rPr>
              <a:t>References 20 - 22</a:t>
            </a:r>
          </a:p>
          <a:p>
            <a:endParaRPr lang="en-US"/>
          </a:p>
          <a:p>
            <a:endParaRPr lang="en-US"/>
          </a:p>
          <a:p>
            <a:pPr marL="0" indent="0">
              <a:buNone/>
            </a:pPr>
            <a:r>
              <a:rPr lang="en-US" sz="900"/>
              <a:t>                                                                                                                                                                        </a:t>
            </a:r>
          </a:p>
          <a:p>
            <a:pPr marL="0" indent="0">
              <a:buNone/>
            </a:pPr>
            <a:r>
              <a:rPr lang="en-US" sz="900"/>
              <a:t> </a:t>
            </a:r>
          </a:p>
          <a:p>
            <a:pPr marL="0" indent="0">
              <a:buNone/>
            </a:pPr>
            <a:r>
              <a:rPr lang="en-US" sz="900"/>
              <a:t>                                                                                                                                                                                                                                                                                                                                                                                                  </a:t>
            </a:r>
          </a:p>
        </p:txBody>
      </p:sp>
      <p:pic>
        <p:nvPicPr>
          <p:cNvPr id="5" name="Picture 4">
            <a:extLst>
              <a:ext uri="{FF2B5EF4-FFF2-40B4-BE49-F238E27FC236}">
                <a16:creationId xmlns:a16="http://schemas.microsoft.com/office/drawing/2014/main" xmlns="" id="{CB96069A-ECA5-B059-97A5-03982307FBE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37238" y="2138781"/>
            <a:ext cx="5555226" cy="3703484"/>
          </a:xfrm>
          <a:prstGeom prst="rect">
            <a:avLst/>
          </a:prstGeom>
        </p:spPr>
      </p:pic>
    </p:spTree>
    <p:extLst>
      <p:ext uri="{BB962C8B-B14F-4D97-AF65-F5344CB8AC3E}">
        <p14:creationId xmlns:p14="http://schemas.microsoft.com/office/powerpoint/2010/main" xmlns="" val="2161845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572D9D-8B5A-F82F-3092-E591E68FCD4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05CF2AB1-1059-63A3-C6B3-0196C13D62BD}"/>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 y="0"/>
            <a:ext cx="12269755" cy="6186196"/>
          </a:xfrm>
        </p:spPr>
      </p:pic>
    </p:spTree>
    <p:extLst>
      <p:ext uri="{BB962C8B-B14F-4D97-AF65-F5344CB8AC3E}">
        <p14:creationId xmlns:p14="http://schemas.microsoft.com/office/powerpoint/2010/main" xmlns="" val="2165023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9E7CC0-E13E-199D-C20C-9B9FAC0871FF}"/>
              </a:ext>
            </a:extLst>
          </p:cNvPr>
          <p:cNvSpPr>
            <a:spLocks noGrp="1"/>
          </p:cNvSpPr>
          <p:nvPr>
            <p:ph type="title"/>
          </p:nvPr>
        </p:nvSpPr>
        <p:spPr>
          <a:xfrm>
            <a:off x="428163" y="309844"/>
            <a:ext cx="9603275" cy="1129212"/>
          </a:xfrm>
        </p:spPr>
        <p:txBody>
          <a:bodyPr>
            <a:noAutofit/>
          </a:bodyPr>
          <a:lstStyle/>
          <a:p>
            <a:r>
              <a:rPr lang="en-US" sz="4400">
                <a:solidFill>
                  <a:srgbClr val="9D6C53"/>
                </a:solidFill>
                <a:latin typeface="Bebas Neue"/>
              </a:rPr>
              <a:t>ABSTRACT</a:t>
            </a:r>
            <a:endParaRPr lang="en-US" sz="4400" b="1"/>
          </a:p>
        </p:txBody>
      </p:sp>
      <p:sp>
        <p:nvSpPr>
          <p:cNvPr id="3" name="Content Placeholder 2">
            <a:extLst>
              <a:ext uri="{FF2B5EF4-FFF2-40B4-BE49-F238E27FC236}">
                <a16:creationId xmlns:a16="http://schemas.microsoft.com/office/drawing/2014/main" xmlns="" id="{FA962ABC-5BDE-D042-6295-2CB569102EE3}"/>
              </a:ext>
            </a:extLst>
          </p:cNvPr>
          <p:cNvSpPr>
            <a:spLocks noGrp="1"/>
          </p:cNvSpPr>
          <p:nvPr>
            <p:ph idx="1"/>
          </p:nvPr>
        </p:nvSpPr>
        <p:spPr>
          <a:xfrm>
            <a:off x="563692" y="2046358"/>
            <a:ext cx="11465748" cy="3924878"/>
          </a:xfrm>
        </p:spPr>
        <p:txBody>
          <a:bodyPr>
            <a:noAutofit/>
          </a:bodyPr>
          <a:lstStyle/>
          <a:p>
            <a:pPr algn="just"/>
            <a:r>
              <a:rPr lang="en-US" sz="1900" b="0" i="0">
                <a:effectLst/>
                <a:latin typeface="Times New Roman" panose="02020603050405020304" pitchFamily="18" charset="0"/>
                <a:cs typeface="Times New Roman" panose="02020603050405020304" pitchFamily="18" charset="0"/>
              </a:rPr>
              <a:t>Facial recognition technology has gained significant attention in recent years due to its potential applications in various fields, including attendance systems.</a:t>
            </a:r>
          </a:p>
          <a:p>
            <a:pPr algn="just"/>
            <a:r>
              <a:rPr lang="en-US" sz="1900" b="0" i="0">
                <a:effectLst/>
                <a:latin typeface="Times New Roman" panose="02020603050405020304" pitchFamily="18" charset="0"/>
                <a:cs typeface="Times New Roman" panose="02020603050405020304" pitchFamily="18" charset="0"/>
              </a:rPr>
              <a:t>This system aims to provide a reliable, efficient, and contactless solution for attendance marking, especially in the context of the COVID-19 pandemic. By leveraging deep learning algorithms and computer vision techniques, the proposed system can detect and recognize faces with high accuracy, even when individuals wear masks or their faces are partially included.</a:t>
            </a:r>
          </a:p>
          <a:p>
            <a:pPr algn="just"/>
            <a:r>
              <a:rPr lang="en-US" sz="1900">
                <a:latin typeface="Times New Roman" panose="02020603050405020304" pitchFamily="18" charset="0"/>
                <a:cs typeface="Times New Roman" panose="02020603050405020304" pitchFamily="18" charset="0"/>
              </a:rPr>
              <a:t> </a:t>
            </a:r>
            <a:r>
              <a:rPr lang="en-US" sz="1900" b="0" i="0">
                <a:effectLst/>
                <a:latin typeface="Times New Roman" panose="02020603050405020304" pitchFamily="18" charset="0"/>
                <a:cs typeface="Times New Roman" panose="02020603050405020304" pitchFamily="18" charset="0"/>
              </a:rPr>
              <a:t>The system consists of two main components: face detection and face recognition. The face detection module utilizes the Multi-Task Cascaded Convolutional Networks (MTCNN) algorithm to identify and extract facial landmarks, enabling the system to detect faces in images and videos accurately. </a:t>
            </a:r>
            <a:r>
              <a:rPr lang="en-US" sz="1700" b="0" i="0">
                <a:effectLst/>
                <a:latin typeface="Times New Roman" panose="02020603050405020304" pitchFamily="18" charset="0"/>
                <a:cs typeface="Times New Roman" panose="02020603050405020304" pitchFamily="18" charset="0"/>
              </a:rPr>
              <a:t>                                                                                                                  </a:t>
            </a:r>
          </a:p>
          <a:p>
            <a:pPr algn="just"/>
            <a:endParaRPr lang="en-US" sz="17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3B02FD86-0185-F139-8291-D325934E0165}"/>
              </a:ext>
            </a:extLst>
          </p:cNvPr>
          <p:cNvSpPr txBox="1"/>
          <p:nvPr/>
        </p:nvSpPr>
        <p:spPr>
          <a:xfrm>
            <a:off x="11850764" y="5882270"/>
            <a:ext cx="1194319" cy="230832"/>
          </a:xfrm>
          <a:prstGeom prst="rect">
            <a:avLst/>
          </a:prstGeom>
          <a:noFill/>
        </p:spPr>
        <p:txBody>
          <a:bodyPr wrap="square">
            <a:spAutoFit/>
          </a:bodyPr>
          <a:lstStyle/>
          <a:p>
            <a:r>
              <a:rPr lang="en-US" sz="900"/>
              <a:t>1</a:t>
            </a:r>
          </a:p>
        </p:txBody>
      </p:sp>
    </p:spTree>
    <p:extLst>
      <p:ext uri="{BB962C8B-B14F-4D97-AF65-F5344CB8AC3E}">
        <p14:creationId xmlns:p14="http://schemas.microsoft.com/office/powerpoint/2010/main" xmlns="" val="1093970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421A08A-4488-B34D-F41A-C1BD170D8635}"/>
              </a:ext>
            </a:extLst>
          </p:cNvPr>
          <p:cNvSpPr>
            <a:spLocks noGrp="1"/>
          </p:cNvSpPr>
          <p:nvPr>
            <p:ph idx="1"/>
          </p:nvPr>
        </p:nvSpPr>
        <p:spPr>
          <a:xfrm>
            <a:off x="567302" y="2152938"/>
            <a:ext cx="11457992" cy="3781331"/>
          </a:xfrm>
        </p:spPr>
        <p:txBody>
          <a:bodyPr>
            <a:normAutofit lnSpcReduction="10000"/>
          </a:bodyPr>
          <a:lstStyle/>
          <a:p>
            <a:pPr algn="just"/>
            <a:r>
              <a:rPr lang="en-US" sz="1900" b="0" i="0">
                <a:effectLst/>
                <a:latin typeface="Times New Roman" panose="02020603050405020304" pitchFamily="18" charset="0"/>
                <a:cs typeface="Times New Roman" panose="02020603050405020304" pitchFamily="18" charset="0"/>
              </a:rPr>
              <a:t>In this attendance system, we will use a combination of face recognition and deep learning algorithms to achieve accurate and reliable attendance marking. The system will be designed to work in real-time, allowing it to detect and recognize faces in images and videos.</a:t>
            </a:r>
          </a:p>
          <a:p>
            <a:pPr algn="just"/>
            <a:r>
              <a:rPr lang="en-US" sz="1900" b="0" i="0">
                <a:effectLst/>
                <a:latin typeface="Times New Roman" panose="02020603050405020304" pitchFamily="18" charset="0"/>
                <a:cs typeface="Times New Roman" panose="02020603050405020304" pitchFamily="18" charset="0"/>
              </a:rPr>
              <a:t>To ensure the system's robustness and reliability, we will implement several data augmentation techniques, such as rotation, scaling, and brightness adjustments. These techniques will help the model generalize better to various lighting conditions and orientations.</a:t>
            </a:r>
          </a:p>
          <a:p>
            <a:pPr algn="just"/>
            <a:r>
              <a:rPr lang="en-US" sz="1900" b="0" i="0">
                <a:effectLst/>
                <a:latin typeface="Times New Roman" panose="02020603050405020304" pitchFamily="18" charset="0"/>
                <a:cs typeface="Times New Roman" panose="02020603050405020304" pitchFamily="18" charset="0"/>
              </a:rPr>
              <a:t>The system will be implemented using Python and the OpenCV library. We will utilize the Dlib library for face detection and recognition, and the FaceNet CNN model for feature extraction.</a:t>
            </a:r>
          </a:p>
          <a:p>
            <a:pPr marL="0" indent="0" algn="just">
              <a:buNone/>
            </a:pPr>
            <a:r>
              <a:rPr lang="en-US" sz="1700">
                <a:latin typeface="Times New Roman" panose="02020603050405020304" pitchFamily="18" charset="0"/>
                <a:cs typeface="Times New Roman" panose="02020603050405020304" pitchFamily="18" charset="0"/>
              </a:rPr>
              <a:t>                                                                                                                                                                                                                  </a:t>
            </a:r>
          </a:p>
          <a:p>
            <a:pPr marL="0" indent="0" algn="just">
              <a:buNone/>
            </a:pPr>
            <a:r>
              <a:rPr lang="en-US" sz="1700">
                <a:latin typeface="Times New Roman" panose="02020603050405020304" pitchFamily="18" charset="0"/>
                <a:cs typeface="Times New Roman" panose="02020603050405020304" pitchFamily="18" charset="0"/>
              </a:rPr>
              <a:t>                                                                                                                                                                                                               </a:t>
            </a:r>
            <a:endParaRPr lang="en-US" sz="90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7D756FF4-5358-5649-F8ED-175DD3A90FBC}"/>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introduction</a:t>
            </a:r>
          </a:p>
          <a:p>
            <a:endParaRPr lang="en-US" sz="4400"/>
          </a:p>
        </p:txBody>
      </p:sp>
      <p:sp>
        <p:nvSpPr>
          <p:cNvPr id="4" name="TextBox 3">
            <a:extLst>
              <a:ext uri="{FF2B5EF4-FFF2-40B4-BE49-F238E27FC236}">
                <a16:creationId xmlns:a16="http://schemas.microsoft.com/office/drawing/2014/main" xmlns="" id="{6FCB9B6F-6C9B-D250-7467-CA35D67902F6}"/>
              </a:ext>
            </a:extLst>
          </p:cNvPr>
          <p:cNvSpPr txBox="1"/>
          <p:nvPr/>
        </p:nvSpPr>
        <p:spPr>
          <a:xfrm>
            <a:off x="11850764" y="5882270"/>
            <a:ext cx="1194319" cy="369332"/>
          </a:xfrm>
          <a:prstGeom prst="rect">
            <a:avLst/>
          </a:prstGeom>
          <a:noFill/>
        </p:spPr>
        <p:txBody>
          <a:bodyPr wrap="square">
            <a:spAutoFit/>
          </a:bodyPr>
          <a:lstStyle/>
          <a:p>
            <a:r>
              <a:rPr lang="en-US" sz="900"/>
              <a:t>2</a:t>
            </a:r>
          </a:p>
          <a:p>
            <a:endParaRPr lang="en-US" sz="900"/>
          </a:p>
        </p:txBody>
      </p:sp>
    </p:spTree>
    <p:extLst>
      <p:ext uri="{BB962C8B-B14F-4D97-AF65-F5344CB8AC3E}">
        <p14:creationId xmlns:p14="http://schemas.microsoft.com/office/powerpoint/2010/main" xmlns="" val="2220767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8AAE1D17-D000-F3A5-D13B-EA5639F57D8D}"/>
              </a:ext>
            </a:extLst>
          </p:cNvPr>
          <p:cNvGraphicFramePr>
            <a:graphicFrameLocks noGrp="1"/>
          </p:cNvGraphicFramePr>
          <p:nvPr>
            <p:extLst>
              <p:ext uri="{D42A27DB-BD31-4B8C-83A1-F6EECF244321}">
                <p14:modId xmlns:p14="http://schemas.microsoft.com/office/powerpoint/2010/main" xmlns="" val="2446396234"/>
              </p:ext>
            </p:extLst>
          </p:nvPr>
        </p:nvGraphicFramePr>
        <p:xfrm>
          <a:off x="1007705" y="1583558"/>
          <a:ext cx="10432510" cy="4486301"/>
        </p:xfrm>
        <a:graphic>
          <a:graphicData uri="http://schemas.openxmlformats.org/drawingml/2006/table">
            <a:tbl>
              <a:tblPr firstRow="1" bandRow="1">
                <a:tableStyleId>{5940675A-B579-460E-94D1-54222C63F5DA}</a:tableStyleId>
              </a:tblPr>
              <a:tblGrid>
                <a:gridCol w="1315616">
                  <a:extLst>
                    <a:ext uri="{9D8B030D-6E8A-4147-A177-3AD203B41FA5}">
                      <a16:colId xmlns:a16="http://schemas.microsoft.com/office/drawing/2014/main" xmlns="" val="20000"/>
                    </a:ext>
                  </a:extLst>
                </a:gridCol>
                <a:gridCol w="522514">
                  <a:extLst>
                    <a:ext uri="{9D8B030D-6E8A-4147-A177-3AD203B41FA5}">
                      <a16:colId xmlns:a16="http://schemas.microsoft.com/office/drawing/2014/main" xmlns="" val="20001"/>
                    </a:ext>
                  </a:extLst>
                </a:gridCol>
                <a:gridCol w="2434663">
                  <a:extLst>
                    <a:ext uri="{9D8B030D-6E8A-4147-A177-3AD203B41FA5}">
                      <a16:colId xmlns:a16="http://schemas.microsoft.com/office/drawing/2014/main" xmlns="" val="20002"/>
                    </a:ext>
                  </a:extLst>
                </a:gridCol>
                <a:gridCol w="2409932">
                  <a:extLst>
                    <a:ext uri="{9D8B030D-6E8A-4147-A177-3AD203B41FA5}">
                      <a16:colId xmlns:a16="http://schemas.microsoft.com/office/drawing/2014/main" xmlns="" val="20003"/>
                    </a:ext>
                  </a:extLst>
                </a:gridCol>
                <a:gridCol w="1835914">
                  <a:extLst>
                    <a:ext uri="{9D8B030D-6E8A-4147-A177-3AD203B41FA5}">
                      <a16:colId xmlns:a16="http://schemas.microsoft.com/office/drawing/2014/main" xmlns="" val="20004"/>
                    </a:ext>
                  </a:extLst>
                </a:gridCol>
                <a:gridCol w="1913871">
                  <a:extLst>
                    <a:ext uri="{9D8B030D-6E8A-4147-A177-3AD203B41FA5}">
                      <a16:colId xmlns:a16="http://schemas.microsoft.com/office/drawing/2014/main" xmlns="" val="20005"/>
                    </a:ext>
                  </a:extLst>
                </a:gridCol>
              </a:tblGrid>
              <a:tr h="268757">
                <a:tc>
                  <a:txBody>
                    <a:bodyPr/>
                    <a:lstStyle/>
                    <a:p>
                      <a:pPr algn="l"/>
                      <a:r>
                        <a:rPr lang="en-US" sz="1200" b="1">
                          <a:latin typeface="Times New Roman" panose="02020603050405020304" pitchFamily="18" charset="0"/>
                          <a:cs typeface="Times New Roman" panose="02020603050405020304" pitchFamily="18" charset="0"/>
                        </a:rPr>
                        <a:t>Author</a:t>
                      </a:r>
                      <a:r>
                        <a:rPr lang="en-US" sz="1200">
                          <a:latin typeface="Times New Roman" panose="02020603050405020304" pitchFamily="18" charset="0"/>
                          <a:cs typeface="Times New Roman" panose="02020603050405020304" pitchFamily="18" charset="0"/>
                        </a:rPr>
                        <a:t> </a:t>
                      </a:r>
                    </a:p>
                  </a:txBody>
                  <a:tcPr anchor="ctr"/>
                </a:tc>
                <a:tc>
                  <a:txBody>
                    <a:bodyPr/>
                    <a:lstStyle/>
                    <a:p>
                      <a:pPr algn="l"/>
                      <a:r>
                        <a:rPr lang="en-US" sz="1200" b="1">
                          <a:latin typeface="Times New Roman" panose="02020603050405020304" pitchFamily="18" charset="0"/>
                          <a:cs typeface="Times New Roman" panose="02020603050405020304" pitchFamily="18" charset="0"/>
                        </a:rPr>
                        <a:t>Year </a:t>
                      </a:r>
                    </a:p>
                  </a:txBody>
                  <a:tcPr anchor="ctr"/>
                </a:tc>
                <a:tc>
                  <a:txBody>
                    <a:bodyPr/>
                    <a:lstStyle/>
                    <a:p>
                      <a:pPr algn="l"/>
                      <a:r>
                        <a:rPr lang="en-US" sz="1200" b="1">
                          <a:latin typeface="Times New Roman" panose="02020603050405020304" pitchFamily="18" charset="0"/>
                          <a:cs typeface="Times New Roman" panose="02020603050405020304" pitchFamily="18" charset="0"/>
                        </a:rPr>
                        <a:t>Approach</a:t>
                      </a:r>
                    </a:p>
                  </a:txBody>
                  <a:tcPr anchor="ctr"/>
                </a:tc>
                <a:tc>
                  <a:txBody>
                    <a:bodyPr/>
                    <a:lstStyle/>
                    <a:p>
                      <a:pPr algn="l"/>
                      <a:r>
                        <a:rPr lang="en-US" sz="1200" b="1">
                          <a:latin typeface="Times New Roman" panose="02020603050405020304" pitchFamily="18" charset="0"/>
                          <a:cs typeface="Times New Roman" panose="02020603050405020304" pitchFamily="18" charset="0"/>
                        </a:rPr>
                        <a:t>Abstract</a:t>
                      </a:r>
                    </a:p>
                  </a:txBody>
                  <a:tcPr anchor="ctr"/>
                </a:tc>
                <a:tc>
                  <a:txBody>
                    <a:bodyPr/>
                    <a:lstStyle/>
                    <a:p>
                      <a:pPr algn="l"/>
                      <a:r>
                        <a:rPr lang="en-US" sz="1200" b="1">
                          <a:latin typeface="Times New Roman" panose="02020603050405020304" pitchFamily="18" charset="0"/>
                          <a:cs typeface="Times New Roman" panose="02020603050405020304" pitchFamily="18" charset="0"/>
                        </a:rPr>
                        <a:t>Pros</a:t>
                      </a:r>
                    </a:p>
                  </a:txBody>
                  <a:tcPr anchor="ctr"/>
                </a:tc>
                <a:tc>
                  <a:txBody>
                    <a:bodyPr/>
                    <a:lstStyle/>
                    <a:p>
                      <a:pPr algn="l"/>
                      <a:r>
                        <a:rPr lang="en-US" sz="1200" b="1">
                          <a:latin typeface="Times New Roman" panose="02020603050405020304" pitchFamily="18" charset="0"/>
                          <a:cs typeface="Times New Roman" panose="02020603050405020304" pitchFamily="18" charset="0"/>
                        </a:rPr>
                        <a:t>Cons</a:t>
                      </a:r>
                    </a:p>
                  </a:txBody>
                  <a:tcPr anchor="ctr"/>
                </a:tc>
                <a:extLst>
                  <a:ext uri="{0D108BD9-81ED-4DB2-BD59-A6C34878D82A}">
                    <a16:rowId xmlns:a16="http://schemas.microsoft.com/office/drawing/2014/main" xmlns="" val="10000"/>
                  </a:ext>
                </a:extLst>
              </a:tr>
              <a:tr h="2224709">
                <a:tc>
                  <a:txBody>
                    <a:bodyPr/>
                    <a:lstStyle/>
                    <a:p>
                      <a:pPr algn="l"/>
                      <a:r>
                        <a:rPr lang="es-ES" sz="1100" b="0" i="0" kern="1200">
                          <a:solidFill>
                            <a:schemeClr val="tx1"/>
                          </a:solidFill>
                          <a:effectLst/>
                          <a:latin typeface="Times New Roman" panose="02020603050405020304" pitchFamily="18" charset="0"/>
                          <a:ea typeface="+mn-ea"/>
                          <a:cs typeface="Times New Roman" panose="02020603050405020304" pitchFamily="18" charset="0"/>
                        </a:rPr>
                        <a:t>N. Kar</a:t>
                      </a:r>
                    </a:p>
                    <a:p>
                      <a:pPr algn="l"/>
                      <a:r>
                        <a:rPr lang="es-ES" sz="1100" b="0" i="0" kern="1200">
                          <a:solidFill>
                            <a:schemeClr val="tx1"/>
                          </a:solidFill>
                          <a:effectLst/>
                          <a:latin typeface="Times New Roman" panose="02020603050405020304" pitchFamily="18" charset="0"/>
                          <a:ea typeface="+mn-ea"/>
                          <a:cs typeface="Times New Roman" panose="02020603050405020304" pitchFamily="18" charset="0"/>
                        </a:rPr>
                        <a:t>M. K. Debbarma</a:t>
                      </a:r>
                    </a:p>
                    <a:p>
                      <a:pPr algn="l"/>
                      <a:r>
                        <a:rPr lang="es-ES" sz="1100" b="0" i="0" kern="1200">
                          <a:solidFill>
                            <a:schemeClr val="tx1"/>
                          </a:solidFill>
                          <a:effectLst/>
                          <a:latin typeface="Times New Roman" panose="02020603050405020304" pitchFamily="18" charset="0"/>
                          <a:ea typeface="+mn-ea"/>
                          <a:cs typeface="Times New Roman" panose="02020603050405020304" pitchFamily="18" charset="0"/>
                        </a:rPr>
                        <a:t>A. Saha</a:t>
                      </a:r>
                    </a:p>
                    <a:p>
                      <a:pPr algn="l"/>
                      <a:r>
                        <a:rPr lang="es-ES" sz="1100" b="0" i="0" kern="1200">
                          <a:solidFill>
                            <a:schemeClr val="tx1"/>
                          </a:solidFill>
                          <a:effectLst/>
                          <a:latin typeface="Times New Roman" panose="02020603050405020304" pitchFamily="18" charset="0"/>
                          <a:ea typeface="+mn-ea"/>
                          <a:cs typeface="Times New Roman" panose="02020603050405020304" pitchFamily="18" charset="0"/>
                        </a:rPr>
                        <a:t>D. R. Pal</a:t>
                      </a:r>
                    </a:p>
                    <a:p>
                      <a:pPr algn="l"/>
                      <a:endParaRPr lang="en-US" sz="1200" b="1"/>
                    </a:p>
                  </a:txBody>
                  <a:tcPr anchor="ctr"/>
                </a:tc>
                <a:tc>
                  <a:txBody>
                    <a:bodyPr/>
                    <a:lstStyle/>
                    <a:p>
                      <a:pPr algn="l"/>
                      <a:r>
                        <a:rPr lang="en-US" sz="1200" b="0" i="0" kern="1200">
                          <a:solidFill>
                            <a:schemeClr val="tx1"/>
                          </a:solidFill>
                          <a:effectLst/>
                          <a:latin typeface="Times New Roman" panose="02020603050405020304" pitchFamily="18" charset="0"/>
                          <a:ea typeface="+mn-ea"/>
                          <a:cs typeface="Times New Roman" panose="02020603050405020304" pitchFamily="18" charset="0"/>
                        </a:rPr>
                        <a:t>2012</a:t>
                      </a: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Implementation of an automated attendance system using face recognition technology. </a:t>
                      </a:r>
                      <a:endParaRPr lang="en-US" sz="1100" i="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Introduced an automated attendance management system using facial recognition with Principal Component Analysis. </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system utilized OpenCV for image processing and facial recognition, and FLTK for user interface design.</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 It aimed to streamline attendance tracking by matching facial features and updating the database seamlessly.</a:t>
                      </a:r>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Utilization of face recognition technique with Principal Component Analysis (PCA) for attendance management,</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Integration of OpenCV and FLTK libraries</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Streamlining of attendance tracking process through leveraging facial recognition technology</a:t>
                      </a: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Encounter challenges in certain conditions such as poor lighting, varying facial expressions, or occlusions.</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use of facial recognition technology raises privacy concerns, as it involves the collection and processing of biometric data.</a:t>
                      </a:r>
                    </a:p>
                  </a:txBody>
                  <a:tcPr anchor="ctr"/>
                </a:tc>
                <a:extLst>
                  <a:ext uri="{0D108BD9-81ED-4DB2-BD59-A6C34878D82A}">
                    <a16:rowId xmlns:a16="http://schemas.microsoft.com/office/drawing/2014/main" xmlns="" val="10001"/>
                  </a:ext>
                </a:extLst>
              </a:tr>
              <a:tr h="1941221">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Marko Arsenovic</a:t>
                      </a: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Srdjan Sladojevic</a:t>
                      </a: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Andras Anderla</a:t>
                      </a: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Darko Stefanovic</a:t>
                      </a:r>
                    </a:p>
                    <a:p>
                      <a:pPr algn="l"/>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200"/>
                        <a:t>2015</a:t>
                      </a: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development of a face recognition attendance system based on deep learning techniques.</a:t>
                      </a:r>
                      <a:endParaRPr lang="en-US" sz="1100" i="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It identifies lighting variations as influential factors affecting recognition, proposing gradient transformation as a potential solution.</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 Additionally, the abstract suggests periodic re-training of the deep CNN with newly gathered images to continually enhance system accuracy.</a:t>
                      </a:r>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Improved accuracy in recognizing faces, even with a limited dataset.</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system identifies and addresses challenges such as variations in lighting conditions, transformation as a potential solution</a:t>
                      </a:r>
                      <a:endParaRPr lang="en-US" sz="1100">
                        <a:latin typeface="Times New Roman" panose="02020603050405020304" pitchFamily="18" charset="0"/>
                        <a:cs typeface="Times New Roman" panose="02020603050405020304" pitchFamily="18" charset="0"/>
                      </a:endParaRPr>
                    </a:p>
                    <a:p>
                      <a:pPr algn="l"/>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effectiveness of the system heavily relies on the quality and diversity of the training data. Limited or biased datasets may lead to inaccuracies or biases in recognition.</a:t>
                      </a:r>
                      <a:endParaRPr lang="en-US" sz="1100">
                        <a:latin typeface="Times New Roman" panose="02020603050405020304" pitchFamily="18" charset="0"/>
                        <a:cs typeface="Times New Roman" panose="02020603050405020304" pitchFamily="18" charset="0"/>
                      </a:endParaRPr>
                    </a:p>
                    <a:p>
                      <a:pPr algn="l"/>
                      <a:endParaRPr lang="en-US" sz="1100" b="0" i="0" kern="1200">
                        <a:solidFill>
                          <a:schemeClr val="tx1"/>
                        </a:solidFill>
                        <a:effectLst/>
                        <a:latin typeface="+mn-lt"/>
                        <a:ea typeface="+mn-ea"/>
                        <a:cs typeface="+mn-cs"/>
                      </a:endParaRPr>
                    </a:p>
                  </a:txBody>
                  <a:tcPr anchor="ctr"/>
                </a:tc>
                <a:extLst>
                  <a:ext uri="{0D108BD9-81ED-4DB2-BD59-A6C34878D82A}">
                    <a16:rowId xmlns:a16="http://schemas.microsoft.com/office/drawing/2014/main" xmlns="" val="10002"/>
                  </a:ext>
                </a:extLst>
              </a:tr>
            </a:tbl>
          </a:graphicData>
        </a:graphic>
      </p:graphicFrame>
      <p:sp>
        <p:nvSpPr>
          <p:cNvPr id="5" name="Title 1">
            <a:extLst>
              <a:ext uri="{FF2B5EF4-FFF2-40B4-BE49-F238E27FC236}">
                <a16:creationId xmlns:a16="http://schemas.microsoft.com/office/drawing/2014/main" xmlns="" id="{A1EA7D11-60DA-601C-8B5A-1EB418C7EAAD}"/>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Literature Survey</a:t>
            </a:r>
            <a:endParaRPr lang="en-US" sz="4400"/>
          </a:p>
        </p:txBody>
      </p:sp>
      <p:sp>
        <p:nvSpPr>
          <p:cNvPr id="6" name="TextBox 5">
            <a:extLst>
              <a:ext uri="{FF2B5EF4-FFF2-40B4-BE49-F238E27FC236}">
                <a16:creationId xmlns:a16="http://schemas.microsoft.com/office/drawing/2014/main" xmlns="" id="{FADE4011-9168-796F-1296-0C0309D36DA8}"/>
              </a:ext>
            </a:extLst>
          </p:cNvPr>
          <p:cNvSpPr txBox="1"/>
          <p:nvPr/>
        </p:nvSpPr>
        <p:spPr>
          <a:xfrm>
            <a:off x="11850764" y="5882270"/>
            <a:ext cx="1194319" cy="369332"/>
          </a:xfrm>
          <a:prstGeom prst="rect">
            <a:avLst/>
          </a:prstGeom>
          <a:noFill/>
        </p:spPr>
        <p:txBody>
          <a:bodyPr wrap="square">
            <a:spAutoFit/>
          </a:bodyPr>
          <a:lstStyle/>
          <a:p>
            <a:r>
              <a:rPr lang="en-US" sz="900"/>
              <a:t>3</a:t>
            </a:r>
          </a:p>
          <a:p>
            <a:endParaRPr lang="en-US" sz="900"/>
          </a:p>
        </p:txBody>
      </p:sp>
    </p:spTree>
    <p:extLst>
      <p:ext uri="{BB962C8B-B14F-4D97-AF65-F5344CB8AC3E}">
        <p14:creationId xmlns:p14="http://schemas.microsoft.com/office/powerpoint/2010/main" xmlns="" val="1181494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20B7A4C-C0A2-A717-BA47-7A1BD333EC36}"/>
              </a:ext>
            </a:extLst>
          </p:cNvPr>
          <p:cNvSpPr txBox="1"/>
          <p:nvPr/>
        </p:nvSpPr>
        <p:spPr>
          <a:xfrm>
            <a:off x="11850764" y="5882270"/>
            <a:ext cx="1194319" cy="230832"/>
          </a:xfrm>
          <a:prstGeom prst="rect">
            <a:avLst/>
          </a:prstGeom>
          <a:noFill/>
        </p:spPr>
        <p:txBody>
          <a:bodyPr wrap="square">
            <a:spAutoFit/>
          </a:bodyPr>
          <a:lstStyle/>
          <a:p>
            <a:r>
              <a:rPr lang="en-US" sz="900"/>
              <a:t>4</a:t>
            </a:r>
          </a:p>
        </p:txBody>
      </p:sp>
      <p:graphicFrame>
        <p:nvGraphicFramePr>
          <p:cNvPr id="12" name="Table 11">
            <a:extLst>
              <a:ext uri="{FF2B5EF4-FFF2-40B4-BE49-F238E27FC236}">
                <a16:creationId xmlns:a16="http://schemas.microsoft.com/office/drawing/2014/main" xmlns="" id="{0954DC99-AF6F-C2E9-4EE5-9754362F4E09}"/>
              </a:ext>
            </a:extLst>
          </p:cNvPr>
          <p:cNvGraphicFramePr>
            <a:graphicFrameLocks noGrp="1"/>
          </p:cNvGraphicFramePr>
          <p:nvPr>
            <p:extLst>
              <p:ext uri="{D42A27DB-BD31-4B8C-83A1-F6EECF244321}">
                <p14:modId xmlns:p14="http://schemas.microsoft.com/office/powerpoint/2010/main" xmlns="" val="3135478649"/>
              </p:ext>
            </p:extLst>
          </p:nvPr>
        </p:nvGraphicFramePr>
        <p:xfrm>
          <a:off x="1007705" y="1583557"/>
          <a:ext cx="10432510" cy="4498820"/>
        </p:xfrm>
        <a:graphic>
          <a:graphicData uri="http://schemas.openxmlformats.org/drawingml/2006/table">
            <a:tbl>
              <a:tblPr firstRow="1" bandRow="1">
                <a:tableStyleId>{5940675A-B579-460E-94D1-54222C63F5DA}</a:tableStyleId>
              </a:tblPr>
              <a:tblGrid>
                <a:gridCol w="1315616">
                  <a:extLst>
                    <a:ext uri="{9D8B030D-6E8A-4147-A177-3AD203B41FA5}">
                      <a16:colId xmlns:a16="http://schemas.microsoft.com/office/drawing/2014/main" xmlns="" val="20000"/>
                    </a:ext>
                  </a:extLst>
                </a:gridCol>
                <a:gridCol w="522514">
                  <a:extLst>
                    <a:ext uri="{9D8B030D-6E8A-4147-A177-3AD203B41FA5}">
                      <a16:colId xmlns:a16="http://schemas.microsoft.com/office/drawing/2014/main" xmlns="" val="20001"/>
                    </a:ext>
                  </a:extLst>
                </a:gridCol>
                <a:gridCol w="2434663">
                  <a:extLst>
                    <a:ext uri="{9D8B030D-6E8A-4147-A177-3AD203B41FA5}">
                      <a16:colId xmlns:a16="http://schemas.microsoft.com/office/drawing/2014/main" xmlns="" val="20002"/>
                    </a:ext>
                  </a:extLst>
                </a:gridCol>
                <a:gridCol w="2409932">
                  <a:extLst>
                    <a:ext uri="{9D8B030D-6E8A-4147-A177-3AD203B41FA5}">
                      <a16:colId xmlns:a16="http://schemas.microsoft.com/office/drawing/2014/main" xmlns="" val="20003"/>
                    </a:ext>
                  </a:extLst>
                </a:gridCol>
                <a:gridCol w="1835914">
                  <a:extLst>
                    <a:ext uri="{9D8B030D-6E8A-4147-A177-3AD203B41FA5}">
                      <a16:colId xmlns:a16="http://schemas.microsoft.com/office/drawing/2014/main" xmlns="" val="20004"/>
                    </a:ext>
                  </a:extLst>
                </a:gridCol>
                <a:gridCol w="1913871">
                  <a:extLst>
                    <a:ext uri="{9D8B030D-6E8A-4147-A177-3AD203B41FA5}">
                      <a16:colId xmlns:a16="http://schemas.microsoft.com/office/drawing/2014/main" xmlns="" val="20005"/>
                    </a:ext>
                  </a:extLst>
                </a:gridCol>
              </a:tblGrid>
              <a:tr h="268858">
                <a:tc>
                  <a:txBody>
                    <a:bodyPr/>
                    <a:lstStyle/>
                    <a:p>
                      <a:pPr algn="l"/>
                      <a:r>
                        <a:rPr lang="en-US" sz="1200" b="1">
                          <a:latin typeface="Times New Roman" panose="02020603050405020304" pitchFamily="18" charset="0"/>
                          <a:cs typeface="Times New Roman" panose="02020603050405020304" pitchFamily="18" charset="0"/>
                        </a:rPr>
                        <a:t>Author</a:t>
                      </a:r>
                      <a:r>
                        <a:rPr lang="en-US" sz="1200">
                          <a:latin typeface="Times New Roman" panose="02020603050405020304" pitchFamily="18" charset="0"/>
                          <a:cs typeface="Times New Roman" panose="02020603050405020304" pitchFamily="18" charset="0"/>
                        </a:rPr>
                        <a:t> </a:t>
                      </a:r>
                    </a:p>
                  </a:txBody>
                  <a:tcPr anchor="ctr"/>
                </a:tc>
                <a:tc>
                  <a:txBody>
                    <a:bodyPr/>
                    <a:lstStyle/>
                    <a:p>
                      <a:pPr algn="l"/>
                      <a:r>
                        <a:rPr lang="en-US" sz="1200" b="1">
                          <a:latin typeface="Times New Roman" panose="02020603050405020304" pitchFamily="18" charset="0"/>
                          <a:cs typeface="Times New Roman" panose="02020603050405020304" pitchFamily="18" charset="0"/>
                        </a:rPr>
                        <a:t>Year </a:t>
                      </a:r>
                    </a:p>
                  </a:txBody>
                  <a:tcPr anchor="ctr"/>
                </a:tc>
                <a:tc>
                  <a:txBody>
                    <a:bodyPr/>
                    <a:lstStyle/>
                    <a:p>
                      <a:pPr algn="l"/>
                      <a:r>
                        <a:rPr lang="en-US" sz="1200" b="1">
                          <a:latin typeface="Times New Roman" panose="02020603050405020304" pitchFamily="18" charset="0"/>
                          <a:cs typeface="Times New Roman" panose="02020603050405020304" pitchFamily="18" charset="0"/>
                        </a:rPr>
                        <a:t>Approach</a:t>
                      </a:r>
                    </a:p>
                  </a:txBody>
                  <a:tcPr anchor="ctr"/>
                </a:tc>
                <a:tc>
                  <a:txBody>
                    <a:bodyPr/>
                    <a:lstStyle/>
                    <a:p>
                      <a:pPr algn="l"/>
                      <a:r>
                        <a:rPr lang="en-US" sz="1200" b="1">
                          <a:latin typeface="Times New Roman" panose="02020603050405020304" pitchFamily="18" charset="0"/>
                          <a:cs typeface="Times New Roman" panose="02020603050405020304" pitchFamily="18" charset="0"/>
                        </a:rPr>
                        <a:t>Abstract</a:t>
                      </a:r>
                    </a:p>
                  </a:txBody>
                  <a:tcPr anchor="ctr"/>
                </a:tc>
                <a:tc>
                  <a:txBody>
                    <a:bodyPr/>
                    <a:lstStyle/>
                    <a:p>
                      <a:pPr algn="l"/>
                      <a:r>
                        <a:rPr lang="en-US" sz="1200" b="1">
                          <a:latin typeface="Times New Roman" panose="02020603050405020304" pitchFamily="18" charset="0"/>
                          <a:cs typeface="Times New Roman" panose="02020603050405020304" pitchFamily="18" charset="0"/>
                        </a:rPr>
                        <a:t>Pros</a:t>
                      </a:r>
                    </a:p>
                  </a:txBody>
                  <a:tcPr anchor="ctr"/>
                </a:tc>
                <a:tc>
                  <a:txBody>
                    <a:bodyPr/>
                    <a:lstStyle/>
                    <a:p>
                      <a:pPr algn="l"/>
                      <a:r>
                        <a:rPr lang="en-US" sz="1200" b="1">
                          <a:latin typeface="Times New Roman" panose="02020603050405020304" pitchFamily="18" charset="0"/>
                          <a:cs typeface="Times New Roman" panose="02020603050405020304" pitchFamily="18" charset="0"/>
                        </a:rPr>
                        <a:t>Cons</a:t>
                      </a:r>
                    </a:p>
                  </a:txBody>
                  <a:tcPr anchor="ctr"/>
                </a:tc>
                <a:extLst>
                  <a:ext uri="{0D108BD9-81ED-4DB2-BD59-A6C34878D82A}">
                    <a16:rowId xmlns:a16="http://schemas.microsoft.com/office/drawing/2014/main" xmlns="" val="10000"/>
                  </a:ext>
                </a:extLst>
              </a:tr>
              <a:tr h="2061245">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Mayank Srivastava</a:t>
                      </a: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Amit Kumar</a:t>
                      </a: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Aditya Dixit</a:t>
                      </a: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Aman Kumar</a:t>
                      </a:r>
                    </a:p>
                    <a:p>
                      <a:pPr algn="l"/>
                      <a:endParaRPr lang="en-US" sz="1100" b="1">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2020</a:t>
                      </a:r>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development of a real-time attendance system using face recognition techniques.</a:t>
                      </a:r>
                      <a:endParaRPr lang="en-US" sz="1100" i="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A facial recognition system was evaluated using a training set of 30 faces from 7 individuals, </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Employing the "Extract()" function to generate binary images. </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Results suggest a decrease in detection and recognition rates with increased face angles, prompting the proposal of a facial recognition-based attendance management system for colleges.</a:t>
                      </a:r>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system leverages facial recognition techniques to accurately identify individuals</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system provides real-time attendance data, enabling timely intervention and management</a:t>
                      </a:r>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system's performance may decrease with variations in face angles</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effectiveness of the system relies heavily on the quality and diversity of the training dataset, which may pose challenges in capturing a wide range of facial variations.</a:t>
                      </a:r>
                      <a:endParaRPr lang="en-US" sz="11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2121380">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P. Wagh</a:t>
                      </a: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R. Thakare</a:t>
                      </a: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J. Chaudhari</a:t>
                      </a: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S. Patil</a:t>
                      </a:r>
                    </a:p>
                    <a:p>
                      <a:pPr algn="l"/>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100">
                          <a:latin typeface="Times New Roman" panose="02020603050405020304" pitchFamily="18" charset="0"/>
                          <a:cs typeface="Times New Roman" panose="02020603050405020304" pitchFamily="18" charset="0"/>
                        </a:rPr>
                        <a:t>2015</a:t>
                      </a: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It described in the paper involves using eigenfaces and Principal Component Analysis (PCA) algorithms for face recognition in an attendance system</a:t>
                      </a:r>
                      <a:endParaRPr lang="en-US" sz="1100" i="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It employs Eigenface and PCA for facial recognition in classroom attendance systems.</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It enhances image quality through grayscale conversion, histogram normalization, and noise reduction. </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Integration of Eigenface and PCA algorithms enhances facial recognition accuracy.</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Image preprocessing techniques like histogram normalization and noise reduction improve image quality.</a:t>
                      </a:r>
                    </a:p>
                    <a:p>
                      <a:pPr algn="l"/>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Dependency on image preprocessing techniques may introduce computational overhead.</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system's performance could degrade if students' facial expressions or orientations vary widely.</a:t>
                      </a:r>
                    </a:p>
                  </a:txBody>
                  <a:tcPr anchor="ctr"/>
                </a:tc>
                <a:extLst>
                  <a:ext uri="{0D108BD9-81ED-4DB2-BD59-A6C34878D82A}">
                    <a16:rowId xmlns:a16="http://schemas.microsoft.com/office/drawing/2014/main" xmlns="" val="10002"/>
                  </a:ext>
                </a:extLst>
              </a:tr>
            </a:tbl>
          </a:graphicData>
        </a:graphic>
      </p:graphicFrame>
      <p:sp>
        <p:nvSpPr>
          <p:cNvPr id="15" name="Title 1">
            <a:extLst>
              <a:ext uri="{FF2B5EF4-FFF2-40B4-BE49-F238E27FC236}">
                <a16:creationId xmlns:a16="http://schemas.microsoft.com/office/drawing/2014/main" xmlns="" id="{5B2C0177-DA7F-8781-1D55-C53AC8A43AC8}"/>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Literature Survey</a:t>
            </a:r>
            <a:endParaRPr lang="en-US" sz="4400"/>
          </a:p>
        </p:txBody>
      </p:sp>
    </p:spTree>
    <p:extLst>
      <p:ext uri="{BB962C8B-B14F-4D97-AF65-F5344CB8AC3E}">
        <p14:creationId xmlns:p14="http://schemas.microsoft.com/office/powerpoint/2010/main" xmlns="" val="35361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F1B4278-35A7-9BBD-B885-AC32AA1FEA1F}"/>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Literature Survey</a:t>
            </a:r>
            <a:endParaRPr lang="en-US" sz="4400"/>
          </a:p>
        </p:txBody>
      </p:sp>
      <p:graphicFrame>
        <p:nvGraphicFramePr>
          <p:cNvPr id="5" name="Table 4">
            <a:extLst>
              <a:ext uri="{FF2B5EF4-FFF2-40B4-BE49-F238E27FC236}">
                <a16:creationId xmlns:a16="http://schemas.microsoft.com/office/drawing/2014/main" xmlns="" id="{F5773FDD-E673-A791-1044-57B76245A8BD}"/>
              </a:ext>
            </a:extLst>
          </p:cNvPr>
          <p:cNvGraphicFramePr>
            <a:graphicFrameLocks noGrp="1"/>
          </p:cNvGraphicFramePr>
          <p:nvPr>
            <p:extLst>
              <p:ext uri="{D42A27DB-BD31-4B8C-83A1-F6EECF244321}">
                <p14:modId xmlns:p14="http://schemas.microsoft.com/office/powerpoint/2010/main" xmlns="" val="3042854625"/>
              </p:ext>
            </p:extLst>
          </p:nvPr>
        </p:nvGraphicFramePr>
        <p:xfrm>
          <a:off x="953269" y="1572518"/>
          <a:ext cx="11038114" cy="4493171"/>
        </p:xfrm>
        <a:graphic>
          <a:graphicData uri="http://schemas.openxmlformats.org/drawingml/2006/table">
            <a:tbl>
              <a:tblPr firstRow="1" bandRow="1">
                <a:tableStyleId>{5940675A-B579-460E-94D1-54222C63F5DA}</a:tableStyleId>
              </a:tblPr>
              <a:tblGrid>
                <a:gridCol w="1341701">
                  <a:extLst>
                    <a:ext uri="{9D8B030D-6E8A-4147-A177-3AD203B41FA5}">
                      <a16:colId xmlns:a16="http://schemas.microsoft.com/office/drawing/2014/main" xmlns="" val="20000"/>
                    </a:ext>
                  </a:extLst>
                </a:gridCol>
                <a:gridCol w="532874">
                  <a:extLst>
                    <a:ext uri="{9D8B030D-6E8A-4147-A177-3AD203B41FA5}">
                      <a16:colId xmlns:a16="http://schemas.microsoft.com/office/drawing/2014/main" xmlns="" val="20001"/>
                    </a:ext>
                  </a:extLst>
                </a:gridCol>
                <a:gridCol w="2482936">
                  <a:extLst>
                    <a:ext uri="{9D8B030D-6E8A-4147-A177-3AD203B41FA5}">
                      <a16:colId xmlns:a16="http://schemas.microsoft.com/office/drawing/2014/main" xmlns="" val="20002"/>
                    </a:ext>
                  </a:extLst>
                </a:gridCol>
                <a:gridCol w="2388523">
                  <a:extLst>
                    <a:ext uri="{9D8B030D-6E8A-4147-A177-3AD203B41FA5}">
                      <a16:colId xmlns:a16="http://schemas.microsoft.com/office/drawing/2014/main" xmlns="" val="20003"/>
                    </a:ext>
                  </a:extLst>
                </a:gridCol>
                <a:gridCol w="1941508">
                  <a:extLst>
                    <a:ext uri="{9D8B030D-6E8A-4147-A177-3AD203B41FA5}">
                      <a16:colId xmlns:a16="http://schemas.microsoft.com/office/drawing/2014/main" xmlns="" val="20004"/>
                    </a:ext>
                  </a:extLst>
                </a:gridCol>
                <a:gridCol w="2350572">
                  <a:extLst>
                    <a:ext uri="{9D8B030D-6E8A-4147-A177-3AD203B41FA5}">
                      <a16:colId xmlns:a16="http://schemas.microsoft.com/office/drawing/2014/main" xmlns="" val="20005"/>
                    </a:ext>
                  </a:extLst>
                </a:gridCol>
              </a:tblGrid>
              <a:tr h="271416">
                <a:tc>
                  <a:txBody>
                    <a:bodyPr/>
                    <a:lstStyle/>
                    <a:p>
                      <a:pPr algn="l"/>
                      <a:r>
                        <a:rPr lang="en-US" sz="1200" b="1">
                          <a:latin typeface="Times New Roman" panose="02020603050405020304" pitchFamily="18" charset="0"/>
                          <a:cs typeface="Times New Roman" panose="02020603050405020304" pitchFamily="18" charset="0"/>
                        </a:rPr>
                        <a:t>Author</a:t>
                      </a:r>
                      <a:r>
                        <a:rPr lang="en-US" sz="1200">
                          <a:latin typeface="Times New Roman" panose="02020603050405020304" pitchFamily="18" charset="0"/>
                          <a:cs typeface="Times New Roman" panose="02020603050405020304" pitchFamily="18" charset="0"/>
                        </a:rPr>
                        <a:t> </a:t>
                      </a:r>
                    </a:p>
                  </a:txBody>
                  <a:tcPr anchor="ctr"/>
                </a:tc>
                <a:tc>
                  <a:txBody>
                    <a:bodyPr/>
                    <a:lstStyle/>
                    <a:p>
                      <a:pPr algn="l"/>
                      <a:r>
                        <a:rPr lang="en-US" sz="1200" b="1">
                          <a:latin typeface="Times New Roman" panose="02020603050405020304" pitchFamily="18" charset="0"/>
                          <a:cs typeface="Times New Roman" panose="02020603050405020304" pitchFamily="18" charset="0"/>
                        </a:rPr>
                        <a:t>Year </a:t>
                      </a:r>
                    </a:p>
                  </a:txBody>
                  <a:tcPr anchor="ctr"/>
                </a:tc>
                <a:tc>
                  <a:txBody>
                    <a:bodyPr/>
                    <a:lstStyle/>
                    <a:p>
                      <a:pPr algn="l"/>
                      <a:r>
                        <a:rPr lang="en-US" sz="1200" b="1">
                          <a:latin typeface="Times New Roman" panose="02020603050405020304" pitchFamily="18" charset="0"/>
                          <a:cs typeface="Times New Roman" panose="02020603050405020304" pitchFamily="18" charset="0"/>
                        </a:rPr>
                        <a:t>Approach</a:t>
                      </a:r>
                    </a:p>
                  </a:txBody>
                  <a:tcPr anchor="ctr"/>
                </a:tc>
                <a:tc>
                  <a:txBody>
                    <a:bodyPr/>
                    <a:lstStyle/>
                    <a:p>
                      <a:pPr algn="l"/>
                      <a:r>
                        <a:rPr lang="en-US" sz="1200" b="1">
                          <a:latin typeface="Times New Roman" panose="02020603050405020304" pitchFamily="18" charset="0"/>
                          <a:cs typeface="Times New Roman" panose="02020603050405020304" pitchFamily="18" charset="0"/>
                        </a:rPr>
                        <a:t>Abstract</a:t>
                      </a:r>
                    </a:p>
                  </a:txBody>
                  <a:tcPr anchor="ctr"/>
                </a:tc>
                <a:tc>
                  <a:txBody>
                    <a:bodyPr/>
                    <a:lstStyle/>
                    <a:p>
                      <a:pPr algn="l"/>
                      <a:r>
                        <a:rPr lang="en-US" sz="1200" b="1">
                          <a:latin typeface="Times New Roman" panose="02020603050405020304" pitchFamily="18" charset="0"/>
                          <a:cs typeface="Times New Roman" panose="02020603050405020304" pitchFamily="18" charset="0"/>
                        </a:rPr>
                        <a:t>Pros</a:t>
                      </a:r>
                    </a:p>
                  </a:txBody>
                  <a:tcPr anchor="ctr"/>
                </a:tc>
                <a:tc>
                  <a:txBody>
                    <a:bodyPr/>
                    <a:lstStyle/>
                    <a:p>
                      <a:pPr algn="l"/>
                      <a:r>
                        <a:rPr lang="en-US" sz="1200" b="1">
                          <a:latin typeface="Times New Roman" panose="02020603050405020304" pitchFamily="18" charset="0"/>
                          <a:cs typeface="Times New Roman" panose="02020603050405020304" pitchFamily="18" charset="0"/>
                        </a:rPr>
                        <a:t>Cons</a:t>
                      </a:r>
                    </a:p>
                  </a:txBody>
                  <a:tcPr anchor="ctr"/>
                </a:tc>
                <a:extLst>
                  <a:ext uri="{0D108BD9-81ED-4DB2-BD59-A6C34878D82A}">
                    <a16:rowId xmlns:a16="http://schemas.microsoft.com/office/drawing/2014/main" xmlns="" val="10000"/>
                  </a:ext>
                </a:extLst>
              </a:tr>
              <a:tr h="2578449">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J. Kanti</a:t>
                      </a: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A. Papola.</a:t>
                      </a:r>
                      <a:endParaRPr lang="en-US" sz="1100" b="1">
                        <a:latin typeface="Times New Roman" panose="02020603050405020304" pitchFamily="18" charset="0"/>
                        <a:cs typeface="Times New Roman" panose="02020603050405020304" pitchFamily="18" charset="0"/>
                      </a:endParaRPr>
                    </a:p>
                    <a:p>
                      <a:pPr algn="l"/>
                      <a:endParaRPr lang="en-US" sz="1100" b="1">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2014</a:t>
                      </a: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A smart attendance system integrating Principal Component Analysis (PCA) and Artificial Neural Network (ANN).</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system's robustness and adaptability offer an efficient solution to traditional methods, enhancing attendance management in diverse environments.</a:t>
                      </a:r>
                      <a:endParaRPr lang="en-US" sz="1100" i="0">
                        <a:latin typeface="Times New Roman" panose="02020603050405020304" pitchFamily="18" charset="0"/>
                        <a:cs typeface="Times New Roman" panose="02020603050405020304" pitchFamily="18" charset="0"/>
                      </a:endParaRPr>
                    </a:p>
                  </a:txBody>
                  <a:tcPr anchor="ctr"/>
                </a:tc>
                <a:tc>
                  <a:txBody>
                    <a:bodyPr/>
                    <a:lstStyle/>
                    <a:p>
                      <a:pPr algn="l"/>
                      <a:r>
                        <a:rPr lang="en-US" sz="1100">
                          <a:effectLst/>
                          <a:latin typeface="Times New Roman" panose="02020603050405020304" pitchFamily="18" charset="0"/>
                          <a:cs typeface="Times New Roman" panose="02020603050405020304" pitchFamily="18" charset="0"/>
                        </a:rPr>
                        <a:t>The proposed smart attendance system by Jyotshana Kanti integrates Principal Component Analysis (PCA) and Artificial Neural Network (ANN) for accurate attendance tracking.</a:t>
                      </a:r>
                    </a:p>
                    <a:p>
                      <a:pPr algn="l"/>
                      <a:endParaRPr lang="en-US" sz="1100">
                        <a:effectLst/>
                        <a:latin typeface="Times New Roman" panose="02020603050405020304" pitchFamily="18" charset="0"/>
                        <a:cs typeface="Times New Roman" panose="02020603050405020304" pitchFamily="18" charset="0"/>
                      </a:endParaRPr>
                    </a:p>
                    <a:p>
                      <a:pPr algn="l"/>
                      <a:r>
                        <a:rPr lang="en-US" sz="1100">
                          <a:effectLst/>
                          <a:latin typeface="Times New Roman" panose="02020603050405020304" pitchFamily="18" charset="0"/>
                          <a:cs typeface="Times New Roman" panose="02020603050405020304" pitchFamily="18" charset="0"/>
                        </a:rPr>
                        <a:t>PCA facilitates feature extraction and dimensionality reduction, while ANN handles input data processing and learning using backpropagation. </a:t>
                      </a:r>
                    </a:p>
                    <a:p>
                      <a:pPr algn="l"/>
                      <a:endParaRPr lang="en-US" sz="1100">
                        <a:effectLst/>
                        <a:latin typeface="Times New Roman" panose="02020603050405020304" pitchFamily="18" charset="0"/>
                        <a:cs typeface="Times New Roman" panose="02020603050405020304" pitchFamily="18" charset="0"/>
                      </a:endParaRPr>
                    </a:p>
                    <a:p>
                      <a:pPr algn="l"/>
                      <a:r>
                        <a:rPr lang="en-US" sz="1100">
                          <a:effectLst/>
                          <a:latin typeface="Times New Roman" panose="02020603050405020304" pitchFamily="18" charset="0"/>
                          <a:cs typeface="Times New Roman" panose="02020603050405020304" pitchFamily="18" charset="0"/>
                        </a:rPr>
                        <a:t>This robust system offers an efficient solution to traditional attendance marking methods, enhancing productivity in diverse settings.</a:t>
                      </a: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Integration of PCA and ANN allows for accurate face recognition and attendance tracking.</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system's adaptability and robustness make it suitable for various educational and organizational settings.</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Efficient learning from input data using ANN's backpropagation algorithm enhances accuracy and performance.</a:t>
                      </a:r>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system's performance may be affected by variations in lighting conditions and facial expressions.</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Deployment and maintenance of the system may require significant computational resources.</a:t>
                      </a:r>
                    </a:p>
                  </a:txBody>
                  <a:tcPr anchor="ctr"/>
                </a:tc>
                <a:extLst>
                  <a:ext uri="{0D108BD9-81ED-4DB2-BD59-A6C34878D82A}">
                    <a16:rowId xmlns:a16="http://schemas.microsoft.com/office/drawing/2014/main" xmlns="" val="10001"/>
                  </a:ext>
                </a:extLst>
              </a:tr>
              <a:tr h="1612811">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Y. Kawaguchi</a:t>
                      </a:r>
                      <a:endParaRPr lang="en-US" sz="1100">
                        <a:latin typeface="Times New Roman" panose="02020603050405020304" pitchFamily="18" charset="0"/>
                        <a:cs typeface="Times New Roman" panose="02020603050405020304" pitchFamily="18" charset="0"/>
                      </a:endParaRPr>
                    </a:p>
                    <a:p>
                      <a:pPr algn="l"/>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100">
                          <a:latin typeface="Times New Roman" panose="02020603050405020304" pitchFamily="18" charset="0"/>
                          <a:cs typeface="Times New Roman" panose="02020603050405020304" pitchFamily="18" charset="0"/>
                        </a:rPr>
                        <a:t>2005</a:t>
                      </a: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Two cameras, the capturing camera and sensor camera, are strategically positioned to capture images of students and detect their seating arrangement.</a:t>
                      </a: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Continuous monitoring, utilizing cameras in the classroom. Two cameras, capturing and sensor, are placed strategically to capture student images and seating arrangement. </a:t>
                      </a: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Kawaguchi's system automates attendance marking using continuous monitoring, relieving instructors of the manual task and saving time.</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Leveraging camera technology and continuous monitoring, the system</a:t>
                      </a:r>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Continuous monitoring using cameras may raise privacy concerns among students and faculty.</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installation and maintenance of camera systems can be costly, </a:t>
                      </a:r>
                    </a:p>
                  </a:txBody>
                  <a:tcPr anchor="ctr"/>
                </a:tc>
                <a:extLst>
                  <a:ext uri="{0D108BD9-81ED-4DB2-BD59-A6C34878D82A}">
                    <a16:rowId xmlns:a16="http://schemas.microsoft.com/office/drawing/2014/main" xmlns="" val="10002"/>
                  </a:ext>
                </a:extLst>
              </a:tr>
            </a:tbl>
          </a:graphicData>
        </a:graphic>
      </p:graphicFrame>
      <p:sp>
        <p:nvSpPr>
          <p:cNvPr id="7" name="TextBox 6">
            <a:extLst>
              <a:ext uri="{FF2B5EF4-FFF2-40B4-BE49-F238E27FC236}">
                <a16:creationId xmlns:a16="http://schemas.microsoft.com/office/drawing/2014/main" xmlns="" id="{E458715A-50C8-35AD-9A3F-B47BCE541861}"/>
              </a:ext>
            </a:extLst>
          </p:cNvPr>
          <p:cNvSpPr txBox="1"/>
          <p:nvPr/>
        </p:nvSpPr>
        <p:spPr>
          <a:xfrm>
            <a:off x="11931788" y="5882270"/>
            <a:ext cx="1194319" cy="230832"/>
          </a:xfrm>
          <a:prstGeom prst="rect">
            <a:avLst/>
          </a:prstGeom>
          <a:noFill/>
        </p:spPr>
        <p:txBody>
          <a:bodyPr wrap="square">
            <a:spAutoFit/>
          </a:bodyPr>
          <a:lstStyle/>
          <a:p>
            <a:r>
              <a:rPr lang="en-US" sz="900"/>
              <a:t>5</a:t>
            </a:r>
          </a:p>
        </p:txBody>
      </p:sp>
    </p:spTree>
    <p:extLst>
      <p:ext uri="{BB962C8B-B14F-4D97-AF65-F5344CB8AC3E}">
        <p14:creationId xmlns:p14="http://schemas.microsoft.com/office/powerpoint/2010/main" xmlns="" val="253856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C515A044-9AF4-A619-BC0D-6D5F060E38AE}"/>
              </a:ext>
            </a:extLst>
          </p:cNvPr>
          <p:cNvGraphicFramePr>
            <a:graphicFrameLocks noGrp="1"/>
          </p:cNvGraphicFramePr>
          <p:nvPr>
            <p:extLst>
              <p:ext uri="{D42A27DB-BD31-4B8C-83A1-F6EECF244321}">
                <p14:modId xmlns:p14="http://schemas.microsoft.com/office/powerpoint/2010/main" xmlns="" val="2329118123"/>
              </p:ext>
            </p:extLst>
          </p:nvPr>
        </p:nvGraphicFramePr>
        <p:xfrm>
          <a:off x="1007705" y="1583558"/>
          <a:ext cx="10432510" cy="4497523"/>
        </p:xfrm>
        <a:graphic>
          <a:graphicData uri="http://schemas.openxmlformats.org/drawingml/2006/table">
            <a:tbl>
              <a:tblPr firstRow="1" bandRow="1">
                <a:tableStyleId>{5940675A-B579-460E-94D1-54222C63F5DA}</a:tableStyleId>
              </a:tblPr>
              <a:tblGrid>
                <a:gridCol w="1315616">
                  <a:extLst>
                    <a:ext uri="{9D8B030D-6E8A-4147-A177-3AD203B41FA5}">
                      <a16:colId xmlns:a16="http://schemas.microsoft.com/office/drawing/2014/main" xmlns="" val="20000"/>
                    </a:ext>
                  </a:extLst>
                </a:gridCol>
                <a:gridCol w="522514">
                  <a:extLst>
                    <a:ext uri="{9D8B030D-6E8A-4147-A177-3AD203B41FA5}">
                      <a16:colId xmlns:a16="http://schemas.microsoft.com/office/drawing/2014/main" xmlns="" val="20001"/>
                    </a:ext>
                  </a:extLst>
                </a:gridCol>
                <a:gridCol w="2434663">
                  <a:extLst>
                    <a:ext uri="{9D8B030D-6E8A-4147-A177-3AD203B41FA5}">
                      <a16:colId xmlns:a16="http://schemas.microsoft.com/office/drawing/2014/main" xmlns="" val="20002"/>
                    </a:ext>
                  </a:extLst>
                </a:gridCol>
                <a:gridCol w="2409932">
                  <a:extLst>
                    <a:ext uri="{9D8B030D-6E8A-4147-A177-3AD203B41FA5}">
                      <a16:colId xmlns:a16="http://schemas.microsoft.com/office/drawing/2014/main" xmlns="" val="20003"/>
                    </a:ext>
                  </a:extLst>
                </a:gridCol>
                <a:gridCol w="1835914">
                  <a:extLst>
                    <a:ext uri="{9D8B030D-6E8A-4147-A177-3AD203B41FA5}">
                      <a16:colId xmlns:a16="http://schemas.microsoft.com/office/drawing/2014/main" xmlns="" val="20004"/>
                    </a:ext>
                  </a:extLst>
                </a:gridCol>
                <a:gridCol w="1913871">
                  <a:extLst>
                    <a:ext uri="{9D8B030D-6E8A-4147-A177-3AD203B41FA5}">
                      <a16:colId xmlns:a16="http://schemas.microsoft.com/office/drawing/2014/main" xmlns="" val="20005"/>
                    </a:ext>
                  </a:extLst>
                </a:gridCol>
              </a:tblGrid>
              <a:tr h="270564">
                <a:tc>
                  <a:txBody>
                    <a:bodyPr/>
                    <a:lstStyle/>
                    <a:p>
                      <a:pPr algn="l"/>
                      <a:r>
                        <a:rPr lang="en-US" sz="1200" b="1">
                          <a:latin typeface="Times New Roman" panose="02020603050405020304" pitchFamily="18" charset="0"/>
                          <a:cs typeface="Times New Roman" panose="02020603050405020304" pitchFamily="18" charset="0"/>
                        </a:rPr>
                        <a:t>Author</a:t>
                      </a:r>
                      <a:r>
                        <a:rPr lang="en-US" sz="1200">
                          <a:latin typeface="Times New Roman" panose="02020603050405020304" pitchFamily="18" charset="0"/>
                          <a:cs typeface="Times New Roman" panose="02020603050405020304" pitchFamily="18" charset="0"/>
                        </a:rPr>
                        <a:t> </a:t>
                      </a:r>
                    </a:p>
                  </a:txBody>
                  <a:tcPr anchor="ctr"/>
                </a:tc>
                <a:tc>
                  <a:txBody>
                    <a:bodyPr/>
                    <a:lstStyle/>
                    <a:p>
                      <a:pPr algn="l"/>
                      <a:r>
                        <a:rPr lang="en-US" sz="1200" b="1">
                          <a:latin typeface="Times New Roman" panose="02020603050405020304" pitchFamily="18" charset="0"/>
                          <a:cs typeface="Times New Roman" panose="02020603050405020304" pitchFamily="18" charset="0"/>
                        </a:rPr>
                        <a:t>Year </a:t>
                      </a:r>
                    </a:p>
                  </a:txBody>
                  <a:tcPr anchor="ctr"/>
                </a:tc>
                <a:tc>
                  <a:txBody>
                    <a:bodyPr/>
                    <a:lstStyle/>
                    <a:p>
                      <a:pPr algn="l"/>
                      <a:r>
                        <a:rPr lang="en-US" sz="1200" b="1">
                          <a:latin typeface="Times New Roman" panose="02020603050405020304" pitchFamily="18" charset="0"/>
                          <a:cs typeface="Times New Roman" panose="02020603050405020304" pitchFamily="18" charset="0"/>
                        </a:rPr>
                        <a:t>Approach</a:t>
                      </a:r>
                    </a:p>
                  </a:txBody>
                  <a:tcPr anchor="ctr"/>
                </a:tc>
                <a:tc>
                  <a:txBody>
                    <a:bodyPr/>
                    <a:lstStyle/>
                    <a:p>
                      <a:pPr algn="l"/>
                      <a:r>
                        <a:rPr lang="en-US" sz="1200" b="1">
                          <a:latin typeface="Times New Roman" panose="02020603050405020304" pitchFamily="18" charset="0"/>
                          <a:cs typeface="Times New Roman" panose="02020603050405020304" pitchFamily="18" charset="0"/>
                        </a:rPr>
                        <a:t>Abstract</a:t>
                      </a:r>
                    </a:p>
                  </a:txBody>
                  <a:tcPr anchor="ctr"/>
                </a:tc>
                <a:tc>
                  <a:txBody>
                    <a:bodyPr/>
                    <a:lstStyle/>
                    <a:p>
                      <a:pPr algn="l"/>
                      <a:r>
                        <a:rPr lang="en-US" sz="1200" b="1">
                          <a:latin typeface="Times New Roman" panose="02020603050405020304" pitchFamily="18" charset="0"/>
                          <a:cs typeface="Times New Roman" panose="02020603050405020304" pitchFamily="18" charset="0"/>
                        </a:rPr>
                        <a:t>Pros</a:t>
                      </a:r>
                    </a:p>
                  </a:txBody>
                  <a:tcPr anchor="ctr"/>
                </a:tc>
                <a:tc>
                  <a:txBody>
                    <a:bodyPr/>
                    <a:lstStyle/>
                    <a:p>
                      <a:pPr algn="l"/>
                      <a:r>
                        <a:rPr lang="en-US" sz="1200" b="1">
                          <a:latin typeface="Times New Roman" panose="02020603050405020304" pitchFamily="18" charset="0"/>
                          <a:cs typeface="Times New Roman" panose="02020603050405020304" pitchFamily="18" charset="0"/>
                        </a:rPr>
                        <a:t>Cons</a:t>
                      </a:r>
                    </a:p>
                  </a:txBody>
                  <a:tcPr anchor="ctr"/>
                </a:tc>
                <a:extLst>
                  <a:ext uri="{0D108BD9-81ED-4DB2-BD59-A6C34878D82A}">
                    <a16:rowId xmlns:a16="http://schemas.microsoft.com/office/drawing/2014/main" xmlns="" val="10000"/>
                  </a:ext>
                </a:extLst>
              </a:tr>
              <a:tr h="2239671">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D. L. Swets</a:t>
                      </a:r>
                      <a:endParaRPr lang="en-US" sz="1100" b="1">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1996</a:t>
                      </a: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Using multidimensional discriminant analysis (MDA) and optimal linear projection for automatic feature selection.</a:t>
                      </a:r>
                      <a:endParaRPr lang="en-US" sz="1100" i="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paper introduces a method for automatic feature selection in image retrieval using MDA and optimal linear projection.</a:t>
                      </a:r>
                    </a:p>
                    <a:p>
                      <a:pPr algn="l"/>
                      <a:endParaRPr lang="en-US" sz="1100">
                        <a:latin typeface="Times New Roman" panose="02020603050405020304" pitchFamily="18" charset="0"/>
                        <a:cs typeface="Times New Roman" panose="02020603050405020304" pitchFamily="18" charset="0"/>
                      </a:endParaRPr>
                    </a:p>
                  </a:txBody>
                  <a:tcPr anchor="ctr"/>
                </a:tc>
                <a:tc>
                  <a:txBody>
                    <a:bodyPr/>
                    <a:lstStyle/>
                    <a:p>
                      <a:r>
                        <a:rPr lang="en-US" sz="1100" b="0" i="0" kern="1200">
                          <a:solidFill>
                            <a:schemeClr val="tx1"/>
                          </a:solidFill>
                          <a:effectLst/>
                          <a:latin typeface="Times New Roman" panose="02020603050405020304" pitchFamily="18" charset="0"/>
                          <a:ea typeface="+mn-ea"/>
                          <a:cs typeface="Times New Roman" panose="02020603050405020304" pitchFamily="18" charset="0"/>
                        </a:rPr>
                        <a:t>Improved accuracy in view-based class retrieval.</a:t>
                      </a:r>
                    </a:p>
                    <a:p>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r>
                        <a:rPr lang="en-US" sz="1100" b="0" i="0" kern="1200">
                          <a:solidFill>
                            <a:schemeClr val="tx1"/>
                          </a:solidFill>
                          <a:effectLst/>
                          <a:latin typeface="Times New Roman" panose="02020603050405020304" pitchFamily="18" charset="0"/>
                          <a:ea typeface="+mn-ea"/>
                          <a:cs typeface="Times New Roman" panose="02020603050405020304" pitchFamily="18" charset="0"/>
                        </a:rPr>
                        <a:t>Automatic extraction of discriminative features enhances efficiency.</a:t>
                      </a:r>
                    </a:p>
                    <a:p>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r>
                        <a:rPr lang="en-US" sz="1100" b="0" i="0" kern="1200">
                          <a:solidFill>
                            <a:schemeClr val="tx1"/>
                          </a:solidFill>
                          <a:effectLst/>
                          <a:latin typeface="Times New Roman" panose="02020603050405020304" pitchFamily="18" charset="0"/>
                          <a:ea typeface="+mn-ea"/>
                          <a:cs typeface="Times New Roman" panose="02020603050405020304" pitchFamily="18" charset="0"/>
                        </a:rPr>
                        <a:t>Comparative analysis provides insights into method performance.</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r>
                        <a:rPr lang="en-US" sz="1100" b="0" i="0" kern="1200">
                          <a:solidFill>
                            <a:schemeClr val="tx1"/>
                          </a:solidFill>
                          <a:effectLst/>
                          <a:latin typeface="Times New Roman" panose="02020603050405020304" pitchFamily="18" charset="0"/>
                          <a:ea typeface="+mn-ea"/>
                          <a:cs typeface="Times New Roman" panose="02020603050405020304" pitchFamily="18" charset="0"/>
                        </a:rPr>
                        <a:t>The method's effectiveness may vary depending on the complexity of datasets.</a:t>
                      </a:r>
                    </a:p>
                    <a:p>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r>
                        <a:rPr lang="en-US" sz="1100" b="0" i="0" kern="1200">
                          <a:solidFill>
                            <a:schemeClr val="tx1"/>
                          </a:solidFill>
                          <a:effectLst/>
                          <a:latin typeface="Times New Roman" panose="02020603050405020304" pitchFamily="18" charset="0"/>
                          <a:ea typeface="+mn-ea"/>
                          <a:cs typeface="Times New Roman" panose="02020603050405020304" pitchFamily="18" charset="0"/>
                        </a:rPr>
                        <a:t>Implementation may require significant computational resources.</a:t>
                      </a:r>
                    </a:p>
                    <a:p>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r>
                        <a:rPr lang="en-US" sz="1100" b="0" i="0" kern="1200">
                          <a:solidFill>
                            <a:schemeClr val="tx1"/>
                          </a:solidFill>
                          <a:effectLst/>
                          <a:latin typeface="Times New Roman" panose="02020603050405020304" pitchFamily="18" charset="0"/>
                          <a:ea typeface="+mn-ea"/>
                          <a:cs typeface="Times New Roman" panose="02020603050405020304" pitchFamily="18" charset="0"/>
                        </a:rPr>
                        <a:t>Limited discussion on potential challenges or limitations in real-world deployment.</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xmlns="" val="10001"/>
                  </a:ext>
                </a:extLst>
              </a:tr>
              <a:tr h="1952443">
                <a:tc>
                  <a:txBody>
                    <a:bodyPr/>
                    <a:lstStyle/>
                    <a:p>
                      <a:r>
                        <a:rPr lang="en-US" sz="1100" b="0" i="0" kern="1200">
                          <a:solidFill>
                            <a:schemeClr val="tx1"/>
                          </a:solidFill>
                          <a:effectLst/>
                          <a:latin typeface="Times New Roman" panose="02020603050405020304" pitchFamily="18" charset="0"/>
                          <a:ea typeface="+mn-ea"/>
                          <a:cs typeface="Times New Roman" panose="02020603050405020304" pitchFamily="18" charset="0"/>
                        </a:rPr>
                        <a:t>Raghuram Gn</a:t>
                      </a:r>
                    </a:p>
                    <a:p>
                      <a:r>
                        <a:rPr lang="en-US" sz="1100" b="0" i="0" kern="1200">
                          <a:solidFill>
                            <a:schemeClr val="tx1"/>
                          </a:solidFill>
                          <a:effectLst/>
                          <a:latin typeface="Times New Roman" panose="02020603050405020304" pitchFamily="18" charset="0"/>
                          <a:ea typeface="+mn-ea"/>
                          <a:cs typeface="Times New Roman" panose="02020603050405020304" pitchFamily="18" charset="0"/>
                        </a:rPr>
                        <a:t>Ritwik Gs</a:t>
                      </a:r>
                    </a:p>
                    <a:p>
                      <a:r>
                        <a:rPr lang="en-US" sz="1100" b="0" i="0" kern="1200">
                          <a:solidFill>
                            <a:schemeClr val="tx1"/>
                          </a:solidFill>
                          <a:effectLst/>
                          <a:latin typeface="Times New Roman" panose="02020603050405020304" pitchFamily="18" charset="0"/>
                          <a:ea typeface="+mn-ea"/>
                          <a:cs typeface="Times New Roman" panose="02020603050405020304" pitchFamily="18" charset="0"/>
                        </a:rPr>
                        <a:t>Surya M</a:t>
                      </a:r>
                    </a:p>
                    <a:p>
                      <a:r>
                        <a:rPr lang="en-US" sz="1100" b="0" i="0" kern="1200">
                          <a:solidFill>
                            <a:schemeClr val="tx1"/>
                          </a:solidFill>
                          <a:effectLst/>
                          <a:latin typeface="Times New Roman" panose="02020603050405020304" pitchFamily="18" charset="0"/>
                          <a:ea typeface="+mn-ea"/>
                          <a:cs typeface="Times New Roman" panose="02020603050405020304" pitchFamily="18" charset="0"/>
                        </a:rPr>
                        <a:t>Suhil Km</a:t>
                      </a:r>
                    </a:p>
                    <a:p>
                      <a:r>
                        <a:rPr lang="en-US" sz="1100" b="0" i="0" kern="1200">
                          <a:solidFill>
                            <a:schemeClr val="tx1"/>
                          </a:solidFill>
                          <a:effectLst/>
                          <a:latin typeface="Times New Roman" panose="02020603050405020304" pitchFamily="18" charset="0"/>
                          <a:ea typeface="+mn-ea"/>
                          <a:cs typeface="Times New Roman" panose="02020603050405020304" pitchFamily="18" charset="0"/>
                        </a:rPr>
                        <a:t>Deepa Sr</a:t>
                      </a:r>
                    </a:p>
                    <a:p>
                      <a:pPr algn="l"/>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100">
                          <a:latin typeface="Times New Roman" panose="02020603050405020304" pitchFamily="18" charset="0"/>
                          <a:cs typeface="Times New Roman" panose="02020603050405020304" pitchFamily="18" charset="0"/>
                        </a:rPr>
                        <a:t>1997</a:t>
                      </a: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Involves capturing a video of authorized persons, storing it in a database, and utilizing face detection and recognition algorithms to mark attendance</a:t>
                      </a:r>
                      <a:endParaRPr lang="en-US" sz="1100" i="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paper proposes an automated attendance system utilizing video-based face recognition, aiming to streamline attendance tracking without human intervention.</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It captures videos of authorized individuals, detects and recognizes faces, and records attendance in an Excel sheet. </a:t>
                      </a:r>
                      <a:endParaRPr lang="en-US" sz="1100">
                        <a:latin typeface="Times New Roman" panose="02020603050405020304" pitchFamily="18" charset="0"/>
                        <a:cs typeface="Times New Roman" panose="02020603050405020304" pitchFamily="18" charset="0"/>
                      </a:endParaRP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The system automates the attendance tracking process, eliminating the need for manual intervention.</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Leveraging face recognition technology ensures accurate identification of students, minimizing errors associated with traditional attendance methods.</a:t>
                      </a:r>
                    </a:p>
                  </a:txBody>
                  <a:tcPr anchor="ctr"/>
                </a:tc>
                <a:tc>
                  <a:txBody>
                    <a:bodyPr/>
                    <a:lstStyle/>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Video-based face recognition may raise privacy concerns among students regarding the collection and storage of their biometric data.</a:t>
                      </a:r>
                    </a:p>
                    <a:p>
                      <a:pPr algn="l"/>
                      <a:endParaRPr lang="en-US" sz="1100" b="0" i="0" kern="1200">
                        <a:solidFill>
                          <a:schemeClr val="tx1"/>
                        </a:solidFill>
                        <a:effectLst/>
                        <a:latin typeface="Times New Roman" panose="02020603050405020304" pitchFamily="18" charset="0"/>
                        <a:ea typeface="+mn-ea"/>
                        <a:cs typeface="Times New Roman" panose="02020603050405020304" pitchFamily="18" charset="0"/>
                      </a:endParaRPr>
                    </a:p>
                    <a:p>
                      <a:pPr algn="l"/>
                      <a:r>
                        <a:rPr lang="en-US" sz="1100" b="0" i="0" kern="1200">
                          <a:solidFill>
                            <a:schemeClr val="tx1"/>
                          </a:solidFill>
                          <a:effectLst/>
                          <a:latin typeface="Times New Roman" panose="02020603050405020304" pitchFamily="18" charset="0"/>
                          <a:ea typeface="+mn-ea"/>
                          <a:cs typeface="Times New Roman" panose="02020603050405020304" pitchFamily="18" charset="0"/>
                        </a:rPr>
                        <a:t>Implementing a robust face detection and recognition system requires overcoming technical challenges such as varying lighting conditions</a:t>
                      </a:r>
                    </a:p>
                  </a:txBody>
                  <a:tcPr anchor="ctr"/>
                </a:tc>
                <a:extLst>
                  <a:ext uri="{0D108BD9-81ED-4DB2-BD59-A6C34878D82A}">
                    <a16:rowId xmlns:a16="http://schemas.microsoft.com/office/drawing/2014/main" xmlns="" val="10002"/>
                  </a:ext>
                </a:extLst>
              </a:tr>
            </a:tbl>
          </a:graphicData>
        </a:graphic>
      </p:graphicFrame>
      <p:sp>
        <p:nvSpPr>
          <p:cNvPr id="6" name="Title 1">
            <a:extLst>
              <a:ext uri="{FF2B5EF4-FFF2-40B4-BE49-F238E27FC236}">
                <a16:creationId xmlns:a16="http://schemas.microsoft.com/office/drawing/2014/main" xmlns="" id="{4EF12C24-F351-2F60-F6C1-1E3A731F7E07}"/>
              </a:ext>
            </a:extLst>
          </p:cNvPr>
          <p:cNvSpPr txBox="1">
            <a:spLocks/>
          </p:cNvSpPr>
          <p:nvPr/>
        </p:nvSpPr>
        <p:spPr>
          <a:xfrm>
            <a:off x="322191" y="223039"/>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4400">
                <a:solidFill>
                  <a:srgbClr val="9D6C53"/>
                </a:solidFill>
                <a:latin typeface="Bebas Neue"/>
              </a:rPr>
              <a:t>Literature Survey</a:t>
            </a:r>
            <a:endParaRPr lang="en-US" sz="4400"/>
          </a:p>
        </p:txBody>
      </p:sp>
      <p:sp>
        <p:nvSpPr>
          <p:cNvPr id="7" name="TextBox 6">
            <a:extLst>
              <a:ext uri="{FF2B5EF4-FFF2-40B4-BE49-F238E27FC236}">
                <a16:creationId xmlns:a16="http://schemas.microsoft.com/office/drawing/2014/main" xmlns="" id="{7A6EA288-D7A6-A11F-C6DA-FE2B9D41D55D}"/>
              </a:ext>
            </a:extLst>
          </p:cNvPr>
          <p:cNvSpPr txBox="1"/>
          <p:nvPr/>
        </p:nvSpPr>
        <p:spPr>
          <a:xfrm>
            <a:off x="11850764" y="5882270"/>
            <a:ext cx="1194319" cy="230832"/>
          </a:xfrm>
          <a:prstGeom prst="rect">
            <a:avLst/>
          </a:prstGeom>
          <a:noFill/>
        </p:spPr>
        <p:txBody>
          <a:bodyPr wrap="square">
            <a:spAutoFit/>
          </a:bodyPr>
          <a:lstStyle/>
          <a:p>
            <a:r>
              <a:rPr lang="en-US" sz="900"/>
              <a:t>6</a:t>
            </a:r>
          </a:p>
        </p:txBody>
      </p:sp>
    </p:spTree>
    <p:extLst>
      <p:ext uri="{BB962C8B-B14F-4D97-AF65-F5344CB8AC3E}">
        <p14:creationId xmlns:p14="http://schemas.microsoft.com/office/powerpoint/2010/main" xmlns="" val="13197024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1134</TotalTime>
  <Words>3896</Words>
  <Application>Microsoft Office PowerPoint</Application>
  <PresentationFormat>Custom</PresentationFormat>
  <Paragraphs>399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Gallery</vt:lpstr>
      <vt:lpstr>Slide 1</vt:lpstr>
      <vt:lpstr>CONTENTS </vt:lpstr>
      <vt:lpstr>CONTENTS </vt:lpstr>
      <vt:lpstr>ABSTRACT</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References</vt:lpstr>
      <vt:lpstr>References</vt:lpstr>
      <vt:lpstr>References</vt:lpstr>
      <vt:lpstr>References</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Ahsan Sultan</dc:creator>
  <cp:lastModifiedBy>ASUS</cp:lastModifiedBy>
  <cp:revision>30</cp:revision>
  <dcterms:created xsi:type="dcterms:W3CDTF">2024-03-18T14:00:50Z</dcterms:created>
  <dcterms:modified xsi:type="dcterms:W3CDTF">2024-05-14T06:16:30Z</dcterms:modified>
</cp:coreProperties>
</file>