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7" r:id="rId4"/>
    <p:sldId id="285" r:id="rId5"/>
    <p:sldId id="286" r:id="rId6"/>
    <p:sldId id="287" r:id="rId7"/>
    <p:sldId id="258" r:id="rId8"/>
    <p:sldId id="279" r:id="rId9"/>
    <p:sldId id="283" r:id="rId10"/>
    <p:sldId id="288" r:id="rId11"/>
    <p:sldId id="289" r:id="rId12"/>
    <p:sldId id="275" r:id="rId13"/>
    <p:sldId id="291" r:id="rId14"/>
    <p:sldId id="293" r:id="rId15"/>
    <p:sldId id="292" r:id="rId16"/>
    <p:sldId id="290"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40" userDrawn="1">
          <p15:clr>
            <a:srgbClr val="A4A3A4"/>
          </p15:clr>
        </p15:guide>
        <p15:guide id="3" pos="4040" userDrawn="1">
          <p15:clr>
            <a:srgbClr val="A4A3A4"/>
          </p15:clr>
        </p15:guide>
        <p15:guide id="4" pos="4140" userDrawn="1">
          <p15:clr>
            <a:srgbClr val="A4A3A4"/>
          </p15:clr>
        </p15:guide>
        <p15:guide id="5" pos="4240" userDrawn="1">
          <p15:clr>
            <a:srgbClr val="A4A3A4"/>
          </p15:clr>
        </p15:guide>
        <p15:guide id="6" pos="4340" userDrawn="1">
          <p15:clr>
            <a:srgbClr val="A4A3A4"/>
          </p15:clr>
        </p15:guide>
        <p15:guide id="7" pos="4440" userDrawn="1">
          <p15:clr>
            <a:srgbClr val="A4A3A4"/>
          </p15:clr>
        </p15:guide>
        <p15:guide id="8" pos="4540" userDrawn="1">
          <p15:clr>
            <a:srgbClr val="A4A3A4"/>
          </p15:clr>
        </p15:guide>
        <p15:guide id="9" pos="4640" userDrawn="1">
          <p15:clr>
            <a:srgbClr val="A4A3A4"/>
          </p15:clr>
        </p15:guide>
        <p15:guide id="10" pos="4740" userDrawn="1">
          <p15:clr>
            <a:srgbClr val="A4A3A4"/>
          </p15:clr>
        </p15:guide>
        <p15:guide id="11" pos="4840" userDrawn="1">
          <p15:clr>
            <a:srgbClr val="A4A3A4"/>
          </p15:clr>
        </p15:guide>
        <p15:guide id="12" pos="4940" userDrawn="1">
          <p15:clr>
            <a:srgbClr val="A4A3A4"/>
          </p15:clr>
        </p15:guide>
        <p15:guide id="1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unika chenna" initials="mc" lastIdx="3" clrIdx="0">
    <p:extLst>
      <p:ext uri="{19B8F6BF-5375-455C-9EA6-DF929625EA0E}">
        <p15:presenceInfo xmlns:p15="http://schemas.microsoft.com/office/powerpoint/2012/main" userId="e5e99b8545408c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82"/>
      </p:cViewPr>
      <p:guideLst>
        <p:guide pos="3840"/>
        <p:guide pos="3940"/>
        <p:guide pos="4040"/>
        <p:guide pos="4140"/>
        <p:guide pos="4240"/>
        <p:guide pos="4340"/>
        <p:guide pos="4440"/>
        <p:guide pos="4540"/>
        <p:guide pos="4640"/>
        <p:guide pos="4740"/>
        <p:guide pos="4840"/>
        <p:guide pos="49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621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37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9325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13563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9026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6005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2842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0365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879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630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241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703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045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5/6/2023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4709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5/6/2023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137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5/6/2023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836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195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5/6/2023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291980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vision.caltech.edu/visipedia-data/CUB-200-201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ijert.org/research/bird-species-identification-using-deep-learning-IJERTV8IS040112.pdf" TargetMode="External"/><Relationship Id="rId2" Type="http://schemas.openxmlformats.org/officeDocument/2006/relationships/hyperlink" Target="https://towardsdatascience.com/project-ornithowav-bird-species-identification-using-deep-learning-2457f456fc22" TargetMode="External"/><Relationship Id="rId1" Type="http://schemas.openxmlformats.org/officeDocument/2006/relationships/slideLayout" Target="../slideLayouts/slideLayout2.xml"/><Relationship Id="rId4" Type="http://schemas.openxmlformats.org/officeDocument/2006/relationships/hyperlink" Target="https://jpinfotech.org/bird-species-identification-using-deep-learn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AA4-8253-4BE1-88F3-888B19467012}"/>
              </a:ext>
            </a:extLst>
          </p:cNvPr>
          <p:cNvSpPr>
            <a:spLocks noGrp="1"/>
          </p:cNvSpPr>
          <p:nvPr>
            <p:ph type="ctrTitle"/>
          </p:nvPr>
        </p:nvSpPr>
        <p:spPr>
          <a:xfrm>
            <a:off x="2052918" y="719831"/>
            <a:ext cx="9107363" cy="2709169"/>
          </a:xfrm>
        </p:spPr>
        <p:txBody>
          <a:bodyPr/>
          <a:lstStyle/>
          <a:p>
            <a:r>
              <a:rPr lang="en-US" sz="4400" b="1" dirty="0">
                <a:latin typeface="Times New Roman" panose="02020603050405020304" pitchFamily="18" charset="0"/>
                <a:cs typeface="Times New Roman" panose="02020603050405020304" pitchFamily="18" charset="0"/>
              </a:rPr>
              <a:t>P</a:t>
            </a:r>
            <a:r>
              <a:rPr lang="en-IN" sz="4400" b="1" dirty="0" err="1">
                <a:latin typeface="Times New Roman" panose="02020603050405020304" pitchFamily="18" charset="0"/>
                <a:cs typeface="Times New Roman" panose="02020603050405020304" pitchFamily="18" charset="0"/>
              </a:rPr>
              <a:t>redicting</a:t>
            </a:r>
            <a:r>
              <a:rPr lang="en-IN" sz="4400" b="1" dirty="0">
                <a:latin typeface="Times New Roman" panose="02020603050405020304" pitchFamily="18" charset="0"/>
                <a:cs typeface="Times New Roman" panose="02020603050405020304" pitchFamily="18" charset="0"/>
              </a:rPr>
              <a:t> Bird Species</a:t>
            </a:r>
          </a:p>
        </p:txBody>
      </p:sp>
      <p:sp>
        <p:nvSpPr>
          <p:cNvPr id="3" name="Subtitle 2">
            <a:extLst>
              <a:ext uri="{FF2B5EF4-FFF2-40B4-BE49-F238E27FC236}">
                <a16:creationId xmlns:a16="http://schemas.microsoft.com/office/drawing/2014/main" id="{A5BD87AE-4AA4-4FFB-8893-EADC4A94E625}"/>
              </a:ext>
            </a:extLst>
          </p:cNvPr>
          <p:cNvSpPr>
            <a:spLocks noGrp="1"/>
          </p:cNvSpPr>
          <p:nvPr>
            <p:ph type="subTitle" idx="1"/>
          </p:nvPr>
        </p:nvSpPr>
        <p:spPr>
          <a:xfrm>
            <a:off x="6364942" y="5086905"/>
            <a:ext cx="5396752" cy="1242874"/>
          </a:xfrm>
        </p:spPr>
        <p:txBody>
          <a:bodyPr>
            <a:normAutofit fontScale="92500"/>
          </a:bodyPr>
          <a:lstStyle/>
          <a:p>
            <a:r>
              <a:rPr lang="en-US" b="1" dirty="0">
                <a:solidFill>
                  <a:schemeClr val="tx1"/>
                </a:solidFill>
                <a:latin typeface="Times New Roman" panose="02020603050405020304" pitchFamily="18" charset="0"/>
                <a:cs typeface="Times New Roman" panose="02020603050405020304" pitchFamily="18" charset="0"/>
              </a:rPr>
              <a:t>R</a:t>
            </a:r>
            <a:r>
              <a:rPr lang="en-IN" b="1" dirty="0" err="1">
                <a:solidFill>
                  <a:schemeClr val="tx1"/>
                </a:solidFill>
                <a:latin typeface="Times New Roman" panose="02020603050405020304" pitchFamily="18" charset="0"/>
                <a:cs typeface="Times New Roman" panose="02020603050405020304" pitchFamily="18" charset="0"/>
              </a:rPr>
              <a:t>A2011026010082</a:t>
            </a:r>
            <a:r>
              <a:rPr lang="en-IN" b="1" dirty="0">
                <a:solidFill>
                  <a:schemeClr val="tx1"/>
                </a:solidFill>
                <a:latin typeface="Times New Roman" panose="02020603050405020304" pitchFamily="18" charset="0"/>
                <a:cs typeface="Times New Roman" panose="02020603050405020304" pitchFamily="18" charset="0"/>
              </a:rPr>
              <a:t>-Sindhu </a:t>
            </a:r>
            <a:r>
              <a:rPr lang="en-IN" b="1" dirty="0" err="1">
                <a:solidFill>
                  <a:schemeClr val="tx1"/>
                </a:solidFill>
                <a:latin typeface="Times New Roman" panose="02020603050405020304" pitchFamily="18" charset="0"/>
                <a:cs typeface="Times New Roman" panose="02020603050405020304" pitchFamily="18" charset="0"/>
              </a:rPr>
              <a:t>KALEESWARAN</a:t>
            </a:r>
            <a:endParaRPr lang="en-IN" b="1" dirty="0">
              <a:solidFill>
                <a:schemeClr val="tx1"/>
              </a:solidFill>
              <a:latin typeface="Times New Roman" panose="02020603050405020304" pitchFamily="18" charset="0"/>
              <a:cs typeface="Times New Roman" panose="02020603050405020304" pitchFamily="18" charset="0"/>
            </a:endParaRPr>
          </a:p>
          <a:p>
            <a:r>
              <a:rPr lang="en-IN" b="1" dirty="0" err="1">
                <a:solidFill>
                  <a:schemeClr val="tx1"/>
                </a:solidFill>
                <a:latin typeface="Times New Roman" panose="02020603050405020304" pitchFamily="18" charset="0"/>
                <a:cs typeface="Times New Roman" panose="02020603050405020304" pitchFamily="18" charset="0"/>
              </a:rPr>
              <a:t>RA2011026010099</a:t>
            </a:r>
            <a:r>
              <a:rPr lang="en-IN" b="1" dirty="0">
                <a:solidFill>
                  <a:schemeClr val="tx1"/>
                </a:solidFill>
                <a:latin typeface="Times New Roman" panose="02020603050405020304" pitchFamily="18" charset="0"/>
                <a:cs typeface="Times New Roman" panose="02020603050405020304" pitchFamily="18" charset="0"/>
              </a:rPr>
              <a:t>-APARNA SURESH</a:t>
            </a:r>
          </a:p>
          <a:p>
            <a:r>
              <a:rPr lang="en-IN" b="1" dirty="0" err="1">
                <a:solidFill>
                  <a:schemeClr val="tx1"/>
                </a:solidFill>
                <a:latin typeface="Times New Roman" panose="02020603050405020304" pitchFamily="18" charset="0"/>
                <a:cs typeface="Times New Roman" panose="02020603050405020304" pitchFamily="18" charset="0"/>
              </a:rPr>
              <a:t>RA2011026010113-CHEREDDY</a:t>
            </a:r>
            <a:r>
              <a:rPr lang="en-IN" b="1" dirty="0">
                <a:solidFill>
                  <a:schemeClr val="tx1"/>
                </a:solidFill>
                <a:latin typeface="Times New Roman" panose="02020603050405020304" pitchFamily="18" charset="0"/>
                <a:cs typeface="Times New Roman" panose="02020603050405020304" pitchFamily="18" charset="0"/>
              </a:rPr>
              <a:t> SOWMYA SRI </a:t>
            </a:r>
          </a:p>
        </p:txBody>
      </p:sp>
    </p:spTree>
    <p:extLst>
      <p:ext uri="{BB962C8B-B14F-4D97-AF65-F5344CB8AC3E}">
        <p14:creationId xmlns:p14="http://schemas.microsoft.com/office/powerpoint/2010/main" val="4188348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2BD8-DB80-2D08-176E-F6BEFA100111}"/>
              </a:ext>
            </a:extLst>
          </p:cNvPr>
          <p:cNvSpPr>
            <a:spLocks noGrp="1"/>
          </p:cNvSpPr>
          <p:nvPr>
            <p:ph type="title"/>
          </p:nvPr>
        </p:nvSpPr>
        <p:spPr/>
        <p:txBody>
          <a:bodyPr/>
          <a:lstStyle/>
          <a:p>
            <a:r>
              <a:rPr lang="en-IN" sz="3600" b="1" dirty="0"/>
              <a:t>Modules Description:</a:t>
            </a:r>
          </a:p>
        </p:txBody>
      </p:sp>
      <p:sp>
        <p:nvSpPr>
          <p:cNvPr id="3" name="Content Placeholder 2">
            <a:extLst>
              <a:ext uri="{FF2B5EF4-FFF2-40B4-BE49-F238E27FC236}">
                <a16:creationId xmlns:a16="http://schemas.microsoft.com/office/drawing/2014/main" id="{B57AB75B-CBCA-0255-B477-54C819689AAC}"/>
              </a:ext>
            </a:extLst>
          </p:cNvPr>
          <p:cNvSpPr>
            <a:spLocks noGrp="1"/>
          </p:cNvSpPr>
          <p:nvPr>
            <p:ph idx="1"/>
          </p:nvPr>
        </p:nvSpPr>
        <p:spPr>
          <a:xfrm>
            <a:off x="717176" y="1775012"/>
            <a:ext cx="9332677" cy="4473387"/>
          </a:xfrm>
        </p:spPr>
        <p:txBody>
          <a:bodyPr/>
          <a:lstStyle/>
          <a:p>
            <a:r>
              <a:rPr lang="en-US" dirty="0"/>
              <a:t>Data Collection and Preprocessing: This module involves collecting a large dataset of bird images and preprocessing them to standardize their size, shape, and color. The images may be labeled with their corresponding bird species to create a supervised learning dataset.</a:t>
            </a:r>
          </a:p>
          <a:p>
            <a:r>
              <a:rPr lang="en-US" dirty="0"/>
              <a:t>Training: In this module, the CNN is trained on the preprocessed dataset of bird images using backpropagation to adjust the weights of the network. The trained CNN can recognize patterns in the images that correspond to different bird species.</a:t>
            </a:r>
          </a:p>
          <a:p>
            <a:r>
              <a:rPr lang="en-US" dirty="0"/>
              <a:t>Testing and Validation: This module involves evaluating the performance of the trained CNN on a separate test dataset. This is critical to ensure that the CNN can accurately classify bird species in new, unseen images.</a:t>
            </a:r>
            <a:endParaRPr lang="en-IN" dirty="0"/>
          </a:p>
        </p:txBody>
      </p:sp>
    </p:spTree>
    <p:extLst>
      <p:ext uri="{BB962C8B-B14F-4D97-AF65-F5344CB8AC3E}">
        <p14:creationId xmlns:p14="http://schemas.microsoft.com/office/powerpoint/2010/main" val="3213940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6ADDA8-7371-F59E-2F41-BA47C5FF1476}"/>
              </a:ext>
            </a:extLst>
          </p:cNvPr>
          <p:cNvSpPr>
            <a:spLocks noGrp="1"/>
          </p:cNvSpPr>
          <p:nvPr>
            <p:ph idx="1"/>
          </p:nvPr>
        </p:nvSpPr>
        <p:spPr>
          <a:xfrm>
            <a:off x="1103312" y="1048871"/>
            <a:ext cx="8946541" cy="5199528"/>
          </a:xfrm>
        </p:spPr>
        <p:txBody>
          <a:bodyPr/>
          <a:lstStyle/>
          <a:p>
            <a:r>
              <a:rPr lang="en-US" dirty="0"/>
              <a:t>Optimization: This module involves fine-tuning the CNN to improve its accuracy. This can include adjusting the architecture of the network, optimizing the learning rate and other hyperparameters, and data augmentation techniques.</a:t>
            </a:r>
          </a:p>
          <a:p>
            <a:r>
              <a:rPr lang="en-US" dirty="0"/>
              <a:t>Deployment: The final module involves deploying the trained CNN in a real-world application for bird species identification. This can include integrating the CNN into a mobile application or a web-based interface.</a:t>
            </a:r>
            <a:endParaRPr lang="en-IN" dirty="0"/>
          </a:p>
        </p:txBody>
      </p:sp>
    </p:spTree>
    <p:extLst>
      <p:ext uri="{BB962C8B-B14F-4D97-AF65-F5344CB8AC3E}">
        <p14:creationId xmlns:p14="http://schemas.microsoft.com/office/powerpoint/2010/main" val="62185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CE64-0DC9-4577-B5A5-D9066DB5E502}"/>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Data Set</a:t>
            </a:r>
          </a:p>
        </p:txBody>
      </p:sp>
      <p:sp>
        <p:nvSpPr>
          <p:cNvPr id="3" name="Content Placeholder 2">
            <a:extLst>
              <a:ext uri="{FF2B5EF4-FFF2-40B4-BE49-F238E27FC236}">
                <a16:creationId xmlns:a16="http://schemas.microsoft.com/office/drawing/2014/main" id="{38077B99-C367-4880-B59C-030B5615423A}"/>
              </a:ext>
            </a:extLst>
          </p:cNvPr>
          <p:cNvSpPr>
            <a:spLocks noGrp="1"/>
          </p:cNvSpPr>
          <p:nvPr>
            <p:ph idx="1"/>
          </p:nvPr>
        </p:nvSpPr>
        <p:spPr>
          <a:xfrm>
            <a:off x="1103312" y="2052918"/>
            <a:ext cx="8946541" cy="2341529"/>
          </a:xfrm>
        </p:spPr>
        <p:txBody>
          <a:bodyPr/>
          <a:lstStyle/>
          <a:p>
            <a:r>
              <a:rPr lang="en-US" dirty="0"/>
              <a:t>The dataset is </a:t>
            </a:r>
            <a:r>
              <a:rPr lang="en-US" dirty="0" err="1"/>
              <a:t>avaliable</a:t>
            </a:r>
            <a:r>
              <a:rPr lang="en-US" dirty="0"/>
              <a:t> at </a:t>
            </a:r>
            <a:r>
              <a:rPr lang="en-US" dirty="0">
                <a:hlinkClick r:id="rId2"/>
              </a:rPr>
              <a:t>Caltech-UCSD Birds-200-2011 dataset.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Caltech-UCSD Birds 200 (CUB-200) is an image dataset with photos of 200 bird species. </a:t>
            </a:r>
          </a:p>
          <a:p>
            <a:r>
              <a:rPr lang="en-US" dirty="0">
                <a:latin typeface="Times New Roman" panose="02020603050405020304" pitchFamily="18" charset="0"/>
                <a:cs typeface="Times New Roman" panose="02020603050405020304" pitchFamily="18" charset="0"/>
              </a:rPr>
              <a:t>Number of categories: 200</a:t>
            </a:r>
          </a:p>
          <a:p>
            <a:r>
              <a:rPr lang="en-US" dirty="0">
                <a:latin typeface="Times New Roman" panose="02020603050405020304" pitchFamily="18" charset="0"/>
                <a:cs typeface="Times New Roman" panose="02020603050405020304" pitchFamily="18" charset="0"/>
              </a:rPr>
              <a:t>Number of images: 11788 </a:t>
            </a:r>
          </a:p>
          <a:p>
            <a:endParaRPr lang="en-IN" dirty="0"/>
          </a:p>
        </p:txBody>
      </p:sp>
      <p:pic>
        <p:nvPicPr>
          <p:cNvPr id="4" name="Picture 3">
            <a:extLst>
              <a:ext uri="{FF2B5EF4-FFF2-40B4-BE49-F238E27FC236}">
                <a16:creationId xmlns:a16="http://schemas.microsoft.com/office/drawing/2014/main" id="{8C0B938E-A946-4FE2-A70F-A6BE2282BB5D}"/>
              </a:ext>
            </a:extLst>
          </p:cNvPr>
          <p:cNvPicPr>
            <a:picLocks noChangeAspect="1"/>
          </p:cNvPicPr>
          <p:nvPr/>
        </p:nvPicPr>
        <p:blipFill>
          <a:blip r:embed="rId3"/>
          <a:stretch>
            <a:fillRect/>
          </a:stretch>
        </p:blipFill>
        <p:spPr>
          <a:xfrm>
            <a:off x="5198731" y="3542189"/>
            <a:ext cx="3972232" cy="3120501"/>
          </a:xfrm>
          <a:prstGeom prst="rect">
            <a:avLst/>
          </a:prstGeom>
        </p:spPr>
      </p:pic>
    </p:spTree>
    <p:extLst>
      <p:ext uri="{BB962C8B-B14F-4D97-AF65-F5344CB8AC3E}">
        <p14:creationId xmlns:p14="http://schemas.microsoft.com/office/powerpoint/2010/main" val="329531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6553-798B-EACB-1716-3943C996E075}"/>
              </a:ext>
            </a:extLst>
          </p:cNvPr>
          <p:cNvSpPr>
            <a:spLocks noGrp="1"/>
          </p:cNvSpPr>
          <p:nvPr>
            <p:ph type="title"/>
          </p:nvPr>
        </p:nvSpPr>
        <p:spPr/>
        <p:txBody>
          <a:bodyPr/>
          <a:lstStyle/>
          <a:p>
            <a:r>
              <a:rPr lang="en-IN" sz="3600" b="1" dirty="0"/>
              <a:t>Result:</a:t>
            </a:r>
          </a:p>
        </p:txBody>
      </p:sp>
      <p:pic>
        <p:nvPicPr>
          <p:cNvPr id="5" name="Content Placeholder 4">
            <a:extLst>
              <a:ext uri="{FF2B5EF4-FFF2-40B4-BE49-F238E27FC236}">
                <a16:creationId xmlns:a16="http://schemas.microsoft.com/office/drawing/2014/main" id="{34013B33-2D03-E262-1BEE-C07C8373E72A}"/>
              </a:ext>
            </a:extLst>
          </p:cNvPr>
          <p:cNvPicPr>
            <a:picLocks noGrp="1" noChangeAspect="1"/>
          </p:cNvPicPr>
          <p:nvPr>
            <p:ph idx="1"/>
          </p:nvPr>
        </p:nvPicPr>
        <p:blipFill>
          <a:blip r:embed="rId2"/>
          <a:stretch>
            <a:fillRect/>
          </a:stretch>
        </p:blipFill>
        <p:spPr>
          <a:xfrm>
            <a:off x="1384663" y="1639547"/>
            <a:ext cx="3622766" cy="3788910"/>
          </a:xfrm>
        </p:spPr>
      </p:pic>
      <p:pic>
        <p:nvPicPr>
          <p:cNvPr id="9" name="Picture 8">
            <a:extLst>
              <a:ext uri="{FF2B5EF4-FFF2-40B4-BE49-F238E27FC236}">
                <a16:creationId xmlns:a16="http://schemas.microsoft.com/office/drawing/2014/main" id="{6C5146B4-2D4F-F38C-1BCC-8E89490E58BF}"/>
              </a:ext>
            </a:extLst>
          </p:cNvPr>
          <p:cNvPicPr>
            <a:picLocks noChangeAspect="1"/>
          </p:cNvPicPr>
          <p:nvPr/>
        </p:nvPicPr>
        <p:blipFill>
          <a:blip r:embed="rId3"/>
          <a:stretch>
            <a:fillRect/>
          </a:stretch>
        </p:blipFill>
        <p:spPr>
          <a:xfrm>
            <a:off x="6095999" y="1639547"/>
            <a:ext cx="3553098" cy="3788910"/>
          </a:xfrm>
          <a:prstGeom prst="rect">
            <a:avLst/>
          </a:prstGeom>
        </p:spPr>
      </p:pic>
    </p:spTree>
    <p:extLst>
      <p:ext uri="{BB962C8B-B14F-4D97-AF65-F5344CB8AC3E}">
        <p14:creationId xmlns:p14="http://schemas.microsoft.com/office/powerpoint/2010/main" val="2199235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EEB6F7-108F-12A7-541F-59B0A01E3723}"/>
              </a:ext>
            </a:extLst>
          </p:cNvPr>
          <p:cNvPicPr>
            <a:picLocks noGrp="1" noChangeAspect="1"/>
          </p:cNvPicPr>
          <p:nvPr>
            <p:ph idx="1"/>
          </p:nvPr>
        </p:nvPicPr>
        <p:blipFill>
          <a:blip r:embed="rId2"/>
          <a:stretch>
            <a:fillRect/>
          </a:stretch>
        </p:blipFill>
        <p:spPr>
          <a:xfrm>
            <a:off x="1654629" y="1180245"/>
            <a:ext cx="3425598" cy="4044898"/>
          </a:xfrm>
        </p:spPr>
      </p:pic>
      <p:pic>
        <p:nvPicPr>
          <p:cNvPr id="7" name="Picture 6">
            <a:extLst>
              <a:ext uri="{FF2B5EF4-FFF2-40B4-BE49-F238E27FC236}">
                <a16:creationId xmlns:a16="http://schemas.microsoft.com/office/drawing/2014/main" id="{3EDF7501-7D03-4FBA-6416-6A07012B173E}"/>
              </a:ext>
            </a:extLst>
          </p:cNvPr>
          <p:cNvPicPr>
            <a:picLocks noChangeAspect="1"/>
          </p:cNvPicPr>
          <p:nvPr/>
        </p:nvPicPr>
        <p:blipFill>
          <a:blip r:embed="rId3"/>
          <a:stretch>
            <a:fillRect/>
          </a:stretch>
        </p:blipFill>
        <p:spPr>
          <a:xfrm>
            <a:off x="5856106" y="1193502"/>
            <a:ext cx="3505608" cy="3964286"/>
          </a:xfrm>
          <a:prstGeom prst="rect">
            <a:avLst/>
          </a:prstGeom>
        </p:spPr>
      </p:pic>
    </p:spTree>
    <p:extLst>
      <p:ext uri="{BB962C8B-B14F-4D97-AF65-F5344CB8AC3E}">
        <p14:creationId xmlns:p14="http://schemas.microsoft.com/office/powerpoint/2010/main" val="209250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FD36-74A3-DA1A-23AC-BC4F6038583B}"/>
              </a:ext>
            </a:extLst>
          </p:cNvPr>
          <p:cNvSpPr>
            <a:spLocks noGrp="1"/>
          </p:cNvSpPr>
          <p:nvPr>
            <p:ph type="title"/>
          </p:nvPr>
        </p:nvSpPr>
        <p:spPr/>
        <p:txBody>
          <a:bodyPr/>
          <a:lstStyle/>
          <a:p>
            <a:r>
              <a:rPr lang="en-IN" sz="3600" b="1" dirty="0"/>
              <a:t>Conclusion:</a:t>
            </a:r>
          </a:p>
        </p:txBody>
      </p:sp>
      <p:sp>
        <p:nvSpPr>
          <p:cNvPr id="3" name="Content Placeholder 2">
            <a:extLst>
              <a:ext uri="{FF2B5EF4-FFF2-40B4-BE49-F238E27FC236}">
                <a16:creationId xmlns:a16="http://schemas.microsoft.com/office/drawing/2014/main" id="{F6790F1C-7D02-B695-4CE4-A0FA0281B908}"/>
              </a:ext>
            </a:extLst>
          </p:cNvPr>
          <p:cNvSpPr>
            <a:spLocks noGrp="1"/>
          </p:cNvSpPr>
          <p:nvPr>
            <p:ph idx="1"/>
          </p:nvPr>
        </p:nvSpPr>
        <p:spPr>
          <a:xfrm>
            <a:off x="827314" y="1288870"/>
            <a:ext cx="9222539" cy="4959530"/>
          </a:xfrm>
        </p:spPr>
        <p:txBody>
          <a:bodyPr/>
          <a:lstStyle/>
          <a:p>
            <a:r>
              <a:rPr lang="en-US" dirty="0"/>
              <a:t>In summary, bird species prediction is a fascinating and valuable area of research that combines ecological knowledge with advanced machine learning techniques. Continued advancements in technology, data collection, and algorithm development will contribute to more accurate predictions, leading to better understanding and conservation of avian biodiversity.</a:t>
            </a:r>
            <a:endParaRPr lang="en-IN" dirty="0"/>
          </a:p>
        </p:txBody>
      </p:sp>
    </p:spTree>
    <p:extLst>
      <p:ext uri="{BB962C8B-B14F-4D97-AF65-F5344CB8AC3E}">
        <p14:creationId xmlns:p14="http://schemas.microsoft.com/office/powerpoint/2010/main" val="1821752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DDAC-9945-2197-F243-71110E87B7DD}"/>
              </a:ext>
            </a:extLst>
          </p:cNvPr>
          <p:cNvSpPr>
            <a:spLocks noGrp="1"/>
          </p:cNvSpPr>
          <p:nvPr>
            <p:ph type="title"/>
          </p:nvPr>
        </p:nvSpPr>
        <p:spPr/>
        <p:txBody>
          <a:bodyPr/>
          <a:lstStyle/>
          <a:p>
            <a:r>
              <a:rPr lang="en-IN" sz="3600" b="1" dirty="0"/>
              <a:t>References:</a:t>
            </a:r>
          </a:p>
        </p:txBody>
      </p:sp>
      <p:sp>
        <p:nvSpPr>
          <p:cNvPr id="3" name="Content Placeholder 2">
            <a:extLst>
              <a:ext uri="{FF2B5EF4-FFF2-40B4-BE49-F238E27FC236}">
                <a16:creationId xmlns:a16="http://schemas.microsoft.com/office/drawing/2014/main" id="{9472198B-2448-0CCF-354C-D5005BB2130E}"/>
              </a:ext>
            </a:extLst>
          </p:cNvPr>
          <p:cNvSpPr>
            <a:spLocks noGrp="1"/>
          </p:cNvSpPr>
          <p:nvPr>
            <p:ph idx="1"/>
          </p:nvPr>
        </p:nvSpPr>
        <p:spPr>
          <a:xfrm>
            <a:off x="860612" y="1703294"/>
            <a:ext cx="9189241" cy="4545105"/>
          </a:xfrm>
        </p:spPr>
        <p:txBody>
          <a:bodyPr/>
          <a:lstStyle/>
          <a:p>
            <a:pPr marL="457200" indent="-457200">
              <a:buFont typeface="+mj-lt"/>
              <a:buAutoNum type="arabicPeriod"/>
            </a:pPr>
            <a:r>
              <a:rPr lang="en-IN" dirty="0">
                <a:hlinkClick r:id="rId2"/>
              </a:rPr>
              <a:t>https://towardsdatascience.com/project-ornithowav-bird-species-identification-using-deep-learning-2457f456fc22</a:t>
            </a:r>
            <a:endParaRPr lang="en-IN" dirty="0"/>
          </a:p>
          <a:p>
            <a:pPr marL="457200" indent="-457200">
              <a:buFont typeface="+mj-lt"/>
              <a:buAutoNum type="arabicPeriod"/>
            </a:pPr>
            <a:r>
              <a:rPr lang="en-IN" dirty="0">
                <a:hlinkClick r:id="rId3"/>
              </a:rPr>
              <a:t>https://www.ijert.org/research/bird-species-identification-using-deep-learning-IJERTV8IS040112.pdf</a:t>
            </a:r>
            <a:endParaRPr lang="en-IN" dirty="0"/>
          </a:p>
          <a:p>
            <a:pPr marL="457200" indent="-457200">
              <a:buFont typeface="+mj-lt"/>
              <a:buAutoNum type="arabicPeriod"/>
            </a:pPr>
            <a:r>
              <a:rPr lang="en-IN" dirty="0">
                <a:hlinkClick r:id="rId4"/>
              </a:rPr>
              <a:t>https://jpinfotech.org/bird-species-identification-using-deep-learning/</a:t>
            </a:r>
            <a:endParaRPr lang="en-IN" dirty="0"/>
          </a:p>
          <a:p>
            <a:pPr marL="0" indent="0">
              <a:buNone/>
            </a:pPr>
            <a:endParaRPr lang="en-IN" dirty="0"/>
          </a:p>
        </p:txBody>
      </p:sp>
    </p:spTree>
    <p:extLst>
      <p:ext uri="{BB962C8B-B14F-4D97-AF65-F5344CB8AC3E}">
        <p14:creationId xmlns:p14="http://schemas.microsoft.com/office/powerpoint/2010/main" val="142070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18A4-159B-5405-079A-9E635680A3E0}"/>
              </a:ext>
            </a:extLst>
          </p:cNvPr>
          <p:cNvSpPr>
            <a:spLocks noGrp="1"/>
          </p:cNvSpPr>
          <p:nvPr>
            <p:ph type="title"/>
          </p:nvPr>
        </p:nvSpPr>
        <p:spPr>
          <a:xfrm>
            <a:off x="4141694" y="1335741"/>
            <a:ext cx="5838919" cy="2093259"/>
          </a:xfrm>
        </p:spPr>
        <p:txBody>
          <a:bodyPr/>
          <a:lstStyle/>
          <a:p>
            <a:r>
              <a:rPr lang="en-US" dirty="0"/>
              <a:t>THANK YOU</a:t>
            </a:r>
            <a:endParaRPr lang="en-IN" dirty="0"/>
          </a:p>
        </p:txBody>
      </p:sp>
    </p:spTree>
    <p:extLst>
      <p:ext uri="{BB962C8B-B14F-4D97-AF65-F5344CB8AC3E}">
        <p14:creationId xmlns:p14="http://schemas.microsoft.com/office/powerpoint/2010/main" val="191447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7A19-65D1-4691-ADB4-A1BA24664C8E}"/>
              </a:ext>
            </a:extLst>
          </p:cNvPr>
          <p:cNvSpPr>
            <a:spLocks noGrp="1"/>
          </p:cNvSpPr>
          <p:nvPr>
            <p:ph type="title"/>
          </p:nvPr>
        </p:nvSpPr>
        <p:spPr>
          <a:xfrm>
            <a:off x="755233" y="199418"/>
            <a:ext cx="8534400" cy="1507067"/>
          </a:xfrm>
        </p:spPr>
        <p:txBody>
          <a:bodyPr/>
          <a:lstStyle/>
          <a:p>
            <a:r>
              <a:rPr lang="en-IN" b="1"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E18A8A21-7C4A-4D20-9356-833865B7F8C3}"/>
              </a:ext>
            </a:extLst>
          </p:cNvPr>
          <p:cNvSpPr>
            <a:spLocks noGrp="1"/>
          </p:cNvSpPr>
          <p:nvPr>
            <p:ph idx="1"/>
          </p:nvPr>
        </p:nvSpPr>
        <p:spPr>
          <a:xfrm>
            <a:off x="755233" y="435430"/>
            <a:ext cx="8534400" cy="5565876"/>
          </a:xfrm>
        </p:spPr>
        <p:txBody>
          <a:bodyPr>
            <a:noAutofit/>
          </a:bodyPr>
          <a:lstStyle/>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Problem Statement</a:t>
            </a:r>
          </a:p>
          <a:p>
            <a:r>
              <a:rPr lang="en-IN" sz="2400" dirty="0">
                <a:latin typeface="Times New Roman" panose="02020603050405020304" pitchFamily="18" charset="0"/>
                <a:cs typeface="Times New Roman" panose="02020603050405020304" pitchFamily="18" charset="0"/>
              </a:rPr>
              <a:t> Literature Review</a:t>
            </a:r>
          </a:p>
          <a:p>
            <a:r>
              <a:rPr lang="en-IN" sz="2400" dirty="0">
                <a:latin typeface="Times New Roman" panose="02020603050405020304" pitchFamily="18" charset="0"/>
                <a:cs typeface="Times New Roman" panose="02020603050405020304" pitchFamily="18" charset="0"/>
              </a:rPr>
              <a:t> Limitations with citations</a:t>
            </a:r>
          </a:p>
          <a:p>
            <a:r>
              <a:rPr lang="en-IN" sz="2400" dirty="0">
                <a:latin typeface="Times New Roman" panose="02020603050405020304" pitchFamily="18" charset="0"/>
                <a:cs typeface="Times New Roman" panose="02020603050405020304" pitchFamily="18" charset="0"/>
              </a:rPr>
              <a:t> Objective</a:t>
            </a:r>
          </a:p>
          <a:p>
            <a:r>
              <a:rPr lang="en-IN" sz="2400" dirty="0">
                <a:latin typeface="Times New Roman" panose="02020603050405020304" pitchFamily="18" charset="0"/>
                <a:cs typeface="Times New Roman" panose="02020603050405020304" pitchFamily="18" charset="0"/>
              </a:rPr>
              <a:t> Proposed Methodology</a:t>
            </a:r>
          </a:p>
          <a:p>
            <a:r>
              <a:rPr lang="en-IN" sz="2400" dirty="0">
                <a:latin typeface="Times New Roman" panose="02020603050405020304" pitchFamily="18" charset="0"/>
                <a:cs typeface="Times New Roman" panose="02020603050405020304" pitchFamily="18" charset="0"/>
              </a:rPr>
              <a:t>Architecture Diagram</a:t>
            </a:r>
          </a:p>
          <a:p>
            <a:r>
              <a:rPr lang="en-IN" sz="2400" dirty="0">
                <a:latin typeface="Times New Roman" panose="02020603050405020304" pitchFamily="18" charset="0"/>
                <a:cs typeface="Times New Roman" panose="02020603050405020304" pitchFamily="18" charset="0"/>
              </a:rPr>
              <a:t>Modules Description</a:t>
            </a:r>
          </a:p>
          <a:p>
            <a:r>
              <a:rPr lang="en-IN" sz="2400" dirty="0">
                <a:latin typeface="Times New Roman" panose="02020603050405020304" pitchFamily="18" charset="0"/>
                <a:cs typeface="Times New Roman" panose="02020603050405020304" pitchFamily="18" charset="0"/>
              </a:rPr>
              <a:t>Results</a:t>
            </a:r>
          </a:p>
          <a:p>
            <a:r>
              <a:rPr lang="en-IN" sz="2400" dirty="0">
                <a:latin typeface="Times New Roman" panose="02020603050405020304" pitchFamily="18" charset="0"/>
                <a:cs typeface="Times New Roman" panose="02020603050405020304" pitchFamily="18" charset="0"/>
              </a:rPr>
              <a:t>Conclusion</a:t>
            </a:r>
          </a:p>
          <a:p>
            <a:r>
              <a:rPr lang="en-IN" sz="2400" dirty="0">
                <a:latin typeface="Times New Roman" panose="02020603050405020304" pitchFamily="18" charset="0"/>
                <a:cs typeface="Times New Roman" panose="02020603050405020304" pitchFamily="18" charset="0"/>
              </a:rPr>
              <a:t>References</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35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09FE-4245-49AB-ADD6-197309334BB3}"/>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A0CECF3E-2917-479A-A66D-0625B590FA12}"/>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project aims to quantify the qualitative description of different bird species using machine learning techniques and use it as an effective tool for bird species identification from images. This project attempts to design and adopt the bird species identification system based on image feature analysis. </a:t>
            </a:r>
          </a:p>
        </p:txBody>
      </p:sp>
    </p:spTree>
    <p:extLst>
      <p:ext uri="{BB962C8B-B14F-4D97-AF65-F5344CB8AC3E}">
        <p14:creationId xmlns:p14="http://schemas.microsoft.com/office/powerpoint/2010/main" val="2478720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4DE1-0CFC-0664-F41A-F4B8CACD112A}"/>
              </a:ext>
            </a:extLst>
          </p:cNvPr>
          <p:cNvSpPr>
            <a:spLocks noGrp="1"/>
          </p:cNvSpPr>
          <p:nvPr>
            <p:ph type="title"/>
          </p:nvPr>
        </p:nvSpPr>
        <p:spPr/>
        <p:txBody>
          <a:bodyPr/>
          <a:lstStyle/>
          <a:p>
            <a:r>
              <a:rPr lang="en-IN" sz="3600" b="1" dirty="0"/>
              <a:t>Literature Review:</a:t>
            </a:r>
          </a:p>
        </p:txBody>
      </p:sp>
      <p:sp>
        <p:nvSpPr>
          <p:cNvPr id="3" name="Content Placeholder 2">
            <a:extLst>
              <a:ext uri="{FF2B5EF4-FFF2-40B4-BE49-F238E27FC236}">
                <a16:creationId xmlns:a16="http://schemas.microsoft.com/office/drawing/2014/main" id="{54627536-600B-5F8A-009D-27B4BD5EDE02}"/>
              </a:ext>
            </a:extLst>
          </p:cNvPr>
          <p:cNvSpPr>
            <a:spLocks noGrp="1"/>
          </p:cNvSpPr>
          <p:nvPr>
            <p:ph idx="1"/>
          </p:nvPr>
        </p:nvSpPr>
        <p:spPr>
          <a:xfrm>
            <a:off x="717176" y="1577788"/>
            <a:ext cx="9332677" cy="4670611"/>
          </a:xfrm>
        </p:spPr>
        <p:txBody>
          <a:bodyPr/>
          <a:lstStyle/>
          <a:p>
            <a:r>
              <a:rPr lang="en-US" dirty="0"/>
              <a:t>Bird species identification has been the subject of extensive research in the field of ornithology.</a:t>
            </a:r>
          </a:p>
          <a:p>
            <a:r>
              <a:rPr lang="en-US" dirty="0"/>
              <a:t>Image Processing: Bird species can also be identified based on their visual characteristics. Image processing techniques have been used to identify bird species from photographs or videos. This can involve analyzing the shape, color, and markings of the bird to identify the species.</a:t>
            </a:r>
          </a:p>
          <a:p>
            <a:r>
              <a:rPr lang="en-US" dirty="0"/>
              <a:t>Overall, bird species identification is a complex and challenging task that requires a combination of different approaches. Advances in machine learning and computer vision are likely to continue to improve bird species identification in the future.</a:t>
            </a:r>
            <a:endParaRPr lang="en-IN" dirty="0"/>
          </a:p>
        </p:txBody>
      </p:sp>
    </p:spTree>
    <p:extLst>
      <p:ext uri="{BB962C8B-B14F-4D97-AF65-F5344CB8AC3E}">
        <p14:creationId xmlns:p14="http://schemas.microsoft.com/office/powerpoint/2010/main" val="217835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2DAC-9188-AFAB-1015-A73C43A1E5EE}"/>
              </a:ext>
            </a:extLst>
          </p:cNvPr>
          <p:cNvSpPr>
            <a:spLocks noGrp="1"/>
          </p:cNvSpPr>
          <p:nvPr>
            <p:ph type="title"/>
          </p:nvPr>
        </p:nvSpPr>
        <p:spPr/>
        <p:txBody>
          <a:bodyPr/>
          <a:lstStyle/>
          <a:p>
            <a:r>
              <a:rPr lang="en-IN" sz="3600" b="1" dirty="0"/>
              <a:t>Limitations with citations:</a:t>
            </a:r>
          </a:p>
        </p:txBody>
      </p:sp>
      <p:sp>
        <p:nvSpPr>
          <p:cNvPr id="3" name="Content Placeholder 2">
            <a:extLst>
              <a:ext uri="{FF2B5EF4-FFF2-40B4-BE49-F238E27FC236}">
                <a16:creationId xmlns:a16="http://schemas.microsoft.com/office/drawing/2014/main" id="{9C185F40-CCF8-E2DF-47DE-064D5C04C8F3}"/>
              </a:ext>
            </a:extLst>
          </p:cNvPr>
          <p:cNvSpPr>
            <a:spLocks noGrp="1"/>
          </p:cNvSpPr>
          <p:nvPr>
            <p:ph idx="1"/>
          </p:nvPr>
        </p:nvSpPr>
        <p:spPr>
          <a:xfrm>
            <a:off x="762000" y="1210235"/>
            <a:ext cx="10372165" cy="5038165"/>
          </a:xfrm>
        </p:spPr>
        <p:txBody>
          <a:bodyPr>
            <a:normAutofit/>
          </a:bodyPr>
          <a:lstStyle/>
          <a:p>
            <a:r>
              <a:rPr lang="en-US" dirty="0"/>
              <a:t>One limitation of citing sources for bird species identification using computer vision is the availability and quality of the data. There may be limited or incomplete datasets available, which can limit the effectiveness of machine learning algorithms used for bird species identification. Additionally, images of birds may be taken under different lighting conditions, angles, or distances, which can make it challenging to develop accurate models that can identify bird species under different conditions.</a:t>
            </a:r>
          </a:p>
          <a:p>
            <a:r>
              <a:rPr lang="en-US" dirty="0"/>
              <a:t>Another limitation is the lack of standardization in the labeling and annotation of bird images. There may be variations in the accuracy of manual labeling, which can lead to errors in the training data used for machine learning algorithms.</a:t>
            </a:r>
          </a:p>
          <a:p>
            <a:r>
              <a:rPr lang="en-US" dirty="0"/>
              <a:t>They may have limitations in identifying certain bird species, especially those that have similar visual characteristics or have variations within the same species. This can lead to misidentification or low accuracy in species recognition.</a:t>
            </a:r>
          </a:p>
          <a:p>
            <a:endParaRPr lang="en-IN" dirty="0"/>
          </a:p>
        </p:txBody>
      </p:sp>
    </p:spTree>
    <p:extLst>
      <p:ext uri="{BB962C8B-B14F-4D97-AF65-F5344CB8AC3E}">
        <p14:creationId xmlns:p14="http://schemas.microsoft.com/office/powerpoint/2010/main" val="2813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44F0-B5A3-A68A-FF80-ABD0E5CBD776}"/>
              </a:ext>
            </a:extLst>
          </p:cNvPr>
          <p:cNvSpPr>
            <a:spLocks noGrp="1"/>
          </p:cNvSpPr>
          <p:nvPr>
            <p:ph type="title"/>
          </p:nvPr>
        </p:nvSpPr>
        <p:spPr/>
        <p:txBody>
          <a:bodyPr/>
          <a:lstStyle/>
          <a:p>
            <a:r>
              <a:rPr lang="en-IN" sz="3600" b="1" dirty="0"/>
              <a:t>Objective:</a:t>
            </a:r>
          </a:p>
        </p:txBody>
      </p:sp>
      <p:sp>
        <p:nvSpPr>
          <p:cNvPr id="3" name="Content Placeholder 2">
            <a:extLst>
              <a:ext uri="{FF2B5EF4-FFF2-40B4-BE49-F238E27FC236}">
                <a16:creationId xmlns:a16="http://schemas.microsoft.com/office/drawing/2014/main" id="{EF0C0BED-E227-C7B5-C1F1-63B1233D5FFF}"/>
              </a:ext>
            </a:extLst>
          </p:cNvPr>
          <p:cNvSpPr>
            <a:spLocks noGrp="1"/>
          </p:cNvSpPr>
          <p:nvPr>
            <p:ph idx="1"/>
          </p:nvPr>
        </p:nvSpPr>
        <p:spPr>
          <a:xfrm>
            <a:off x="645130" y="1577788"/>
            <a:ext cx="9404723" cy="4670611"/>
          </a:xfrm>
        </p:spPr>
        <p:txBody>
          <a:bodyPr/>
          <a:lstStyle/>
          <a:p>
            <a:r>
              <a:rPr lang="en-US" dirty="0"/>
              <a:t>The objective for bird species identification is to accurately identify various bird species present in a area. This information can be used for various purposes, including conservation, research, and recreation.</a:t>
            </a:r>
            <a:endParaRPr lang="en-IN" dirty="0"/>
          </a:p>
        </p:txBody>
      </p:sp>
    </p:spTree>
    <p:extLst>
      <p:ext uri="{BB962C8B-B14F-4D97-AF65-F5344CB8AC3E}">
        <p14:creationId xmlns:p14="http://schemas.microsoft.com/office/powerpoint/2010/main" val="182228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5C310-0AFA-4DCA-84F0-89B0E1D959F8}"/>
              </a:ext>
            </a:extLst>
          </p:cNvPr>
          <p:cNvSpPr>
            <a:spLocks noGrp="1"/>
          </p:cNvSpPr>
          <p:nvPr>
            <p:ph type="title"/>
          </p:nvPr>
        </p:nvSpPr>
        <p:spPr>
          <a:xfrm>
            <a:off x="684212" y="323704"/>
            <a:ext cx="8534400" cy="1507067"/>
          </a:xfrm>
        </p:spPr>
        <p:txBody>
          <a:bodyPr/>
          <a:lstStyle/>
          <a:p>
            <a:r>
              <a:rPr lang="en-US" sz="3600" b="1" dirty="0">
                <a:latin typeface="Times New Roman" panose="02020603050405020304" pitchFamily="18" charset="0"/>
                <a:cs typeface="Times New Roman" panose="02020603050405020304" pitchFamily="18" charset="0"/>
              </a:rPr>
              <a:t>Proposed Methodology :Technical depth</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384CE8-3A05-4B47-B8DC-8A66515C01EE}"/>
              </a:ext>
            </a:extLst>
          </p:cNvPr>
          <p:cNvSpPr>
            <a:spLocks noGrp="1"/>
          </p:cNvSpPr>
          <p:nvPr>
            <p:ph idx="1"/>
          </p:nvPr>
        </p:nvSpPr>
        <p:spPr/>
        <p:txBody>
          <a:bodyPr/>
          <a:lstStyle/>
          <a:p>
            <a:r>
              <a:rPr lang="en-IN" dirty="0"/>
              <a:t> </a:t>
            </a:r>
          </a:p>
        </p:txBody>
      </p:sp>
      <p:pic>
        <p:nvPicPr>
          <p:cNvPr id="8" name="Picture 7">
            <a:extLst>
              <a:ext uri="{FF2B5EF4-FFF2-40B4-BE49-F238E27FC236}">
                <a16:creationId xmlns:a16="http://schemas.microsoft.com/office/drawing/2014/main" id="{86AFD5F7-830F-40EF-A28D-BE476A9EF94E}"/>
              </a:ext>
            </a:extLst>
          </p:cNvPr>
          <p:cNvPicPr>
            <a:picLocks noChangeAspect="1"/>
          </p:cNvPicPr>
          <p:nvPr/>
        </p:nvPicPr>
        <p:blipFill>
          <a:blip r:embed="rId2"/>
          <a:stretch>
            <a:fillRect/>
          </a:stretch>
        </p:blipFill>
        <p:spPr>
          <a:xfrm>
            <a:off x="3173506" y="1192306"/>
            <a:ext cx="6876347" cy="5527830"/>
          </a:xfrm>
          <a:prstGeom prst="rect">
            <a:avLst/>
          </a:prstGeom>
        </p:spPr>
      </p:pic>
    </p:spTree>
    <p:extLst>
      <p:ext uri="{BB962C8B-B14F-4D97-AF65-F5344CB8AC3E}">
        <p14:creationId xmlns:p14="http://schemas.microsoft.com/office/powerpoint/2010/main" val="385811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6319-981B-4E4F-927F-0D895E23EAF7}"/>
              </a:ext>
            </a:extLst>
          </p:cNvPr>
          <p:cNvSpPr>
            <a:spLocks noGrp="1"/>
          </p:cNvSpPr>
          <p:nvPr>
            <p:ph type="title"/>
          </p:nvPr>
        </p:nvSpPr>
        <p:spPr/>
        <p:txBody>
          <a:bodyPr/>
          <a:lstStyle/>
          <a:p>
            <a:r>
              <a:rPr lang="en-US" dirty="0"/>
              <a:t>Technique </a:t>
            </a:r>
            <a:r>
              <a:rPr lang="en-US" dirty="0" err="1"/>
              <a:t>used:CNN</a:t>
            </a:r>
            <a:endParaRPr lang="en-IN" dirty="0"/>
          </a:p>
        </p:txBody>
      </p:sp>
      <p:sp>
        <p:nvSpPr>
          <p:cNvPr id="3" name="Content Placeholder 2">
            <a:extLst>
              <a:ext uri="{FF2B5EF4-FFF2-40B4-BE49-F238E27FC236}">
                <a16:creationId xmlns:a16="http://schemas.microsoft.com/office/drawing/2014/main" id="{FDF603BD-619C-435C-B145-EFA2C29FDB65}"/>
              </a:ext>
            </a:extLst>
          </p:cNvPr>
          <p:cNvSpPr>
            <a:spLocks noGrp="1"/>
          </p:cNvSpPr>
          <p:nvPr>
            <p:ph idx="1"/>
          </p:nvPr>
        </p:nvSpPr>
        <p:spPr>
          <a:xfrm>
            <a:off x="1192089" y="1757779"/>
            <a:ext cx="8946541" cy="4526131"/>
          </a:xfrm>
          <a:ln>
            <a:solidFill>
              <a:schemeClr val="tx1"/>
            </a:solidFill>
          </a:ln>
        </p:spPr>
        <p:txBody>
          <a:bodyPr>
            <a:normAutofit/>
          </a:bodyPr>
          <a:lstStyle/>
          <a:p>
            <a:pPr marL="457200" indent="-457200">
              <a:buFont typeface="+mj-lt"/>
              <a:buAutoNum type="arabicPeriod"/>
            </a:pPr>
            <a:r>
              <a:rPr lang="en-US" dirty="0">
                <a:latin typeface="Times New Roman" panose="02020603050405020304" pitchFamily="18" charset="0"/>
                <a:ea typeface="Microsoft YaHei UI" panose="020B0503020204020204" charset="-122"/>
                <a:cs typeface="Times New Roman" panose="02020603050405020304" pitchFamily="18" charset="0"/>
              </a:rPr>
              <a:t>Start with an input image</a:t>
            </a:r>
          </a:p>
          <a:p>
            <a:pPr marL="457200" indent="-457200">
              <a:buFont typeface="+mj-lt"/>
              <a:buAutoNum type="arabicPeriod"/>
            </a:pPr>
            <a:r>
              <a:rPr lang="en-US" dirty="0">
                <a:latin typeface="Times New Roman" panose="02020603050405020304" pitchFamily="18" charset="0"/>
                <a:ea typeface="Microsoft YaHei UI" panose="020B0503020204020204" charset="-122"/>
                <a:cs typeface="Times New Roman" panose="02020603050405020304" pitchFamily="18" charset="0"/>
              </a:rPr>
              <a:t>Apply different filters to it to create a feature map</a:t>
            </a:r>
          </a:p>
          <a:p>
            <a:pPr marL="457200" indent="-457200">
              <a:buFont typeface="+mj-lt"/>
              <a:buAutoNum type="arabicPeriod"/>
            </a:pPr>
            <a:r>
              <a:rPr lang="en-US" dirty="0">
                <a:latin typeface="Times New Roman" panose="02020603050405020304" pitchFamily="18" charset="0"/>
                <a:ea typeface="Microsoft YaHei UI" panose="020B0503020204020204" charset="-122"/>
                <a:cs typeface="Times New Roman" panose="02020603050405020304" pitchFamily="18" charset="0"/>
              </a:rPr>
              <a:t>Apply a </a:t>
            </a:r>
            <a:r>
              <a:rPr lang="en-US" dirty="0" err="1">
                <a:latin typeface="Times New Roman" panose="02020603050405020304" pitchFamily="18" charset="0"/>
                <a:ea typeface="Microsoft YaHei UI" panose="020B0503020204020204" charset="-122"/>
                <a:cs typeface="Times New Roman" panose="02020603050405020304" pitchFamily="18" charset="0"/>
              </a:rPr>
              <a:t>ReLU</a:t>
            </a:r>
            <a:r>
              <a:rPr lang="en-US" dirty="0">
                <a:latin typeface="Times New Roman" panose="02020603050405020304" pitchFamily="18" charset="0"/>
                <a:ea typeface="Microsoft YaHei UI" panose="020B0503020204020204" charset="-122"/>
                <a:cs typeface="Times New Roman" panose="02020603050405020304" pitchFamily="18" charset="0"/>
              </a:rPr>
              <a:t> function to increase non-linearity</a:t>
            </a:r>
          </a:p>
          <a:p>
            <a:pPr marL="457200" indent="-457200">
              <a:buFont typeface="+mj-lt"/>
              <a:buAutoNum type="arabicPeriod"/>
            </a:pPr>
            <a:r>
              <a:rPr lang="en-US" dirty="0">
                <a:latin typeface="Times New Roman" panose="02020603050405020304" pitchFamily="18" charset="0"/>
                <a:ea typeface="Microsoft YaHei UI" panose="020B0503020204020204" charset="-122"/>
                <a:cs typeface="Times New Roman" panose="02020603050405020304" pitchFamily="18" charset="0"/>
              </a:rPr>
              <a:t>Apply a pooling layer to each feature map</a:t>
            </a:r>
          </a:p>
          <a:p>
            <a:pPr marL="457200" indent="-457200">
              <a:buFont typeface="+mj-lt"/>
              <a:buAutoNum type="arabicPeriod"/>
            </a:pPr>
            <a:r>
              <a:rPr lang="en-US" dirty="0">
                <a:latin typeface="Times New Roman" panose="02020603050405020304" pitchFamily="18" charset="0"/>
                <a:ea typeface="Microsoft YaHei UI" panose="020B0503020204020204" charset="-122"/>
                <a:cs typeface="Times New Roman" panose="02020603050405020304" pitchFamily="18" charset="0"/>
              </a:rPr>
              <a:t>Flatten the pooled images into one long vector.</a:t>
            </a:r>
          </a:p>
          <a:p>
            <a:pPr marL="457200" indent="-457200">
              <a:buFont typeface="+mj-lt"/>
              <a:buAutoNum type="arabicPeriod"/>
            </a:pPr>
            <a:r>
              <a:rPr lang="en-US" dirty="0">
                <a:latin typeface="Times New Roman" panose="02020603050405020304" pitchFamily="18" charset="0"/>
                <a:ea typeface="Microsoft YaHei UI" panose="020B0503020204020204" charset="-122"/>
                <a:cs typeface="Times New Roman" panose="02020603050405020304" pitchFamily="18" charset="0"/>
              </a:rPr>
              <a:t>Input the vector into a fully connected artificial neural network.</a:t>
            </a:r>
          </a:p>
          <a:p>
            <a:pPr marL="457200" indent="-457200">
              <a:buFont typeface="+mj-lt"/>
              <a:buAutoNum type="arabicPeriod"/>
            </a:pPr>
            <a:r>
              <a:rPr lang="en-US" dirty="0">
                <a:latin typeface="Times New Roman" panose="02020603050405020304" pitchFamily="18" charset="0"/>
                <a:ea typeface="Microsoft YaHei UI" panose="020B0503020204020204" charset="-122"/>
                <a:cs typeface="Times New Roman" panose="02020603050405020304" pitchFamily="18" charset="0"/>
              </a:rPr>
              <a:t>Process the features through the network. The final fully connected layer provides the “voting” of the classes that we’re after.</a:t>
            </a:r>
          </a:p>
          <a:p>
            <a:pPr marL="457200" indent="-457200">
              <a:buFont typeface="+mj-lt"/>
              <a:buAutoNum type="arabicPeriod"/>
            </a:pPr>
            <a:r>
              <a:rPr lang="en-US" dirty="0">
                <a:latin typeface="Times New Roman" panose="02020603050405020304" pitchFamily="18" charset="0"/>
                <a:ea typeface="Microsoft YaHei UI" panose="020B0503020204020204" charset="-122"/>
                <a:cs typeface="Times New Roman" panose="02020603050405020304" pitchFamily="18" charset="0"/>
              </a:rPr>
              <a:t>Train through forward propagation and backpropagation for many, many epochs. Repeat training until a well-defined neural network with trained weights and feature detectors is obtained.</a:t>
            </a:r>
          </a:p>
          <a:p>
            <a:endParaRPr lang="en-IN" dirty="0"/>
          </a:p>
        </p:txBody>
      </p:sp>
    </p:spTree>
    <p:extLst>
      <p:ext uri="{BB962C8B-B14F-4D97-AF65-F5344CB8AC3E}">
        <p14:creationId xmlns:p14="http://schemas.microsoft.com/office/powerpoint/2010/main" val="1411075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FAA5-8508-433B-8E65-6C35E63F819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Architecture Diagram:</a:t>
            </a:r>
          </a:p>
        </p:txBody>
      </p:sp>
      <p:pic>
        <p:nvPicPr>
          <p:cNvPr id="5" name="Content Placeholder 4">
            <a:extLst>
              <a:ext uri="{FF2B5EF4-FFF2-40B4-BE49-F238E27FC236}">
                <a16:creationId xmlns:a16="http://schemas.microsoft.com/office/drawing/2014/main" id="{11C049FA-F188-409A-823B-E341D7085BF5}"/>
              </a:ext>
            </a:extLst>
          </p:cNvPr>
          <p:cNvPicPr>
            <a:picLocks noGrp="1" noChangeAspect="1"/>
          </p:cNvPicPr>
          <p:nvPr>
            <p:ph idx="1"/>
          </p:nvPr>
        </p:nvPicPr>
        <p:blipFill>
          <a:blip r:embed="rId2"/>
          <a:stretch>
            <a:fillRect/>
          </a:stretch>
        </p:blipFill>
        <p:spPr>
          <a:xfrm>
            <a:off x="1216242" y="2130900"/>
            <a:ext cx="9626002" cy="3604335"/>
          </a:xfrm>
        </p:spPr>
      </p:pic>
    </p:spTree>
    <p:extLst>
      <p:ext uri="{BB962C8B-B14F-4D97-AF65-F5344CB8AC3E}">
        <p14:creationId xmlns:p14="http://schemas.microsoft.com/office/powerpoint/2010/main" val="4071897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2864</TotalTime>
  <Words>835</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Ion</vt:lpstr>
      <vt:lpstr>Predicting Bird Species</vt:lpstr>
      <vt:lpstr>Table of Contents</vt:lpstr>
      <vt:lpstr>Problem Statement</vt:lpstr>
      <vt:lpstr>Literature Review:</vt:lpstr>
      <vt:lpstr>Limitations with citations:</vt:lpstr>
      <vt:lpstr>Objective:</vt:lpstr>
      <vt:lpstr>Proposed Methodology :Technical depth</vt:lpstr>
      <vt:lpstr>Technique used:CNN</vt:lpstr>
      <vt:lpstr>Architecture Diagram:</vt:lpstr>
      <vt:lpstr>Modules Description:</vt:lpstr>
      <vt:lpstr>PowerPoint Presentation</vt:lpstr>
      <vt:lpstr>Data Set</vt:lpstr>
      <vt:lpstr>Result:</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 species identification from an image</dc:title>
  <dc:creator>mounika chenna</dc:creator>
  <cp:lastModifiedBy>Sowmya Sri</cp:lastModifiedBy>
  <cp:revision>48</cp:revision>
  <dcterms:created xsi:type="dcterms:W3CDTF">2020-01-16T19:18:47Z</dcterms:created>
  <dcterms:modified xsi:type="dcterms:W3CDTF">2023-05-06T17:16:40Z</dcterms:modified>
</cp:coreProperties>
</file>