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Old Standard TT" panose="020B0604020202020204" charset="0"/>
      <p:regular r:id="rId20"/>
      <p:bold r:id="rId21"/>
      <p:italic r:id="rId22"/>
    </p:embeddedFont>
    <p:embeddedFont>
      <p:font typeface="Roboto" panose="02000000000000000000" pitchFamily="2"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sorterViewPr>
    <p:cViewPr>
      <p:scale>
        <a:sx n="100" d="100"/>
        <a:sy n="100" d="100"/>
      </p:scale>
      <p:origin x="0" y="-821"/>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3b3f7848b3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3b3f7848b3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3b3f7848b3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3b3f7848b3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3b3f7848b3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3b3f7848b3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3b3f7848b3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3b3f7848b3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3b3f7848b3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3b3f7848b3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3b3f7848b3_0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3b3f7848b3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3b3f7848b3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3b3f7848b3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3b3f7848b3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3b3f7848b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3b3f7848b3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3b3f7848b3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3b3f7848b3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3b3f7848b3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3b3f7848b3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3b3f7848b3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b3f7848b3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b3f7848b3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3b3f7848b3_0_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3b3f7848b3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b3f7848b3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b3f7848b3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3b3f7848b3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3b3f7848b3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hindawi.com/journals/cmmm/2022/1413597/"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www.geeksforgeeks.org/age-detection-using-deep-learning-in-opencv/" TargetMode="External"/><Relationship Id="rId5" Type="http://schemas.openxmlformats.org/officeDocument/2006/relationships/hyperlink" Target="https://www.cameralyze.co/blog/age-gender-detection-top-use-cases" TargetMode="External"/><Relationship Id="rId4" Type="http://schemas.openxmlformats.org/officeDocument/2006/relationships/hyperlink" Target="https://www.analyticsvidhya.com/blog/2021/07/age-and-gender-detection-using-deep-learn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01150" y="149325"/>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600" dirty="0"/>
              <a:t>GENDER AND AGE DETECTION</a:t>
            </a:r>
            <a:endParaRPr sz="3600" dirty="0"/>
          </a:p>
        </p:txBody>
      </p:sp>
      <p:sp>
        <p:nvSpPr>
          <p:cNvPr id="60" name="Google Shape;60;p13"/>
          <p:cNvSpPr txBox="1">
            <a:spLocks noGrp="1"/>
          </p:cNvSpPr>
          <p:nvPr>
            <p:ph type="subTitle" idx="1"/>
          </p:nvPr>
        </p:nvSpPr>
        <p:spPr>
          <a:xfrm>
            <a:off x="4400551" y="3471377"/>
            <a:ext cx="4230674" cy="115679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t>Team Members:</a:t>
            </a:r>
          </a:p>
          <a:p>
            <a:pPr marL="0" lvl="0" indent="0" algn="l" rtl="0">
              <a:spcBef>
                <a:spcPts val="0"/>
              </a:spcBef>
              <a:spcAft>
                <a:spcPts val="0"/>
              </a:spcAft>
              <a:buNone/>
            </a:pPr>
            <a:r>
              <a:rPr lang="en" sz="1200" dirty="0"/>
              <a:t>RA2011026010082-SINDHU KALEESWARAN</a:t>
            </a:r>
          </a:p>
          <a:p>
            <a:pPr marL="0" lvl="0" indent="0" algn="l" rtl="0">
              <a:spcBef>
                <a:spcPts val="0"/>
              </a:spcBef>
              <a:spcAft>
                <a:spcPts val="0"/>
              </a:spcAft>
              <a:buNone/>
            </a:pPr>
            <a:r>
              <a:rPr lang="en" sz="1200" dirty="0"/>
              <a:t>RA2011026010099-APARNA SURESH</a:t>
            </a:r>
          </a:p>
          <a:p>
            <a:pPr marL="0" lvl="0" indent="0" algn="l" rtl="0">
              <a:spcBef>
                <a:spcPts val="0"/>
              </a:spcBef>
              <a:spcAft>
                <a:spcPts val="0"/>
              </a:spcAft>
              <a:buNone/>
            </a:pPr>
            <a:r>
              <a:rPr lang="en" sz="1200" dirty="0"/>
              <a:t>RA2011026010113-CHEREDDY SOWMYA SRI</a:t>
            </a:r>
            <a:endParaRPr sz="1200"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a:t>
            </a:r>
            <a:endParaRPr/>
          </a:p>
        </p:txBody>
      </p:sp>
      <p:sp>
        <p:nvSpPr>
          <p:cNvPr id="118" name="Google Shape;118;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UTKFace dataset is a large-scale face dataset with long age span (range from O to 116 years Old). It has a total of 23708 images. The images cover large variations in facial expression, illumination, pose, resolution and occlusion, We chose this dataset because of its relatively more uniform distributions, the diversity it has in image characteristics such as brightness, occlusion and position and also it involves images of the public data. Each image is labeled with a 2-element tuple, with age (in years), gender (Male-O. Female-I). We used the same set Of images for training, testing and validation, to have standardized results, This was done by dividing the data sets into train, test in 80 : 20 ratios.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a:t>
            </a:r>
            <a:endParaRPr/>
          </a:p>
        </p:txBody>
      </p:sp>
      <p:sp>
        <p:nvSpPr>
          <p:cNvPr id="124" name="Google Shape;124;p2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Link:</a:t>
            </a:r>
            <a:endParaRPr/>
          </a:p>
          <a:p>
            <a:pPr marL="0" lvl="0" indent="0" algn="l" rtl="0">
              <a:spcBef>
                <a:spcPts val="1200"/>
              </a:spcBef>
              <a:spcAft>
                <a:spcPts val="1200"/>
              </a:spcAft>
              <a:buNone/>
            </a:pPr>
            <a:r>
              <a:rPr lang="en"/>
              <a:t>https://www.kaggle.com/datasets/jangedoo/utkface-new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AND RESULT</a:t>
            </a:r>
            <a:endParaRPr/>
          </a:p>
        </p:txBody>
      </p:sp>
      <p:sp>
        <p:nvSpPr>
          <p:cNvPr id="130" name="Google Shape;130;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1" name="Google Shape;131;p24"/>
          <p:cNvPicPr preferRelativeResize="0"/>
          <p:nvPr/>
        </p:nvPicPr>
        <p:blipFill>
          <a:blip r:embed="rId3">
            <a:alphaModFix/>
          </a:blip>
          <a:stretch>
            <a:fillRect/>
          </a:stretch>
        </p:blipFill>
        <p:spPr>
          <a:xfrm>
            <a:off x="408601" y="1058225"/>
            <a:ext cx="4885876" cy="36533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7" name="Google Shape;137;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8" name="Google Shape;138;p25"/>
          <p:cNvPicPr preferRelativeResize="0"/>
          <p:nvPr/>
        </p:nvPicPr>
        <p:blipFill>
          <a:blip r:embed="rId3">
            <a:alphaModFix/>
          </a:blip>
          <a:stretch>
            <a:fillRect/>
          </a:stretch>
        </p:blipFill>
        <p:spPr>
          <a:xfrm>
            <a:off x="156650" y="57600"/>
            <a:ext cx="8594375" cy="5005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ACCURARCY AND LOSS GRAPH</a:t>
            </a:r>
            <a:endParaRPr/>
          </a:p>
        </p:txBody>
      </p:sp>
      <p:sp>
        <p:nvSpPr>
          <p:cNvPr id="144" name="Google Shape;144;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5" name="Google Shape;145;p26"/>
          <p:cNvPicPr preferRelativeResize="0"/>
          <p:nvPr/>
        </p:nvPicPr>
        <p:blipFill>
          <a:blip r:embed="rId3">
            <a:alphaModFix/>
          </a:blip>
          <a:stretch>
            <a:fillRect/>
          </a:stretch>
        </p:blipFill>
        <p:spPr>
          <a:xfrm>
            <a:off x="234421" y="1171600"/>
            <a:ext cx="4337579" cy="3397200"/>
          </a:xfrm>
          <a:prstGeom prst="rect">
            <a:avLst/>
          </a:prstGeom>
          <a:noFill/>
          <a:ln>
            <a:noFill/>
          </a:ln>
        </p:spPr>
      </p:pic>
      <p:pic>
        <p:nvPicPr>
          <p:cNvPr id="146" name="Google Shape;146;p26"/>
          <p:cNvPicPr preferRelativeResize="0"/>
          <p:nvPr/>
        </p:nvPicPr>
        <p:blipFill>
          <a:blip r:embed="rId4">
            <a:alphaModFix/>
          </a:blip>
          <a:stretch>
            <a:fillRect/>
          </a:stretch>
        </p:blipFill>
        <p:spPr>
          <a:xfrm>
            <a:off x="4484826" y="1171600"/>
            <a:ext cx="4347471" cy="339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52" name="Google Shape;152;p2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 conclusion, deep learning models have proven to be an effective approach for age and gender detection. These models can automatically detect and classify gender and age groups with high accuracy. The utilization of convolutional neural networks has helped to improve the performance of these models significantly.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a:t>
            </a:r>
            <a:endParaRPr dirty="0"/>
          </a:p>
        </p:txBody>
      </p:sp>
      <p:sp>
        <p:nvSpPr>
          <p:cNvPr id="158" name="Google Shape;158;p2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u="sng" dirty="0">
                <a:solidFill>
                  <a:schemeClr val="hlink"/>
                </a:solidFill>
                <a:hlinkClick r:id="rId3"/>
              </a:rPr>
              <a:t>https://www.hindawi.com/journals/cmmm/2022/1413597/</a:t>
            </a:r>
            <a:endParaRPr lang="en" sz="1600" u="sng" dirty="0">
              <a:solidFill>
                <a:schemeClr val="hlink"/>
              </a:solidFill>
            </a:endParaRPr>
          </a:p>
          <a:p>
            <a:pPr marL="0" lvl="0" indent="0" algn="l" rtl="0">
              <a:spcBef>
                <a:spcPts val="0"/>
              </a:spcBef>
              <a:spcAft>
                <a:spcPts val="0"/>
              </a:spcAft>
              <a:buNone/>
            </a:pPr>
            <a:r>
              <a:rPr lang="en-IN" sz="1600" i="0" u="sng" dirty="0">
                <a:solidFill>
                  <a:srgbClr val="1967D2"/>
                </a:solidFill>
                <a:effectLst/>
                <a:latin typeface="Roboto" panose="02000000000000000000" pitchFamily="2" charset="0"/>
                <a:hlinkClick r:id="rId4"/>
              </a:rPr>
              <a:t>https://www.analyticsvidhya.com/blog/2021/07/age-and-gender-detection-using-deep-learning/</a:t>
            </a:r>
            <a:endParaRPr lang="en-IN" sz="1600" i="0" u="sng" dirty="0">
              <a:solidFill>
                <a:srgbClr val="1967D2"/>
              </a:solidFill>
              <a:effectLst/>
              <a:latin typeface="Roboto" panose="02000000000000000000" pitchFamily="2" charset="0"/>
            </a:endParaRPr>
          </a:p>
          <a:p>
            <a:pPr marL="0" lvl="0" indent="0" algn="l" rtl="0">
              <a:spcBef>
                <a:spcPts val="0"/>
              </a:spcBef>
              <a:spcAft>
                <a:spcPts val="0"/>
              </a:spcAft>
              <a:buNone/>
            </a:pPr>
            <a:r>
              <a:rPr lang="en-IN" sz="1600" i="0" u="sng" dirty="0">
                <a:solidFill>
                  <a:srgbClr val="1967D2"/>
                </a:solidFill>
                <a:effectLst/>
                <a:latin typeface="Roboto" panose="02000000000000000000" pitchFamily="2" charset="0"/>
                <a:hlinkClick r:id="rId5"/>
              </a:rPr>
              <a:t>https://www.cameralyze.co/blog/age-gender-detection-top-use-cases</a:t>
            </a:r>
            <a:endParaRPr lang="en-IN" sz="1600" u="sng" dirty="0">
              <a:solidFill>
                <a:srgbClr val="1967D2"/>
              </a:solidFill>
              <a:latin typeface="Roboto" panose="02000000000000000000" pitchFamily="2" charset="0"/>
            </a:endParaRPr>
          </a:p>
          <a:p>
            <a:pPr marL="0" lvl="0" indent="0" algn="l" rtl="0">
              <a:spcBef>
                <a:spcPts val="0"/>
              </a:spcBef>
              <a:spcAft>
                <a:spcPts val="0"/>
              </a:spcAft>
              <a:buNone/>
            </a:pPr>
            <a:r>
              <a:rPr lang="en-IN" sz="1600" i="0" u="sng" dirty="0">
                <a:solidFill>
                  <a:srgbClr val="1967D2"/>
                </a:solidFill>
                <a:effectLst/>
                <a:latin typeface="Roboto" panose="02000000000000000000" pitchFamily="2" charset="0"/>
                <a:hlinkClick r:id="rId6"/>
              </a:rPr>
              <a:t>https://www.geeksforgeeks.org/age-detection-using-deep-learning-in-opencv/</a:t>
            </a:r>
            <a:endParaRPr lang="en" sz="1600" u="sng" dirty="0">
              <a:solidFill>
                <a:schemeClr val="hlink"/>
              </a:solidFill>
            </a:endParaRPr>
          </a:p>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CDBCA-353B-1C11-D824-FE5BE73DD062}"/>
              </a:ext>
            </a:extLst>
          </p:cNvPr>
          <p:cNvSpPr>
            <a:spLocks noGrp="1"/>
          </p:cNvSpPr>
          <p:nvPr>
            <p:ph type="title"/>
          </p:nvPr>
        </p:nvSpPr>
        <p:spPr>
          <a:xfrm>
            <a:off x="311700" y="445024"/>
            <a:ext cx="8520600" cy="3626913"/>
          </a:xfrm>
        </p:spPr>
        <p:txBody>
          <a:bodyPr/>
          <a:lstStyle/>
          <a:p>
            <a:br>
              <a:rPr lang="en-IN" dirty="0"/>
            </a:br>
            <a:br>
              <a:rPr lang="en-IN" dirty="0"/>
            </a:br>
            <a:br>
              <a:rPr lang="en-IN" dirty="0"/>
            </a:br>
            <a:r>
              <a:rPr lang="en-IN" dirty="0"/>
              <a:t>                           THANK YOU</a:t>
            </a:r>
          </a:p>
        </p:txBody>
      </p:sp>
    </p:spTree>
    <p:extLst>
      <p:ext uri="{BB962C8B-B14F-4D97-AF65-F5344CB8AC3E}">
        <p14:creationId xmlns:p14="http://schemas.microsoft.com/office/powerpoint/2010/main" val="293947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6" name="Google Shape;66;p1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Gender and age detection using deep learning is a technology that utilizes neural networks to recognize and classify an individual's age and gender based on an image.</a:t>
            </a:r>
            <a:endParaRPr/>
          </a:p>
          <a:p>
            <a:pPr marL="0" lvl="0" indent="0" algn="l" rtl="0">
              <a:spcBef>
                <a:spcPts val="1200"/>
              </a:spcBef>
              <a:spcAft>
                <a:spcPts val="1200"/>
              </a:spcAft>
              <a:buNone/>
            </a:pPr>
            <a:r>
              <a:rPr lang="en"/>
              <a:t>The deep learning model uses convolutional neural networks (CNN) to extract relevant features from the input images and a fully connected layer to perform the classification task. The CNNs learn to detect patterns in the images and encode them into a feature vector, which is then fed into the fully connected layer for age and gender prediction.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72" name="Google Shape;72;p1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problem statement for age and gender detection using deep learning is to develop a system that can accurately detect the age and gender of individuals from image. This involves training a deep learning model on a large dataset of images or videos that are labeled with the correct age and gender of the individuals depicted. The model should be able to accurately predict the age and gender of individuals from images.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n"/>
              <a:t>APPROACH</a:t>
            </a:r>
            <a:endParaRPr/>
          </a:p>
        </p:txBody>
      </p:sp>
      <p:sp>
        <p:nvSpPr>
          <p:cNvPr id="78" name="Google Shape;78;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a:t>The tasks tackled using the deep CNN approach include gender classification and age estimation. The basic structure includes a series of convolutional blocks, followed by a set of fully connected layers for classification and regression. Every architecture comprises convolutional blocks that are a stack of convolutional layers followed by non-linear activation 'ReLU', max pooling and batch normalization to mitigate the problem of covariate shift. Following the convolutional blocks, the output is flattened before feeding that into FC layers. These FC layers have activation function of ReLU, dropout (value 0.3) and batch normalization. During training, the CNN learns the optimal values for filter matrices that enable it to extract meaningful features from input feature.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n" dirty="0"/>
              <a:t>ARCHITECTURE DIAGRAM</a:t>
            </a:r>
            <a:endParaRPr dirty="0"/>
          </a:p>
        </p:txBody>
      </p:sp>
      <p:sp>
        <p:nvSpPr>
          <p:cNvPr id="84" name="Google Shape;84;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5" name="Google Shape;85;p17"/>
          <p:cNvPicPr preferRelativeResize="0"/>
          <p:nvPr/>
        </p:nvPicPr>
        <p:blipFill>
          <a:blip r:embed="rId3">
            <a:alphaModFix/>
          </a:blip>
          <a:stretch>
            <a:fillRect/>
          </a:stretch>
        </p:blipFill>
        <p:spPr>
          <a:xfrm>
            <a:off x="311700" y="1566875"/>
            <a:ext cx="8450375" cy="2858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1" name="Google Shape;91;p1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2" name="Google Shape;92;p18"/>
          <p:cNvPicPr preferRelativeResize="0"/>
          <p:nvPr/>
        </p:nvPicPr>
        <p:blipFill>
          <a:blip r:embed="rId3">
            <a:alphaModFix/>
          </a:blip>
          <a:stretch>
            <a:fillRect/>
          </a:stretch>
        </p:blipFill>
        <p:spPr>
          <a:xfrm>
            <a:off x="311700" y="566383"/>
            <a:ext cx="8520600" cy="41332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sp>
        <p:nvSpPr>
          <p:cNvPr id="98" name="Google Shape;98;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9" name="Google Shape;99;p19"/>
          <p:cNvPicPr preferRelativeResize="0"/>
          <p:nvPr/>
        </p:nvPicPr>
        <p:blipFill>
          <a:blip r:embed="rId3">
            <a:alphaModFix/>
          </a:blip>
          <a:stretch>
            <a:fillRect/>
          </a:stretch>
        </p:blipFill>
        <p:spPr>
          <a:xfrm>
            <a:off x="311702" y="1171602"/>
            <a:ext cx="5535765" cy="3397200"/>
          </a:xfrm>
          <a:prstGeom prst="rect">
            <a:avLst/>
          </a:prstGeom>
          <a:noFill/>
          <a:ln>
            <a:noFill/>
          </a:ln>
        </p:spPr>
      </p:pic>
      <p:sp>
        <p:nvSpPr>
          <p:cNvPr id="100" name="Google Shape;100;p19"/>
          <p:cNvSpPr txBox="1"/>
          <p:nvPr/>
        </p:nvSpPr>
        <p:spPr>
          <a:xfrm>
            <a:off x="5943875" y="1310100"/>
            <a:ext cx="2729700" cy="2232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Old Standard TT"/>
                <a:ea typeface="Old Standard TT"/>
                <a:cs typeface="Old Standard TT"/>
                <a:sym typeface="Old Standard TT"/>
              </a:rPr>
              <a:t>Grayscale conversion</a:t>
            </a:r>
            <a:endParaRPr sz="1900">
              <a:latin typeface="Old Standard TT"/>
              <a:ea typeface="Old Standard TT"/>
              <a:cs typeface="Old Standard TT"/>
              <a:sym typeface="Old Standard TT"/>
            </a:endParaRPr>
          </a:p>
          <a:p>
            <a:pPr marL="0" lvl="0" indent="0" algn="l" rtl="0">
              <a:spcBef>
                <a:spcPts val="0"/>
              </a:spcBef>
              <a:spcAft>
                <a:spcPts val="0"/>
              </a:spcAft>
              <a:buNone/>
            </a:pPr>
            <a:endParaRPr sz="1900">
              <a:latin typeface="Old Standard TT"/>
              <a:ea typeface="Old Standard TT"/>
              <a:cs typeface="Old Standard TT"/>
              <a:sym typeface="Old Standard TT"/>
            </a:endParaRPr>
          </a:p>
          <a:p>
            <a:pPr marL="0" lvl="0" indent="0" algn="l" rtl="0">
              <a:spcBef>
                <a:spcPts val="0"/>
              </a:spcBef>
              <a:spcAft>
                <a:spcPts val="0"/>
              </a:spcAft>
              <a:buNone/>
            </a:pPr>
            <a:r>
              <a:rPr lang="en" sz="1900">
                <a:latin typeface="Old Standard TT"/>
                <a:ea typeface="Old Standard TT"/>
                <a:cs typeface="Old Standard TT"/>
                <a:sym typeface="Old Standard TT"/>
              </a:rPr>
              <a:t>Resizing </a:t>
            </a:r>
            <a:endParaRPr sz="1900">
              <a:latin typeface="Old Standard TT"/>
              <a:ea typeface="Old Standard TT"/>
              <a:cs typeface="Old Standard TT"/>
              <a:sym typeface="Old Standard TT"/>
            </a:endParaRPr>
          </a:p>
          <a:p>
            <a:pPr marL="0" lvl="0" indent="0" algn="l" rtl="0">
              <a:spcBef>
                <a:spcPts val="0"/>
              </a:spcBef>
              <a:spcAft>
                <a:spcPts val="0"/>
              </a:spcAft>
              <a:buNone/>
            </a:pPr>
            <a:endParaRPr sz="1900">
              <a:latin typeface="Old Standard TT"/>
              <a:ea typeface="Old Standard TT"/>
              <a:cs typeface="Old Standard TT"/>
              <a:sym typeface="Old Standard TT"/>
            </a:endParaRPr>
          </a:p>
          <a:p>
            <a:pPr marL="0" lvl="0" indent="0" algn="l" rtl="0">
              <a:spcBef>
                <a:spcPts val="0"/>
              </a:spcBef>
              <a:spcAft>
                <a:spcPts val="0"/>
              </a:spcAft>
              <a:buNone/>
            </a:pPr>
            <a:r>
              <a:rPr lang="en" sz="1900">
                <a:latin typeface="Old Standard TT"/>
                <a:ea typeface="Old Standard TT"/>
                <a:cs typeface="Old Standard TT"/>
                <a:sym typeface="Old Standard TT"/>
              </a:rPr>
              <a:t>Storing in numpy array </a:t>
            </a:r>
            <a:endParaRPr sz="1900">
              <a:latin typeface="Old Standard TT"/>
              <a:ea typeface="Old Standard TT"/>
              <a:cs typeface="Old Standard TT"/>
              <a:sym typeface="Old Standard TT"/>
            </a:endParaRPr>
          </a:p>
          <a:p>
            <a:pPr marL="0" lvl="0" indent="0" algn="l" rtl="0">
              <a:spcBef>
                <a:spcPts val="0"/>
              </a:spcBef>
              <a:spcAft>
                <a:spcPts val="0"/>
              </a:spcAft>
              <a:buNone/>
            </a:pPr>
            <a:endParaRPr sz="1900">
              <a:latin typeface="Old Standard TT"/>
              <a:ea typeface="Old Standard TT"/>
              <a:cs typeface="Old Standard TT"/>
              <a:sym typeface="Old Standard TT"/>
            </a:endParaRPr>
          </a:p>
          <a:p>
            <a:pPr marL="0" lvl="0" indent="0" algn="l" rtl="0">
              <a:spcBef>
                <a:spcPts val="0"/>
              </a:spcBef>
              <a:spcAft>
                <a:spcPts val="0"/>
              </a:spcAft>
              <a:buNone/>
            </a:pPr>
            <a:r>
              <a:rPr lang="en" sz="1900">
                <a:latin typeface="Old Standard TT"/>
                <a:ea typeface="Old Standard TT"/>
                <a:cs typeface="Old Standard TT"/>
                <a:sym typeface="Old Standard TT"/>
              </a:rPr>
              <a:t>Normalizing </a:t>
            </a:r>
            <a:endParaRPr sz="1900">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a:t>
            </a:r>
            <a:endParaRPr/>
          </a:p>
        </p:txBody>
      </p:sp>
      <p:sp>
        <p:nvSpPr>
          <p:cNvPr id="106" name="Google Shape;106;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Data Collection: Collect a large dataset of images of human faces along with their gender and age labels. You can use publicly available datasets like UTKFace.</a:t>
            </a:r>
            <a:endParaRPr/>
          </a:p>
          <a:p>
            <a:pPr marL="0" lvl="0" indent="0" algn="l" rtl="0">
              <a:spcBef>
                <a:spcPts val="1200"/>
              </a:spcBef>
              <a:spcAft>
                <a:spcPts val="0"/>
              </a:spcAft>
              <a:buNone/>
            </a:pPr>
            <a:r>
              <a:rPr lang="en"/>
              <a:t>Data Preprocessing: Preprocess the dataset by resizing the images to a fixed size, converting them to grayscale, and normalizing the pixel values.</a:t>
            </a:r>
            <a:endParaRPr/>
          </a:p>
          <a:p>
            <a:pPr marL="0" lvl="0" indent="0" algn="l" rtl="0">
              <a:spcBef>
                <a:spcPts val="1200"/>
              </a:spcBef>
              <a:spcAft>
                <a:spcPts val="0"/>
              </a:spcAft>
              <a:buNone/>
            </a:pPr>
            <a:r>
              <a:rPr lang="en"/>
              <a:t>Splitting Dataset: Divide the dataset into three parts: training set, validation set, and testing set. The training set is used to train the model, the validation set is used to tune the model hyperparameters, and the testing set is used to evaluate the final model performance.</a:t>
            </a:r>
            <a:endParaRPr/>
          </a:p>
          <a:p>
            <a:pPr marL="0" lvl="0" indent="0" algn="l" rtl="0">
              <a:spcBef>
                <a:spcPts val="1200"/>
              </a:spcBef>
              <a:spcAft>
                <a:spcPts val="0"/>
              </a:spcAft>
              <a:buNone/>
            </a:pPr>
            <a:r>
              <a:rPr lang="en"/>
              <a:t>Gender Classification: Use the extracted features to train an MLP to classify the gender of the person in the image. The output of this model should be a binary class (male or female).</a:t>
            </a: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n"/>
              <a:t>ALGORITHM</a:t>
            </a:r>
            <a:endParaRPr/>
          </a:p>
          <a:p>
            <a:pPr marL="0" lvl="0" indent="0" algn="l" rtl="0">
              <a:spcBef>
                <a:spcPts val="0"/>
              </a:spcBef>
              <a:spcAft>
                <a:spcPts val="0"/>
              </a:spcAft>
              <a:buNone/>
            </a:pPr>
            <a:endParaRPr/>
          </a:p>
        </p:txBody>
      </p:sp>
      <p:sp>
        <p:nvSpPr>
          <p:cNvPr id="112" name="Google Shape;112;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Age Estimation: Train another MLP to estimate the age of the person in the image. The output of this model should be a continuous value representing the estimated age.</a:t>
            </a:r>
            <a:endParaRPr/>
          </a:p>
          <a:p>
            <a:pPr marL="0" lvl="0" indent="0" algn="l" rtl="0">
              <a:spcBef>
                <a:spcPts val="1200"/>
              </a:spcBef>
              <a:spcAft>
                <a:spcPts val="0"/>
              </a:spcAft>
              <a:buClr>
                <a:schemeClr val="dk1"/>
              </a:buClr>
              <a:buSzPts val="1100"/>
              <a:buFont typeface="Arial"/>
              <a:buNone/>
            </a:pPr>
            <a:r>
              <a:rPr lang="en"/>
              <a:t>Model Training and Evaluation: Train the gender and age estimation models using the training set and tune the hyperparameters using the validation set. Evaluate the final performance of the models using the testing set.</a:t>
            </a:r>
            <a:endParaRPr/>
          </a:p>
          <a:p>
            <a:pPr marL="0" lvl="0" indent="0" algn="l" rtl="0">
              <a:spcBef>
                <a:spcPts val="1200"/>
              </a:spcBef>
              <a:spcAft>
                <a:spcPts val="1200"/>
              </a:spcAft>
              <a:buNone/>
            </a:pPr>
            <a:r>
              <a:rPr lang="en"/>
              <a:t>Deployment: Deploy the trained model to detect gender and estimate age from new images.</a:t>
            </a:r>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824</Words>
  <Application>Microsoft Office PowerPoint</Application>
  <PresentationFormat>On-screen Show (16:9)</PresentationFormat>
  <Paragraphs>47</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Old Standard TT</vt:lpstr>
      <vt:lpstr>Arial</vt:lpstr>
      <vt:lpstr>Roboto</vt:lpstr>
      <vt:lpstr>Paperback</vt:lpstr>
      <vt:lpstr>GENDER AND AGE DETECTION</vt:lpstr>
      <vt:lpstr>INTRODUCTION</vt:lpstr>
      <vt:lpstr>PROBLEM STATEMENT</vt:lpstr>
      <vt:lpstr>APPROACH</vt:lpstr>
      <vt:lpstr>ARCHITECTURE DIAGRAM</vt:lpstr>
      <vt:lpstr>PowerPoint Presentation</vt:lpstr>
      <vt:lpstr>METHODOLOGY</vt:lpstr>
      <vt:lpstr>ALGORITHM</vt:lpstr>
      <vt:lpstr>ALGORITHM </vt:lpstr>
      <vt:lpstr>DATASET</vt:lpstr>
      <vt:lpstr>DATASET</vt:lpstr>
      <vt:lpstr>IMPLEMENTATION AND RESULT</vt:lpstr>
      <vt:lpstr>PowerPoint Presentation</vt:lpstr>
      <vt:lpstr>ACCURARCY AND LOSS GRAPH</vt:lpstr>
      <vt:lpstr>CONCLUSION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AND AGE DETECTION</dc:title>
  <dc:creator>Sowmya Sri</dc:creator>
  <cp:lastModifiedBy>Sowmya Sri</cp:lastModifiedBy>
  <cp:revision>1</cp:revision>
  <dcterms:modified xsi:type="dcterms:W3CDTF">2023-04-30T04:38:37Z</dcterms:modified>
</cp:coreProperties>
</file>