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8" r:id="rId5"/>
    <p:sldId id="272" r:id="rId6"/>
    <p:sldId id="286" r:id="rId7"/>
    <p:sldId id="289" r:id="rId8"/>
    <p:sldId id="290" r:id="rId9"/>
    <p:sldId id="291" r:id="rId10"/>
    <p:sldId id="292" r:id="rId11"/>
    <p:sldId id="270" r:id="rId12"/>
    <p:sldId id="273" r:id="rId13"/>
    <p:sldId id="261" r:id="rId14"/>
    <p:sldId id="274" r:id="rId15"/>
    <p:sldId id="276" r:id="rId16"/>
    <p:sldId id="278" r:id="rId17"/>
    <p:sldId id="294" r:id="rId18"/>
    <p:sldId id="285" r:id="rId19"/>
    <p:sldId id="280" r:id="rId20"/>
    <p:sldId id="282" r:id="rId21"/>
    <p:sldId id="283" r:id="rId22"/>
    <p:sldId id="295" r:id="rId23"/>
    <p:sldId id="284" r:id="rId24"/>
    <p:sldId id="264" r:id="rId25"/>
    <p:sldId id="263" r:id="rId26"/>
    <p:sldId id="26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YTCA9K0EUQhb2pDfl+NjS67oo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-126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695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fccb5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fccb5f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31fccb5f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1fccb5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1fccb5f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b31fccb5f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1fccb5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1fccb5fd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31fccb5fd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黃色部分看你要改成什麼</a:t>
            </a: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1fccb5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1fccb5f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b31fccb5f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1fccb5f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31fccb5f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zsgititit/home/arduino/arduino-shi-yongl298n-qu-dong-liang-ge-ma-d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yang12345.blogspot.com/2015/05/arduino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dirty="0">
                <a:latin typeface="微軟正黑體" pitchFamily="34" charset="-120"/>
                <a:ea typeface="微軟正黑體" pitchFamily="34" charset="-120"/>
              </a:rPr>
              <a:t>智慧型汽車</a:t>
            </a:r>
            <a:r>
              <a:rPr lang="zh-TW" dirty="0" smtClean="0">
                <a:latin typeface="微軟正黑體" pitchFamily="34" charset="-120"/>
                <a:ea typeface="微軟正黑體" pitchFamily="34" charset="-120"/>
              </a:rPr>
              <a:t>期末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專題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R0892211</a:t>
            </a:r>
            <a:r>
              <a:rPr lang="en-US" altLang="zh-TW" dirty="0" smtClean="0"/>
              <a:t>3</a:t>
            </a:r>
            <a:r>
              <a:rPr lang="en-US" dirty="0" smtClean="0"/>
              <a:t> </a:t>
            </a:r>
            <a:r>
              <a:rPr lang="zh-TW" altLang="en-US" dirty="0"/>
              <a:t>鄭詠</a:t>
            </a:r>
            <a:r>
              <a:rPr lang="zh-TW" altLang="en-US" dirty="0" smtClean="0"/>
              <a:t>鏹</a:t>
            </a:r>
            <a:endParaRPr lang="en-US" altLang="zh-TW" dirty="0" smtClean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R08922114</a:t>
            </a:r>
            <a:r>
              <a:rPr lang="zh-TW" altLang="en-US" dirty="0" smtClean="0"/>
              <a:t> 黃君儒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1662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136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70774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2065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176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71177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2065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1769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71177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5307832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  <a:noFill/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565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AFB54BF-1552-4FF3-B092-47D851AD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79" y="3049053"/>
            <a:ext cx="4560998" cy="246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313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AFB54BF-1552-4FF3-B092-47D851AD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79" y="3049053"/>
            <a:ext cx="4560998" cy="246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3489576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00E3B14-E214-4A87-A9C7-EE96346C8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24000" x2="50000" y2="26222"/>
                        <a14:foregroundMark x1="65179" y1="30667" x2="66964" y2="29333"/>
                        <a14:foregroundMark x1="72768" y1="44889" x2="75000" y2="44889"/>
                        <a14:foregroundMark x1="70536" y1="60889" x2="72321" y2="61778"/>
                        <a14:foregroundMark x1="48214" y1="72444" x2="50000" y2="72444"/>
                        <a14:foregroundMark x1="50446" y1="75556" x2="50893" y2="75556"/>
                        <a14:foregroundMark x1="49107" y1="79111" x2="50000" y2="79111"/>
                        <a14:foregroundMark x1="27679" y1="62222" x2="28571" y2="61333"/>
                        <a14:foregroundMark x1="25893" y1="44889" x2="26786" y2="44889"/>
                        <a14:foregroundMark x1="32589" y1="28889" x2="33929" y2="3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017" y="2704500"/>
            <a:ext cx="3166876" cy="3181013"/>
          </a:xfrm>
          <a:prstGeom prst="rect">
            <a:avLst/>
          </a:prstGeom>
        </p:spPr>
      </p:pic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385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00E3B14-E214-4A87-A9C7-EE96346C8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24000" x2="50000" y2="26222"/>
                        <a14:foregroundMark x1="65179" y1="30667" x2="66964" y2="29333"/>
                        <a14:foregroundMark x1="72768" y1="44889" x2="75000" y2="44889"/>
                        <a14:foregroundMark x1="70536" y1="60889" x2="72321" y2="61778"/>
                        <a14:foregroundMark x1="48214" y1="72444" x2="50000" y2="72444"/>
                        <a14:foregroundMark x1="50446" y1="75556" x2="50893" y2="75556"/>
                        <a14:foregroundMark x1="49107" y1="79111" x2="50000" y2="79111"/>
                        <a14:foregroundMark x1="27679" y1="62222" x2="28571" y2="61333"/>
                        <a14:foregroundMark x1="25893" y1="44889" x2="26786" y2="44889"/>
                        <a14:foregroundMark x1="32589" y1="28889" x2="33929" y2="3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017" y="2704500"/>
            <a:ext cx="3166876" cy="3181013"/>
          </a:xfrm>
          <a:prstGeom prst="rect">
            <a:avLst/>
          </a:prstGeom>
        </p:spPr>
      </p:pic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421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2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AFB54BF-1552-4FF3-B092-47D851AD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79" y="3049053"/>
            <a:ext cx="4560998" cy="2463031"/>
          </a:xfrm>
          <a:prstGeom prst="rect">
            <a:avLst/>
          </a:prstGeom>
        </p:spPr>
      </p:pic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96494" y="4595954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AFB54BF-1552-4FF3-B092-47D851AD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79" y="3049053"/>
            <a:ext cx="4560998" cy="2463031"/>
          </a:xfrm>
          <a:prstGeom prst="rect">
            <a:avLst/>
          </a:prstGeom>
        </p:spPr>
      </p:pic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96494" y="4940584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00E3B14-E214-4A87-A9C7-EE96346C8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24000" x2="50000" y2="26222"/>
                        <a14:foregroundMark x1="65179" y1="30667" x2="66964" y2="29333"/>
                        <a14:foregroundMark x1="72768" y1="44889" x2="75000" y2="44889"/>
                        <a14:foregroundMark x1="70536" y1="60889" x2="72321" y2="61778"/>
                        <a14:foregroundMark x1="48214" y1="72444" x2="50000" y2="72444"/>
                        <a14:foregroundMark x1="50446" y1="75556" x2="50893" y2="75556"/>
                        <a14:foregroundMark x1="49107" y1="79111" x2="50000" y2="79111"/>
                        <a14:foregroundMark x1="27679" y1="62222" x2="28571" y2="61333"/>
                        <a14:foregroundMark x1="25893" y1="44889" x2="26786" y2="44889"/>
                        <a14:foregroundMark x1="32589" y1="28889" x2="33929" y2="3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017" y="2704500"/>
            <a:ext cx="3166876" cy="3181013"/>
          </a:xfrm>
          <a:prstGeom prst="rect">
            <a:avLst/>
          </a:prstGeom>
        </p:spPr>
      </p:pic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52532" y="529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08337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7745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68496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1fccb5fd_0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Rolling shutter : </a:t>
            </a:r>
            <a:endParaRPr lang="en-US" altLang="zh-TW" dirty="0"/>
          </a:p>
        </p:txBody>
      </p:sp>
      <p:sp>
        <p:nvSpPr>
          <p:cNvPr id="123" name="Google Shape;123;gb31fccb5fd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00E3B14-E214-4A87-A9C7-EE96346C8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24000" x2="50000" y2="26222"/>
                        <a14:foregroundMark x1="65179" y1="30667" x2="66964" y2="29333"/>
                        <a14:foregroundMark x1="72768" y1="44889" x2="75000" y2="44889"/>
                        <a14:foregroundMark x1="70536" y1="60889" x2="72321" y2="61778"/>
                        <a14:foregroundMark x1="48214" y1="72444" x2="50000" y2="72444"/>
                        <a14:foregroundMark x1="50446" y1="75556" x2="50893" y2="75556"/>
                        <a14:foregroundMark x1="49107" y1="79111" x2="50000" y2="79111"/>
                        <a14:foregroundMark x1="27679" y1="62222" x2="28571" y2="61333"/>
                        <a14:foregroundMark x1="25893" y1="44889" x2="26786" y2="44889"/>
                        <a14:foregroundMark x1="32589" y1="28889" x2="33929" y2="3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017" y="2704500"/>
            <a:ext cx="3166876" cy="31810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52532" y="565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1fccb5f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Overview</a:t>
            </a:r>
            <a:endParaRPr dirty="0"/>
          </a:p>
        </p:txBody>
      </p:sp>
      <p:sp>
        <p:nvSpPr>
          <p:cNvPr id="96" name="Google Shape;96;gb31fccb5f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zh-TW" dirty="0"/>
              <a:t>Introduction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 dirty="0"/>
              <a:t>P</a:t>
            </a:r>
            <a:r>
              <a:rPr lang="zh-TW" sz="3000" dirty="0"/>
              <a:t>reliminary</a:t>
            </a:r>
            <a:endParaRPr sz="3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 dirty="0"/>
              <a:t>Modulation Fromat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 dirty="0"/>
              <a:t>System design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 dirty="0" smtClean="0"/>
              <a:t>Implementation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1fccb5fd_0_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/>
              <a:t>Modulation Format</a:t>
            </a:r>
            <a:endParaRPr dirty="0"/>
          </a:p>
        </p:txBody>
      </p:sp>
      <p:sp>
        <p:nvSpPr>
          <p:cNvPr id="130" name="Google Shape;130;gb31fccb5fd_0_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05699" cy="727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Frequency shift keying (FSK) : 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269860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62956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98897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348037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170710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067582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2423568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2779554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140866" y="331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269860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629564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988972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348037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1707102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067582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2423568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2779554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140866" y="36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270611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630315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989723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348788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1707853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068333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2424319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2780305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141617" y="40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269457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629161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98856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34763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170669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06717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2423165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2779151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140463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269860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62956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988972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348037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1707102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067582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2423568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277955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140866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269860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629564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988972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348037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1707102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067582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2423568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2779554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140866" y="51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270611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630315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989723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348788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1707853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068333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2424319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2780305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141617" y="547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269457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629161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988569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347634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1706699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067179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2423165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2779151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140463" y="5834215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4344648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4704352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5063760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5422825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5781890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6142370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6498356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6854342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7215654" y="33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4344648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4704352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5063760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5422825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5781890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6142370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6498356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6854342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7215654" y="369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4345399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4705103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5064511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5423576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5782641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6143121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6499107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6855093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7216405" y="40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4344245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4703949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5063357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5422422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5781487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6141967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6497953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6853939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7217924" y="441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4344648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4704352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5063760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5422825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5781890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6142370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6498356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6854342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7215654" y="477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4344648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4704352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5063760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5422825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5781890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6142370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6498356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6854342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7215654" y="513450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4345399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4705103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5064511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5423576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5782641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6143121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6499107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6855093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7216405" y="549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4344245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4703949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5063357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5422422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5781487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6141967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6497953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6853939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7215251" y="58545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267454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8627158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8986566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9345631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9704293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10065927" y="332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10424773" y="3323573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10785927" y="3323088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11145363" y="3323326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268205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8627909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8987317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9346382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9704293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10065927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10425927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10785927" y="368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11145363" y="368413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268205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8627909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8987317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9346382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9705447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10065927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10421913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10785363" y="404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11145927" y="4046516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267051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8626755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8986163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9345228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9704293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10064773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10425927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10781913" y="4406516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11145927" y="440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267454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8627158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8986566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9345631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9704696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10065176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10425927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10785927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11145363" y="476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267454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8627158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8986566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9345631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9704696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10065176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10425927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10785927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11145927" y="512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268205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8627909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898731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9346382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970544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1006592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1042592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1078592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11145927" y="5485707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267051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8626755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8986163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9345228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9704293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10064773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10425927" y="5844862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10785927" y="584570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11145927" y="5844862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弧形 1"/>
          <p:cNvSpPr/>
          <p:nvPr/>
        </p:nvSpPr>
        <p:spPr>
          <a:xfrm>
            <a:off x="3340840" y="3334500"/>
            <a:ext cx="375583" cy="1079999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弧形 221"/>
          <p:cNvSpPr/>
          <p:nvPr/>
        </p:nvSpPr>
        <p:spPr>
          <a:xfrm>
            <a:off x="7450680" y="3354785"/>
            <a:ext cx="293777" cy="68830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弧形 222"/>
          <p:cNvSpPr/>
          <p:nvPr/>
        </p:nvSpPr>
        <p:spPr>
          <a:xfrm>
            <a:off x="11365686" y="3334500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弧形 223"/>
          <p:cNvSpPr/>
          <p:nvPr/>
        </p:nvSpPr>
        <p:spPr>
          <a:xfrm>
            <a:off x="3340839" y="4394215"/>
            <a:ext cx="375583" cy="1079999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弧形 234"/>
          <p:cNvSpPr/>
          <p:nvPr/>
        </p:nvSpPr>
        <p:spPr>
          <a:xfrm>
            <a:off x="11365122" y="3694499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弧形 235"/>
          <p:cNvSpPr/>
          <p:nvPr/>
        </p:nvSpPr>
        <p:spPr>
          <a:xfrm>
            <a:off x="11377845" y="4034215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弧形 236"/>
          <p:cNvSpPr/>
          <p:nvPr/>
        </p:nvSpPr>
        <p:spPr>
          <a:xfrm>
            <a:off x="11377845" y="4394215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弧形 237"/>
          <p:cNvSpPr/>
          <p:nvPr/>
        </p:nvSpPr>
        <p:spPr>
          <a:xfrm>
            <a:off x="11365686" y="4774500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弧形 238"/>
          <p:cNvSpPr/>
          <p:nvPr/>
        </p:nvSpPr>
        <p:spPr>
          <a:xfrm>
            <a:off x="11377136" y="5114214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弧形 239"/>
          <p:cNvSpPr/>
          <p:nvPr/>
        </p:nvSpPr>
        <p:spPr>
          <a:xfrm>
            <a:off x="11377136" y="5484862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弧形 240"/>
          <p:cNvSpPr/>
          <p:nvPr/>
        </p:nvSpPr>
        <p:spPr>
          <a:xfrm>
            <a:off x="11365686" y="5854500"/>
            <a:ext cx="280482" cy="360000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弧形 241"/>
          <p:cNvSpPr/>
          <p:nvPr/>
        </p:nvSpPr>
        <p:spPr>
          <a:xfrm>
            <a:off x="7428362" y="4078214"/>
            <a:ext cx="293777" cy="68830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弧形 242"/>
          <p:cNvSpPr/>
          <p:nvPr/>
        </p:nvSpPr>
        <p:spPr>
          <a:xfrm>
            <a:off x="7438519" y="4781556"/>
            <a:ext cx="293777" cy="68830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弧形 243"/>
          <p:cNvSpPr/>
          <p:nvPr/>
        </p:nvSpPr>
        <p:spPr>
          <a:xfrm>
            <a:off x="7434458" y="5510349"/>
            <a:ext cx="293777" cy="68830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90315" y="2631400"/>
                <a:ext cx="1716728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𝑓𝑟𝑒𝑞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15" y="2631400"/>
                <a:ext cx="1716728" cy="670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文字方塊 244"/>
              <p:cNvSpPr txBox="1"/>
              <p:nvPr/>
            </p:nvSpPr>
            <p:spPr>
              <a:xfrm>
                <a:off x="4883949" y="2619153"/>
                <a:ext cx="2194492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𝑓𝑟𝑒𝑞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∗ 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45" name="文字方塊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49" y="2619153"/>
                <a:ext cx="2194492" cy="6950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文字方塊 245"/>
              <p:cNvSpPr txBox="1"/>
              <p:nvPr/>
            </p:nvSpPr>
            <p:spPr>
              <a:xfrm>
                <a:off x="8807909" y="2806707"/>
                <a:ext cx="21944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𝑓𝑟𝑒𝑞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46" name="文字方塊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909" y="2806707"/>
                <a:ext cx="219449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Modulation Format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0445" y="150602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altLang="zh-TW" sz="2000" dirty="0" smtClean="0"/>
              <a:t>Frequency Bandwidth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250Hz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~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2000Hz</a:t>
            </a:r>
          </a:p>
          <a:p>
            <a:pPr marL="114300" indent="0">
              <a:buNone/>
            </a:pPr>
            <a:r>
              <a:rPr lang="en-US" altLang="zh-TW" sz="2000" dirty="0" smtClean="0"/>
              <a:t>Frequency 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[258, 285, 320, 421, 615, 800, 1142, 2000, 363, </a:t>
            </a:r>
            <a:r>
              <a:rPr lang="en-US" altLang="zh-TW" sz="2000" dirty="0"/>
              <a:t>500</a:t>
            </a:r>
            <a:r>
              <a:rPr lang="en-US" altLang="zh-TW" sz="2000" dirty="0" smtClean="0"/>
              <a:t>]</a:t>
            </a:r>
          </a:p>
          <a:p>
            <a:pPr marL="114300" indent="0">
              <a:buNone/>
            </a:pPr>
            <a:r>
              <a:rPr lang="en-US" altLang="zh-TW" sz="2000" dirty="0" smtClean="0"/>
              <a:t>Symbol per second 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100</a:t>
            </a:r>
          </a:p>
          <a:p>
            <a:pPr marL="114300" indent="0">
              <a:buNone/>
            </a:pPr>
            <a:r>
              <a:rPr lang="en-US" altLang="zh-TW" sz="2000" dirty="0" smtClean="0"/>
              <a:t>Frame rate : 11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7000"/>
              </p:ext>
            </p:extLst>
          </p:nvPr>
        </p:nvGraphicFramePr>
        <p:xfrm>
          <a:off x="3432702" y="3031066"/>
          <a:ext cx="8128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Frequency (Hz)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Stripe Length</a:t>
                      </a:r>
                      <a:r>
                        <a:rPr lang="en-US" altLang="zh-TW" baseline="0" dirty="0" smtClean="0"/>
                        <a:t> (pixels)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Symbol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000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001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010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Green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Light</a:t>
                      </a:r>
                      <a:endParaRPr lang="zh-TW" altLang="en-US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Red Light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3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Modulation Format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9038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22231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45424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68617" y="3207726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91810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15003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38196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61389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289935" y="3209192"/>
            <a:ext cx="923193" cy="248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152793" y="41902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68727" y="409936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</a:t>
            </a:r>
            <a:endParaRPr lang="zh-TW" altLang="en-US" sz="4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22231" y="4145526"/>
            <a:ext cx="9231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400" dirty="0" smtClean="0"/>
              <a:t>111</a:t>
            </a:r>
            <a:endParaRPr lang="zh-TW" altLang="en-US" sz="3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45424" y="4144060"/>
            <a:ext cx="9231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400" dirty="0" smtClean="0"/>
              <a:t>111</a:t>
            </a:r>
            <a:endParaRPr lang="zh-TW" altLang="en-US" sz="3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38306" y="409936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</a:t>
            </a:r>
            <a:endParaRPr lang="zh-TW" altLang="en-US" sz="4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91809" y="4144059"/>
            <a:ext cx="9231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400" dirty="0" smtClean="0"/>
              <a:t>111</a:t>
            </a:r>
            <a:endParaRPr lang="zh-TW" altLang="en-US" sz="3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15003" y="4144058"/>
            <a:ext cx="9231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400" dirty="0" smtClean="0"/>
              <a:t>110</a:t>
            </a:r>
            <a:endParaRPr lang="zh-TW" altLang="en-US" sz="3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07885" y="409936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</a:t>
            </a:r>
            <a:endParaRPr lang="zh-TW" altLang="en-US" sz="4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61388" y="4144057"/>
            <a:ext cx="9231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400" dirty="0" smtClean="0"/>
              <a:t>111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3209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/>
              <a:t>Modulation Format</a:t>
            </a:r>
            <a:endParaRPr lang="zh-TW" altLang="en-US" dirty="0"/>
          </a:p>
        </p:txBody>
      </p:sp>
      <p:pic>
        <p:nvPicPr>
          <p:cNvPr id="3075" name="Picture 3" descr="D:\User\Desktop\automobile\final\g_30_shor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5" y="1740772"/>
            <a:ext cx="5937369" cy="48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弧形 11"/>
          <p:cNvSpPr/>
          <p:nvPr/>
        </p:nvSpPr>
        <p:spPr>
          <a:xfrm>
            <a:off x="6075152" y="1740773"/>
            <a:ext cx="293777" cy="79141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6080664" y="2602523"/>
            <a:ext cx="288266" cy="107266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6080490" y="3748454"/>
            <a:ext cx="288266" cy="1072662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6095492" y="4891455"/>
            <a:ext cx="273264" cy="929053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6080841" y="5820508"/>
            <a:ext cx="287915" cy="797133"/>
          </a:xfrm>
          <a:prstGeom prst="arc">
            <a:avLst>
              <a:gd name="adj1" fmla="val 16200000"/>
              <a:gd name="adj2" fmla="val 538791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16360" y="1086545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/>
              <a:t>Stripes length</a:t>
            </a:r>
          </a:p>
          <a:p>
            <a:pPr algn="ctr"/>
            <a:r>
              <a:rPr lang="en-US" altLang="zh-TW" sz="1800" dirty="0" smtClean="0"/>
              <a:t>( pixels )</a:t>
            </a:r>
            <a:endParaRPr lang="zh-TW" altLang="en-US" sz="1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8277609" y="367518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792986" y="1066754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/>
              <a:t>Symbol</a:t>
            </a:r>
            <a:endParaRPr lang="zh-TW" altLang="en-US" sz="1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04901" y="19518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21.0588</a:t>
            </a:r>
            <a:endParaRPr lang="zh-TW" altLang="en-US" sz="1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923135" y="2954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66.1667</a:t>
            </a:r>
            <a:endParaRPr lang="zh-TW" altLang="en-US" sz="1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23136" y="39945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57.1250</a:t>
            </a:r>
            <a:endParaRPr lang="zh-TW" altLang="en-US" sz="1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923136" y="51713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21.0952</a:t>
            </a:r>
            <a:endParaRPr lang="zh-TW" altLang="en-US" sz="1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923136" y="60344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66.6667</a:t>
            </a:r>
            <a:endParaRPr lang="zh-TW" altLang="en-US" sz="1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985346" y="19518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110</a:t>
            </a:r>
            <a:endParaRPr lang="zh-TW" altLang="en-US" sz="1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857106" y="2954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Green</a:t>
            </a:r>
            <a:endParaRPr lang="zh-TW" altLang="en-US" sz="1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85346" y="39945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011</a:t>
            </a:r>
            <a:endParaRPr lang="zh-TW" altLang="en-US" sz="1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985346" y="5171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110</a:t>
            </a:r>
            <a:endParaRPr lang="zh-TW" altLang="en-US" sz="1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857105" y="60344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Green</a:t>
            </a:r>
            <a:endParaRPr lang="zh-TW" altLang="en-US" sz="18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9995039" y="367518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792986" y="2856035"/>
            <a:ext cx="954108" cy="285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21782" y="3075020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/>
              <a:t>Green Light</a:t>
            </a:r>
          </a:p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emains </a:t>
            </a:r>
          </a:p>
          <a:p>
            <a:pPr algn="ctr"/>
            <a:r>
              <a:rPr lang="en-US" altLang="zh-TW" sz="1800" dirty="0" smtClean="0"/>
              <a:t>011110</a:t>
            </a:r>
          </a:p>
          <a:p>
            <a:pPr algn="ctr"/>
            <a:r>
              <a:rPr lang="en-US" altLang="zh-TW" sz="1800" dirty="0" smtClean="0"/>
              <a:t>seconds</a:t>
            </a:r>
            <a:endParaRPr lang="zh-TW" altLang="en-US" sz="18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11216844" y="4533858"/>
            <a:ext cx="0" cy="35759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0521782" y="5199837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/>
              <a:t>Green Light</a:t>
            </a:r>
          </a:p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emains </a:t>
            </a:r>
          </a:p>
          <a:p>
            <a:pPr algn="ctr"/>
            <a:r>
              <a:rPr lang="en-US" altLang="zh-TW" sz="1800" dirty="0" smtClean="0"/>
              <a:t>30</a:t>
            </a:r>
          </a:p>
          <a:p>
            <a:pPr algn="ctr"/>
            <a:r>
              <a:rPr lang="en-US" altLang="zh-TW" sz="1800" dirty="0" smtClean="0"/>
              <a:t>seconds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09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Arduino 遙控汽車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接線圖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657889" y="572294"/>
            <a:ext cx="48762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9697673" y="5176007"/>
            <a:ext cx="20367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Mega 2560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8615493" y="4748168"/>
            <a:ext cx="503340" cy="201337"/>
          </a:xfrm>
          <a:prstGeom prst="roundRect">
            <a:avLst>
              <a:gd name="adj" fmla="val 50000"/>
            </a:avLst>
          </a:prstGeom>
          <a:solidFill>
            <a:srgbClr val="0F739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8084910" y="16709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直流減速馬達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3489142" y="16709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直流減速馬達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5693328" y="916852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L298N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馬達驅動模組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1140619" y="5176007"/>
            <a:ext cx="15263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 電池供電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/>
              <a:t>Flow Chart</a:t>
            </a:r>
            <a:endParaRPr dirty="0"/>
          </a:p>
        </p:txBody>
      </p:sp>
      <p:sp>
        <p:nvSpPr>
          <p:cNvPr id="137" name="Google Shape;137;p2"/>
          <p:cNvSpPr/>
          <p:nvPr/>
        </p:nvSpPr>
        <p:spPr>
          <a:xfrm>
            <a:off x="1361731" y="3506755"/>
            <a:ext cx="1569440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</a:t>
            </a:r>
            <a:r>
              <a:rPr lang="zh-TW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訊號</a:t>
            </a:r>
            <a:endParaRPr dirty="0"/>
          </a:p>
        </p:txBody>
      </p:sp>
      <p:cxnSp>
        <p:nvCxnSpPr>
          <p:cNvPr id="138" name="Google Shape;138;p2"/>
          <p:cNvCxnSpPr>
            <a:stCxn id="139" idx="2"/>
            <a:endCxn id="137" idx="0"/>
          </p:cNvCxnSpPr>
          <p:nvPr/>
        </p:nvCxnSpPr>
        <p:spPr>
          <a:xfrm>
            <a:off x="2146451" y="3099889"/>
            <a:ext cx="0" cy="40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2"/>
          <p:cNvSpPr/>
          <p:nvPr/>
        </p:nvSpPr>
        <p:spPr>
          <a:xfrm>
            <a:off x="1361731" y="2126766"/>
            <a:ext cx="1569440" cy="9731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怎麼控制?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361731" y="4958051"/>
            <a:ext cx="1569440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相機接收訊號</a:t>
            </a:r>
            <a:endParaRPr dirty="0"/>
          </a:p>
        </p:txBody>
      </p:sp>
      <p:cxnSp>
        <p:nvCxnSpPr>
          <p:cNvPr id="141" name="Google Shape;141;p2"/>
          <p:cNvCxnSpPr>
            <a:stCxn id="137" idx="2"/>
            <a:endCxn id="140" idx="0"/>
          </p:cNvCxnSpPr>
          <p:nvPr/>
        </p:nvCxnSpPr>
        <p:spPr>
          <a:xfrm>
            <a:off x="2146451" y="4479878"/>
            <a:ext cx="0" cy="47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2"/>
          <p:cNvSpPr/>
          <p:nvPr/>
        </p:nvSpPr>
        <p:spPr>
          <a:xfrm>
            <a:off x="4046290" y="1887835"/>
            <a:ext cx="2690069" cy="12120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影像處理: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根據畫面中觀察到的亮帶寬度判斷頻率，藉此解譯出訊息</a:t>
            </a:r>
            <a:endParaRPr dirty="0"/>
          </a:p>
        </p:txBody>
      </p:sp>
      <p:sp>
        <p:nvSpPr>
          <p:cNvPr id="143" name="Google Shape;143;p2"/>
          <p:cNvSpPr/>
          <p:nvPr/>
        </p:nvSpPr>
        <p:spPr>
          <a:xfrm>
            <a:off x="4392337" y="3582255"/>
            <a:ext cx="1994482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產生訊息: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(紅/綠),(秒數)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"/>
          <p:cNvCxnSpPr>
            <a:stCxn id="142" idx="2"/>
            <a:endCxn id="143" idx="0"/>
          </p:cNvCxnSpPr>
          <p:nvPr/>
        </p:nvCxnSpPr>
        <p:spPr>
          <a:xfrm flipH="1">
            <a:off x="5389524" y="3099889"/>
            <a:ext cx="1800" cy="48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2"/>
          <p:cNvSpPr/>
          <p:nvPr/>
        </p:nvSpPr>
        <p:spPr>
          <a:xfrm>
            <a:off x="4392337" y="4979023"/>
            <a:ext cx="1994482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 Serial port 傳送到 Arduino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"/>
          <p:cNvCxnSpPr>
            <a:stCxn id="143" idx="2"/>
            <a:endCxn id="145" idx="0"/>
          </p:cNvCxnSpPr>
          <p:nvPr/>
        </p:nvCxnSpPr>
        <p:spPr>
          <a:xfrm>
            <a:off x="5389578" y="4555378"/>
            <a:ext cx="0" cy="4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2"/>
          <p:cNvSpPr/>
          <p:nvPr/>
        </p:nvSpPr>
        <p:spPr>
          <a:xfrm>
            <a:off x="7612171" y="4716968"/>
            <a:ext cx="1569440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停在路口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9778104" y="4716968"/>
            <a:ext cx="1569440" cy="973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通過路口</a:t>
            </a:r>
            <a:endParaRPr/>
          </a:p>
        </p:txBody>
      </p:sp>
      <p:cxnSp>
        <p:nvCxnSpPr>
          <p:cNvPr id="149" name="Google Shape;149;p2"/>
          <p:cNvCxnSpPr>
            <a:stCxn id="140" idx="2"/>
            <a:endCxn id="142" idx="0"/>
          </p:cNvCxnSpPr>
          <p:nvPr/>
        </p:nvCxnSpPr>
        <p:spPr>
          <a:xfrm rot="-5400000">
            <a:off x="1747151" y="2287074"/>
            <a:ext cx="4043400" cy="3244800"/>
          </a:xfrm>
          <a:prstGeom prst="bentConnector5">
            <a:avLst>
              <a:gd name="adj1" fmla="val -5654"/>
              <a:gd name="adj2" fmla="val 41367"/>
              <a:gd name="adj3" fmla="val 10565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2"/>
          <p:cNvSpPr/>
          <p:nvPr/>
        </p:nvSpPr>
        <p:spPr>
          <a:xfrm>
            <a:off x="8011082" y="2323751"/>
            <a:ext cx="3109002" cy="132550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有充足時間</a:t>
            </a:r>
            <a:r>
              <a:rPr lang="zh-TW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能</a:t>
            </a: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過路口</a:t>
            </a:r>
            <a:endParaRPr dirty="0"/>
          </a:p>
        </p:txBody>
      </p:sp>
      <p:cxnSp>
        <p:nvCxnSpPr>
          <p:cNvPr id="151" name="Google Shape;151;p2"/>
          <p:cNvCxnSpPr>
            <a:stCxn id="145" idx="2"/>
            <a:endCxn id="150" idx="0"/>
          </p:cNvCxnSpPr>
          <p:nvPr/>
        </p:nvCxnSpPr>
        <p:spPr>
          <a:xfrm rot="-5400000">
            <a:off x="5663328" y="2049896"/>
            <a:ext cx="3628500" cy="4176000"/>
          </a:xfrm>
          <a:prstGeom prst="bentConnector5">
            <a:avLst>
              <a:gd name="adj1" fmla="val -6300"/>
              <a:gd name="adj2" fmla="val 43328"/>
              <a:gd name="adj3" fmla="val 1062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2"/>
          <p:cNvCxnSpPr>
            <a:stCxn id="150" idx="1"/>
            <a:endCxn id="147" idx="0"/>
          </p:cNvCxnSpPr>
          <p:nvPr/>
        </p:nvCxnSpPr>
        <p:spPr>
          <a:xfrm>
            <a:off x="8011082" y="2986503"/>
            <a:ext cx="385800" cy="1730400"/>
          </a:xfrm>
          <a:prstGeom prst="bentConnector4">
            <a:avLst>
              <a:gd name="adj1" fmla="val -59254"/>
              <a:gd name="adj2" fmla="val 6915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2"/>
          <p:cNvCxnSpPr>
            <a:stCxn id="150" idx="3"/>
            <a:endCxn id="148" idx="0"/>
          </p:cNvCxnSpPr>
          <p:nvPr/>
        </p:nvCxnSpPr>
        <p:spPr>
          <a:xfrm flipH="1">
            <a:off x="10562684" y="2986503"/>
            <a:ext cx="557400" cy="1730400"/>
          </a:xfrm>
          <a:prstGeom prst="bentConnector4">
            <a:avLst>
              <a:gd name="adj1" fmla="val -41012"/>
              <a:gd name="adj2" fmla="val 6915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文字方塊 1"/>
          <p:cNvSpPr txBox="1"/>
          <p:nvPr/>
        </p:nvSpPr>
        <p:spPr>
          <a:xfrm>
            <a:off x="10970615" y="262938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781294" y="260453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https://sites.google.com/site/zsgititit/home/arduino/arduino-shi-yongl298n-qu-dong-liang-ge-ma-da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http://cyyang12345.blogspot.com/2015/05/arduino.html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31fccb5fd_0_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Introduction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隨著自駕車的普及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如何利用自駕車使交通變得更有效率逐漸開始被人們重視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透過這次期末專題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我們想利用光通訊的技術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來建立號誌與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車輛間的通訊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傳達號誌的相關訊息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(ex: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燈號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秒數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使自駕車能夠更有效率的通過路口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/>
              <a:t>Rolling shutter : 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95761" y="3143740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349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385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4223093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457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359DA11C-9E69-42E9-9C99-61B136D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18" y="2576056"/>
            <a:ext cx="4038600" cy="3636318"/>
          </a:xfrm>
          <a:prstGeom prst="rect">
            <a:avLst/>
          </a:prstGeom>
        </p:spPr>
      </p:pic>
      <p:sp>
        <p:nvSpPr>
          <p:cNvPr id="115" name="Google Shape;115;gb31fccb5f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6" name="Google Shape;116;gb31fccb5f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1FED7ED-4C14-4F95-BD86-E4EF22BD7655}"/>
              </a:ext>
            </a:extLst>
          </p:cNvPr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FECE4A6-965C-4DEF-A514-9DFB895ED7E8}"/>
              </a:ext>
            </a:extLst>
          </p:cNvPr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A95A6A-9AB4-4342-BBE6-37337C29A05C}"/>
              </a:ext>
            </a:extLst>
          </p:cNvPr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7EEFFF-F999-421C-8981-6ED7E5651A3E}"/>
              </a:ext>
            </a:extLst>
          </p:cNvPr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72FDBC-22D2-4205-81D3-8F737AA48AEB}"/>
              </a:ext>
            </a:extLst>
          </p:cNvPr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7ADEF2F-0E82-4C17-8B38-02B60B763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5636" y="2265626"/>
            <a:ext cx="4038600" cy="3636318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9D2A522-547D-4E21-847E-1FD462AE3C3B}"/>
              </a:ext>
            </a:extLst>
          </p:cNvPr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49200F3-7EFC-47AE-9B75-953112365221}"/>
              </a:ext>
            </a:extLst>
          </p:cNvPr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784312E-7103-45A4-B177-433767526938}"/>
              </a:ext>
            </a:extLst>
          </p:cNvPr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3AC044-0317-4FF7-ADAA-26AB00DEE469}"/>
              </a:ext>
            </a:extLst>
          </p:cNvPr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DB171F1-1D27-45C4-A6F3-C91379FF28CD}"/>
              </a:ext>
            </a:extLst>
          </p:cNvPr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2800E758-91AB-43CB-A620-70315C7A2607}"/>
              </a:ext>
            </a:extLst>
          </p:cNvPr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42995C5-2FBF-42DE-90D0-0B9666093E24}"/>
              </a:ext>
            </a:extLst>
          </p:cNvPr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9C214817-1EB6-4AA2-98C6-902AB1CF1BD2}"/>
              </a:ext>
            </a:extLst>
          </p:cNvPr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425C366-07A0-48D1-8797-C2F70EB24058}"/>
              </a:ext>
            </a:extLst>
          </p:cNvPr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57C3E68-7371-478B-939A-06FFF46E47AF}"/>
              </a:ext>
            </a:extLst>
          </p:cNvPr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0A00BF9-8D61-40AB-A37E-9E76ED5A2A82}"/>
              </a:ext>
            </a:extLst>
          </p:cNvPr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735858F-4D23-48E2-8740-4ED8F9F76D5F}"/>
              </a:ext>
            </a:extLst>
          </p:cNvPr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77133826-11EC-4B89-96BE-C411ACD90952}"/>
              </a:ext>
            </a:extLst>
          </p:cNvPr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F5AA2F4-B9F8-470F-B4E1-3A6A124C3F29}"/>
              </a:ext>
            </a:extLst>
          </p:cNvPr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E67ED68-11AD-4836-8D07-5370827850D2}"/>
              </a:ext>
            </a:extLst>
          </p:cNvPr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EAC617F9-8CE6-45AA-99B5-B7A6F8CA4279}"/>
              </a:ext>
            </a:extLst>
          </p:cNvPr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29112A3E-B8C6-498B-89BB-A65D325721CA}"/>
              </a:ext>
            </a:extLst>
          </p:cNvPr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FCAC632-CD19-45C5-8587-5FCCA32A03CB}"/>
              </a:ext>
            </a:extLst>
          </p:cNvPr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D62CE57-857C-4385-B5B3-B26D3CFC149F}"/>
              </a:ext>
            </a:extLst>
          </p:cNvPr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C104A8-AC9C-4B96-A8B0-C4F2E54DA68B}"/>
              </a:ext>
            </a:extLst>
          </p:cNvPr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DE0B47-8248-49D4-8780-868DB757659F}"/>
              </a:ext>
            </a:extLst>
          </p:cNvPr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DC9027C-7850-4855-A275-0462FDE53E49}"/>
              </a:ext>
            </a:extLst>
          </p:cNvPr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B496401-E8BF-455A-AEAF-56376CB7EADA}"/>
              </a:ext>
            </a:extLst>
          </p:cNvPr>
          <p:cNvSpPr/>
          <p:nvPr/>
        </p:nvSpPr>
        <p:spPr>
          <a:xfrm>
            <a:off x="851662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5A3B363-24C8-4009-AB23-F849DABFC165}"/>
              </a:ext>
            </a:extLst>
          </p:cNvPr>
          <p:cNvSpPr/>
          <p:nvPr/>
        </p:nvSpPr>
        <p:spPr>
          <a:xfrm>
            <a:off x="121136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7785E43D-34A0-40CA-A6B0-C262693073DC}"/>
              </a:ext>
            </a:extLst>
          </p:cNvPr>
          <p:cNvSpPr/>
          <p:nvPr/>
        </p:nvSpPr>
        <p:spPr>
          <a:xfrm>
            <a:off x="1570774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0256F54-63D1-45D2-9FAB-CDEB5EA75096}"/>
              </a:ext>
            </a:extLst>
          </p:cNvPr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86C51E0-8AE1-4C05-B091-0890316C349D}"/>
              </a:ext>
            </a:extLst>
          </p:cNvPr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EB698675-CD04-46B5-93BF-3BD35356F389}"/>
              </a:ext>
            </a:extLst>
          </p:cNvPr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8963A7DE-8ED4-46E4-9B79-847056CB6852}"/>
              </a:ext>
            </a:extLst>
          </p:cNvPr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2A40F24B-2902-4B72-A8EA-F5EF20B6DE74}"/>
              </a:ext>
            </a:extLst>
          </p:cNvPr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07DCC9D-807A-440C-9E01-37B3B2F4F6B8}"/>
              </a:ext>
            </a:extLst>
          </p:cNvPr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3B2A490-0CEA-45E5-AB3A-4BE737CDC400}"/>
              </a:ext>
            </a:extLst>
          </p:cNvPr>
          <p:cNvSpPr/>
          <p:nvPr/>
        </p:nvSpPr>
        <p:spPr>
          <a:xfrm>
            <a:off x="852065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1E677DD-F137-418B-BACA-A69A5BC0B7D6}"/>
              </a:ext>
            </a:extLst>
          </p:cNvPr>
          <p:cNvSpPr/>
          <p:nvPr/>
        </p:nvSpPr>
        <p:spPr>
          <a:xfrm>
            <a:off x="121176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BF9A4F-9ECA-4186-A3CF-E8FDC40DF266}"/>
              </a:ext>
            </a:extLst>
          </p:cNvPr>
          <p:cNvSpPr/>
          <p:nvPr/>
        </p:nvSpPr>
        <p:spPr>
          <a:xfrm>
            <a:off x="1571177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C8278750-34D1-4291-A607-C1D4BABFE269}"/>
              </a:ext>
            </a:extLst>
          </p:cNvPr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9B2366E9-2E96-4D9F-BDA6-3862DA6DB504}"/>
              </a:ext>
            </a:extLst>
          </p:cNvPr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BDE1D76-546F-4071-B106-3253842E0CC2}"/>
              </a:ext>
            </a:extLst>
          </p:cNvPr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BF836BD-1475-4B0A-8214-051873D395B9}"/>
              </a:ext>
            </a:extLst>
          </p:cNvPr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8199923-7A0B-41E8-9D5A-CF7E5FDD5CF2}"/>
              </a:ext>
            </a:extLst>
          </p:cNvPr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3F6564B-E08B-491F-AD02-D25BC5D66058}"/>
              </a:ext>
            </a:extLst>
          </p:cNvPr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793E5E8C-0BBA-42E6-830F-5FB7ACEC39D4}"/>
              </a:ext>
            </a:extLst>
          </p:cNvPr>
          <p:cNvSpPr/>
          <p:nvPr/>
        </p:nvSpPr>
        <p:spPr>
          <a:xfrm>
            <a:off x="852065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CCF488C6-EBFE-4F00-AAFB-6B0A374B2E3E}"/>
              </a:ext>
            </a:extLst>
          </p:cNvPr>
          <p:cNvSpPr/>
          <p:nvPr/>
        </p:nvSpPr>
        <p:spPr>
          <a:xfrm>
            <a:off x="1211769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F2376030-E7D1-48AA-AA45-5B2BD101CABB}"/>
              </a:ext>
            </a:extLst>
          </p:cNvPr>
          <p:cNvSpPr/>
          <p:nvPr/>
        </p:nvSpPr>
        <p:spPr>
          <a:xfrm>
            <a:off x="1571177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228A9F9-E865-4573-86A4-48B09F86E81F}"/>
              </a:ext>
            </a:extLst>
          </p:cNvPr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C51A0AB4-A7CD-4D72-BC02-A0BD28A1302E}"/>
              </a:ext>
            </a:extLst>
          </p:cNvPr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4DBCFBAD-E38D-4281-A10D-99177232C438}"/>
              </a:ext>
            </a:extLst>
          </p:cNvPr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EBA5A4-18E3-414B-BC32-EEFB9198FE26}"/>
              </a:ext>
            </a:extLst>
          </p:cNvPr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0A487D3A-4566-42B3-9E37-2C02E9F4B38A}"/>
              </a:ext>
            </a:extLst>
          </p:cNvPr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38C68EA-8812-47F3-BE77-D325F699E48D}"/>
              </a:ext>
            </a:extLst>
          </p:cNvPr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D3829917-9806-4268-AF4E-D7E29098CE3E}"/>
              </a:ext>
            </a:extLst>
          </p:cNvPr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1F28938-1DEE-4226-9A48-0F5F6EB5EA90}"/>
              </a:ext>
            </a:extLst>
          </p:cNvPr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6A10446C-78CB-4799-BE8C-362D65799B94}"/>
              </a:ext>
            </a:extLst>
          </p:cNvPr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7A043E12-A4F4-4D5A-8F68-8A77CB927A1A}"/>
              </a:ext>
            </a:extLst>
          </p:cNvPr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49E2CFC2-A586-496C-973D-AEFBE2FD14A3}"/>
              </a:ext>
            </a:extLst>
          </p:cNvPr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D4367C45-B9C6-424B-999D-02577DD62286}"/>
              </a:ext>
            </a:extLst>
          </p:cNvPr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2A115B07-0048-469F-8C8B-28983209B145}"/>
              </a:ext>
            </a:extLst>
          </p:cNvPr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3349DE1C-2606-4B0C-BB7B-2CE980B06191}"/>
              </a:ext>
            </a:extLst>
          </p:cNvPr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266678D8-1A17-456E-B0FF-7C4C98EA4919}"/>
              </a:ext>
            </a:extLst>
          </p:cNvPr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C1B849AB-74CF-4674-915D-BD9918BBA8FB}"/>
              </a:ext>
            </a:extLst>
          </p:cNvPr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D9BC6CDF-9DAE-4EAD-A661-F837B6DB027A}"/>
              </a:ext>
            </a:extLst>
          </p:cNvPr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146ACDBC-24E3-47DA-BE15-F0A5B4D7748B}"/>
              </a:ext>
            </a:extLst>
          </p:cNvPr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BC84A58D-7AE5-4A8B-8D7A-CB8EC614611F}"/>
              </a:ext>
            </a:extLst>
          </p:cNvPr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FC3CBB8-E6F8-4FE3-88E8-E52C0BCBDD17}"/>
              </a:ext>
            </a:extLst>
          </p:cNvPr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1F4E91F-CD02-4368-AD90-748215A8D37D}"/>
              </a:ext>
            </a:extLst>
          </p:cNvPr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D7B554BA-BFA8-4171-942B-ED054EB50789}"/>
              </a:ext>
            </a:extLst>
          </p:cNvPr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E151EE3E-DD7E-4A61-8C39-5EAAE251EF32}"/>
              </a:ext>
            </a:extLst>
          </p:cNvPr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D68A2906-3613-4171-B67F-9ECE013096B0}"/>
              </a:ext>
            </a:extLst>
          </p:cNvPr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2515BD-2B29-4903-A3A3-6D45422A59DD}"/>
              </a:ext>
            </a:extLst>
          </p:cNvPr>
          <p:cNvCxnSpPr/>
          <p:nvPr/>
        </p:nvCxnSpPr>
        <p:spPr>
          <a:xfrm>
            <a:off x="289168" y="4934215"/>
            <a:ext cx="3683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:\User\Desktop\meeting\pictures\pointgr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806" y="39933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7305675" y="3323740"/>
            <a:ext cx="1571626" cy="151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>
            <a:off x="7315200" y="4375165"/>
            <a:ext cx="1571626" cy="73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7315200" y="5333158"/>
            <a:ext cx="1571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554</Words>
  <Application>Microsoft Office PowerPoint</Application>
  <PresentationFormat>自訂</PresentationFormat>
  <Paragraphs>177</Paragraphs>
  <Slides>26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智慧型汽車期末專題</vt:lpstr>
      <vt:lpstr>Overview</vt:lpstr>
      <vt:lpstr>Introduction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Modulation Format</vt:lpstr>
      <vt:lpstr>Modulation Format</vt:lpstr>
      <vt:lpstr>Modulation Format</vt:lpstr>
      <vt:lpstr>Modulation Format</vt:lpstr>
      <vt:lpstr>Arduino 遙控汽車</vt:lpstr>
      <vt:lpstr>Flow Chart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智慧型汽車期末報告</dc:title>
  <dc:creator>IzzyCheng</dc:creator>
  <cp:lastModifiedBy>User</cp:lastModifiedBy>
  <cp:revision>29</cp:revision>
  <dcterms:created xsi:type="dcterms:W3CDTF">2021-01-02T05:38:39Z</dcterms:created>
  <dcterms:modified xsi:type="dcterms:W3CDTF">2021-01-03T09:44:37Z</dcterms:modified>
</cp:coreProperties>
</file>