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41"/>
  </p:notesMasterIdLst>
  <p:sldIdLst>
    <p:sldId id="256" r:id="rId2"/>
    <p:sldId id="257" r:id="rId3"/>
    <p:sldId id="259" r:id="rId4"/>
    <p:sldId id="261" r:id="rId5"/>
    <p:sldId id="258" r:id="rId6"/>
    <p:sldId id="262" r:id="rId7"/>
    <p:sldId id="263" r:id="rId8"/>
    <p:sldId id="265" r:id="rId9"/>
    <p:sldId id="267" r:id="rId10"/>
    <p:sldId id="268" r:id="rId11"/>
    <p:sldId id="266" r:id="rId12"/>
    <p:sldId id="264" r:id="rId13"/>
    <p:sldId id="269" r:id="rId14"/>
    <p:sldId id="279" r:id="rId15"/>
    <p:sldId id="270" r:id="rId16"/>
    <p:sldId id="271" r:id="rId17"/>
    <p:sldId id="272" r:id="rId18"/>
    <p:sldId id="273" r:id="rId19"/>
    <p:sldId id="274" r:id="rId20"/>
    <p:sldId id="275" r:id="rId21"/>
    <p:sldId id="276" r:id="rId22"/>
    <p:sldId id="280" r:id="rId23"/>
    <p:sldId id="281" r:id="rId24"/>
    <p:sldId id="282" r:id="rId25"/>
    <p:sldId id="283" r:id="rId26"/>
    <p:sldId id="284" r:id="rId27"/>
    <p:sldId id="285" r:id="rId28"/>
    <p:sldId id="278" r:id="rId29"/>
    <p:sldId id="277" r:id="rId30"/>
    <p:sldId id="286" r:id="rId31"/>
    <p:sldId id="287" r:id="rId32"/>
    <p:sldId id="288" r:id="rId33"/>
    <p:sldId id="289" r:id="rId34"/>
    <p:sldId id="290" r:id="rId35"/>
    <p:sldId id="291" r:id="rId36"/>
    <p:sldId id="292" r:id="rId37"/>
    <p:sldId id="293" r:id="rId38"/>
    <p:sldId id="260"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609" autoAdjust="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4CB6D-AA12-408E-98BC-CB6AD89D7467}" type="doc">
      <dgm:prSet loTypeId="urn:microsoft.com/office/officeart/2005/8/layout/chevron1" loCatId="process" qsTypeId="urn:microsoft.com/office/officeart/2005/8/quickstyle/simple1" qsCatId="simple" csTypeId="urn:microsoft.com/office/officeart/2005/8/colors/accent1_2" csCatId="accent1" phldr="1"/>
      <dgm:spPr/>
    </dgm:pt>
    <dgm:pt modelId="{C1BBE3BD-E2F4-45A2-B587-12C72ED0139C}">
      <dgm:prSet phldrT="[Tekst]"/>
      <dgm:spPr/>
      <dgm:t>
        <a:bodyPr/>
        <a:lstStyle/>
        <a:p>
          <a:r>
            <a:rPr lang="hr-HR" dirty="0" smtClean="0"/>
            <a:t>New</a:t>
          </a:r>
          <a:endParaRPr lang="hr-HR" dirty="0"/>
        </a:p>
      </dgm:t>
    </dgm:pt>
    <dgm:pt modelId="{A3D0FB24-29DC-4EB6-B81D-E42213FAC1F4}" type="parTrans" cxnId="{22C85636-DF47-4BF0-8868-62DA715C7E0A}">
      <dgm:prSet/>
      <dgm:spPr/>
      <dgm:t>
        <a:bodyPr/>
        <a:lstStyle/>
        <a:p>
          <a:endParaRPr lang="hr-HR"/>
        </a:p>
      </dgm:t>
    </dgm:pt>
    <dgm:pt modelId="{87FA505F-0C65-4636-9274-4D17FB443D20}" type="sibTrans" cxnId="{22C85636-DF47-4BF0-8868-62DA715C7E0A}">
      <dgm:prSet/>
      <dgm:spPr/>
      <dgm:t>
        <a:bodyPr/>
        <a:lstStyle/>
        <a:p>
          <a:endParaRPr lang="hr-HR"/>
        </a:p>
      </dgm:t>
    </dgm:pt>
    <dgm:pt modelId="{631207AA-D204-440D-A109-741542ECD0DF}">
      <dgm:prSet phldrT="[Tekst]"/>
      <dgm:spPr/>
      <dgm:t>
        <a:bodyPr/>
        <a:lstStyle/>
        <a:p>
          <a:r>
            <a:rPr lang="hr-HR" dirty="0" err="1" smtClean="0"/>
            <a:t>malloc</a:t>
          </a:r>
          <a:endParaRPr lang="hr-HR" dirty="0"/>
        </a:p>
      </dgm:t>
    </dgm:pt>
    <dgm:pt modelId="{D5E4F6B4-FD74-4BC8-B3D9-6955F15BAAA8}" type="parTrans" cxnId="{123BF827-7984-4589-B6AD-0B6BE8713DA9}">
      <dgm:prSet/>
      <dgm:spPr/>
      <dgm:t>
        <a:bodyPr/>
        <a:lstStyle/>
        <a:p>
          <a:endParaRPr lang="hr-HR"/>
        </a:p>
      </dgm:t>
    </dgm:pt>
    <dgm:pt modelId="{D5B813B0-EE95-4EDD-8E06-C0B6870CC93B}" type="sibTrans" cxnId="{123BF827-7984-4589-B6AD-0B6BE8713DA9}">
      <dgm:prSet/>
      <dgm:spPr/>
      <dgm:t>
        <a:bodyPr/>
        <a:lstStyle/>
        <a:p>
          <a:endParaRPr lang="hr-HR"/>
        </a:p>
      </dgm:t>
    </dgm:pt>
    <dgm:pt modelId="{795FF2EE-3845-4B31-A696-D38ED256FC91}">
      <dgm:prSet phldrT="[Tekst]"/>
      <dgm:spPr/>
      <dgm:t>
        <a:bodyPr/>
        <a:lstStyle/>
        <a:p>
          <a:r>
            <a:rPr lang="hr-HR" dirty="0" smtClean="0"/>
            <a:t>OS</a:t>
          </a:r>
          <a:endParaRPr lang="hr-HR" dirty="0"/>
        </a:p>
      </dgm:t>
    </dgm:pt>
    <dgm:pt modelId="{C22C6A8D-FB34-4CDB-AF69-819E4ACBD491}" type="parTrans" cxnId="{60622D89-3871-40A2-A128-CFD362531C13}">
      <dgm:prSet/>
      <dgm:spPr/>
      <dgm:t>
        <a:bodyPr/>
        <a:lstStyle/>
        <a:p>
          <a:endParaRPr lang="hr-HR"/>
        </a:p>
      </dgm:t>
    </dgm:pt>
    <dgm:pt modelId="{6866E32F-2ED6-41C7-8897-F09EE7688CD2}" type="sibTrans" cxnId="{60622D89-3871-40A2-A128-CFD362531C13}">
      <dgm:prSet/>
      <dgm:spPr/>
      <dgm:t>
        <a:bodyPr/>
        <a:lstStyle/>
        <a:p>
          <a:endParaRPr lang="hr-HR"/>
        </a:p>
      </dgm:t>
    </dgm:pt>
    <dgm:pt modelId="{9ACF506C-2573-44BF-B2CC-1BCC1FAC472A}" type="pres">
      <dgm:prSet presAssocID="{DF64CB6D-AA12-408E-98BC-CB6AD89D7467}" presName="Name0" presStyleCnt="0">
        <dgm:presLayoutVars>
          <dgm:dir/>
          <dgm:animLvl val="lvl"/>
          <dgm:resizeHandles val="exact"/>
        </dgm:presLayoutVars>
      </dgm:prSet>
      <dgm:spPr/>
    </dgm:pt>
    <dgm:pt modelId="{A392C0E6-2103-4CBB-B10D-3B2EFDC1404E}" type="pres">
      <dgm:prSet presAssocID="{C1BBE3BD-E2F4-45A2-B587-12C72ED0139C}" presName="parTxOnly" presStyleLbl="node1" presStyleIdx="0" presStyleCnt="3">
        <dgm:presLayoutVars>
          <dgm:chMax val="0"/>
          <dgm:chPref val="0"/>
          <dgm:bulletEnabled val="1"/>
        </dgm:presLayoutVars>
      </dgm:prSet>
      <dgm:spPr/>
      <dgm:t>
        <a:bodyPr/>
        <a:lstStyle/>
        <a:p>
          <a:endParaRPr lang="hr-HR"/>
        </a:p>
      </dgm:t>
    </dgm:pt>
    <dgm:pt modelId="{E0B0AFA0-A409-4563-83F8-1FD15DAF9CE5}" type="pres">
      <dgm:prSet presAssocID="{87FA505F-0C65-4636-9274-4D17FB443D20}" presName="parTxOnlySpace" presStyleCnt="0"/>
      <dgm:spPr/>
    </dgm:pt>
    <dgm:pt modelId="{12D11C6D-5BF8-4676-BB9E-8CE03E16124E}" type="pres">
      <dgm:prSet presAssocID="{631207AA-D204-440D-A109-741542ECD0DF}" presName="parTxOnly" presStyleLbl="node1" presStyleIdx="1" presStyleCnt="3">
        <dgm:presLayoutVars>
          <dgm:chMax val="0"/>
          <dgm:chPref val="0"/>
          <dgm:bulletEnabled val="1"/>
        </dgm:presLayoutVars>
      </dgm:prSet>
      <dgm:spPr/>
      <dgm:t>
        <a:bodyPr/>
        <a:lstStyle/>
        <a:p>
          <a:endParaRPr lang="hr-HR"/>
        </a:p>
      </dgm:t>
    </dgm:pt>
    <dgm:pt modelId="{7443596E-8001-49B9-8047-BC7E18EAC1BA}" type="pres">
      <dgm:prSet presAssocID="{D5B813B0-EE95-4EDD-8E06-C0B6870CC93B}" presName="parTxOnlySpace" presStyleCnt="0"/>
      <dgm:spPr/>
    </dgm:pt>
    <dgm:pt modelId="{F5748C0B-F5E7-48AB-9A3D-99B8ECF94F91}" type="pres">
      <dgm:prSet presAssocID="{795FF2EE-3845-4B31-A696-D38ED256FC91}" presName="parTxOnly" presStyleLbl="node1" presStyleIdx="2" presStyleCnt="3">
        <dgm:presLayoutVars>
          <dgm:chMax val="0"/>
          <dgm:chPref val="0"/>
          <dgm:bulletEnabled val="1"/>
        </dgm:presLayoutVars>
      </dgm:prSet>
      <dgm:spPr/>
      <dgm:t>
        <a:bodyPr/>
        <a:lstStyle/>
        <a:p>
          <a:endParaRPr lang="hr-HR"/>
        </a:p>
      </dgm:t>
    </dgm:pt>
  </dgm:ptLst>
  <dgm:cxnLst>
    <dgm:cxn modelId="{60622D89-3871-40A2-A128-CFD362531C13}" srcId="{DF64CB6D-AA12-408E-98BC-CB6AD89D7467}" destId="{795FF2EE-3845-4B31-A696-D38ED256FC91}" srcOrd="2" destOrd="0" parTransId="{C22C6A8D-FB34-4CDB-AF69-819E4ACBD491}" sibTransId="{6866E32F-2ED6-41C7-8897-F09EE7688CD2}"/>
    <dgm:cxn modelId="{D4F16FC6-DA84-4548-A253-7FD37BC6AF7A}" type="presOf" srcId="{DF64CB6D-AA12-408E-98BC-CB6AD89D7467}" destId="{9ACF506C-2573-44BF-B2CC-1BCC1FAC472A}" srcOrd="0" destOrd="0" presId="urn:microsoft.com/office/officeart/2005/8/layout/chevron1"/>
    <dgm:cxn modelId="{2429B897-C7FE-4BFC-8827-6FBE37C0701A}" type="presOf" srcId="{C1BBE3BD-E2F4-45A2-B587-12C72ED0139C}" destId="{A392C0E6-2103-4CBB-B10D-3B2EFDC1404E}" srcOrd="0" destOrd="0" presId="urn:microsoft.com/office/officeart/2005/8/layout/chevron1"/>
    <dgm:cxn modelId="{F8C6E752-1D35-4EBF-A494-0E45E701B3B6}" type="presOf" srcId="{631207AA-D204-440D-A109-741542ECD0DF}" destId="{12D11C6D-5BF8-4676-BB9E-8CE03E16124E}" srcOrd="0" destOrd="0" presId="urn:microsoft.com/office/officeart/2005/8/layout/chevron1"/>
    <dgm:cxn modelId="{123BF827-7984-4589-B6AD-0B6BE8713DA9}" srcId="{DF64CB6D-AA12-408E-98BC-CB6AD89D7467}" destId="{631207AA-D204-440D-A109-741542ECD0DF}" srcOrd="1" destOrd="0" parTransId="{D5E4F6B4-FD74-4BC8-B3D9-6955F15BAAA8}" sibTransId="{D5B813B0-EE95-4EDD-8E06-C0B6870CC93B}"/>
    <dgm:cxn modelId="{22C85636-DF47-4BF0-8868-62DA715C7E0A}" srcId="{DF64CB6D-AA12-408E-98BC-CB6AD89D7467}" destId="{C1BBE3BD-E2F4-45A2-B587-12C72ED0139C}" srcOrd="0" destOrd="0" parTransId="{A3D0FB24-29DC-4EB6-B81D-E42213FAC1F4}" sibTransId="{87FA505F-0C65-4636-9274-4D17FB443D20}"/>
    <dgm:cxn modelId="{B00E7E7B-B82E-4A96-A1DB-7B1C1F10314F}" type="presOf" srcId="{795FF2EE-3845-4B31-A696-D38ED256FC91}" destId="{F5748C0B-F5E7-48AB-9A3D-99B8ECF94F91}" srcOrd="0" destOrd="0" presId="urn:microsoft.com/office/officeart/2005/8/layout/chevron1"/>
    <dgm:cxn modelId="{28A385DC-CD2C-42E3-A0CE-74B866516842}" type="presParOf" srcId="{9ACF506C-2573-44BF-B2CC-1BCC1FAC472A}" destId="{A392C0E6-2103-4CBB-B10D-3B2EFDC1404E}" srcOrd="0" destOrd="0" presId="urn:microsoft.com/office/officeart/2005/8/layout/chevron1"/>
    <dgm:cxn modelId="{9693AB33-49B3-487C-A441-57D29C5CC3E5}" type="presParOf" srcId="{9ACF506C-2573-44BF-B2CC-1BCC1FAC472A}" destId="{E0B0AFA0-A409-4563-83F8-1FD15DAF9CE5}" srcOrd="1" destOrd="0" presId="urn:microsoft.com/office/officeart/2005/8/layout/chevron1"/>
    <dgm:cxn modelId="{362380DF-5A84-4A9E-BC0A-6AF200F8C088}" type="presParOf" srcId="{9ACF506C-2573-44BF-B2CC-1BCC1FAC472A}" destId="{12D11C6D-5BF8-4676-BB9E-8CE03E16124E}" srcOrd="2" destOrd="0" presId="urn:microsoft.com/office/officeart/2005/8/layout/chevron1"/>
    <dgm:cxn modelId="{E08B9A9E-D125-4FC7-879C-573732BFFC07}" type="presParOf" srcId="{9ACF506C-2573-44BF-B2CC-1BCC1FAC472A}" destId="{7443596E-8001-49B9-8047-BC7E18EAC1BA}" srcOrd="3" destOrd="0" presId="urn:microsoft.com/office/officeart/2005/8/layout/chevron1"/>
    <dgm:cxn modelId="{334A873D-89E2-4A1A-A999-1BC97BC82CBB}" type="presParOf" srcId="{9ACF506C-2573-44BF-B2CC-1BCC1FAC472A}" destId="{F5748C0B-F5E7-48AB-9A3D-99B8ECF94F9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2C0E6-2103-4CBB-B10D-3B2EFDC1404E}">
      <dsp:nvSpPr>
        <dsp:cNvPr id="0" name=""/>
        <dsp:cNvSpPr/>
      </dsp:nvSpPr>
      <dsp:spPr>
        <a:xfrm>
          <a:off x="2121" y="212739"/>
          <a:ext cx="2584666" cy="10338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lvl="0" algn="ctr" defTabSz="1511300">
            <a:lnSpc>
              <a:spcPct val="90000"/>
            </a:lnSpc>
            <a:spcBef>
              <a:spcPct val="0"/>
            </a:spcBef>
            <a:spcAft>
              <a:spcPct val="35000"/>
            </a:spcAft>
          </a:pPr>
          <a:r>
            <a:rPr lang="hr-HR" sz="3400" kern="1200" dirty="0" smtClean="0"/>
            <a:t>New</a:t>
          </a:r>
          <a:endParaRPr lang="hr-HR" sz="3400" kern="1200" dirty="0"/>
        </a:p>
      </dsp:txBody>
      <dsp:txXfrm>
        <a:off x="519054" y="212739"/>
        <a:ext cx="1550800" cy="1033866"/>
      </dsp:txXfrm>
    </dsp:sp>
    <dsp:sp modelId="{12D11C6D-5BF8-4676-BB9E-8CE03E16124E}">
      <dsp:nvSpPr>
        <dsp:cNvPr id="0" name=""/>
        <dsp:cNvSpPr/>
      </dsp:nvSpPr>
      <dsp:spPr>
        <a:xfrm>
          <a:off x="2328321" y="212739"/>
          <a:ext cx="2584666" cy="10338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lvl="0" algn="ctr" defTabSz="1511300">
            <a:lnSpc>
              <a:spcPct val="90000"/>
            </a:lnSpc>
            <a:spcBef>
              <a:spcPct val="0"/>
            </a:spcBef>
            <a:spcAft>
              <a:spcPct val="35000"/>
            </a:spcAft>
          </a:pPr>
          <a:r>
            <a:rPr lang="hr-HR" sz="3400" kern="1200" dirty="0" err="1" smtClean="0"/>
            <a:t>malloc</a:t>
          </a:r>
          <a:endParaRPr lang="hr-HR" sz="3400" kern="1200" dirty="0"/>
        </a:p>
      </dsp:txBody>
      <dsp:txXfrm>
        <a:off x="2845254" y="212739"/>
        <a:ext cx="1550800" cy="1033866"/>
      </dsp:txXfrm>
    </dsp:sp>
    <dsp:sp modelId="{F5748C0B-F5E7-48AB-9A3D-99B8ECF94F91}">
      <dsp:nvSpPr>
        <dsp:cNvPr id="0" name=""/>
        <dsp:cNvSpPr/>
      </dsp:nvSpPr>
      <dsp:spPr>
        <a:xfrm>
          <a:off x="4654521" y="212739"/>
          <a:ext cx="2584666" cy="103386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lvl="0" algn="ctr" defTabSz="1511300">
            <a:lnSpc>
              <a:spcPct val="90000"/>
            </a:lnSpc>
            <a:spcBef>
              <a:spcPct val="0"/>
            </a:spcBef>
            <a:spcAft>
              <a:spcPct val="35000"/>
            </a:spcAft>
          </a:pPr>
          <a:r>
            <a:rPr lang="hr-HR" sz="3400" kern="1200" dirty="0" smtClean="0"/>
            <a:t>OS</a:t>
          </a:r>
          <a:endParaRPr lang="hr-HR" sz="3400" kern="1200" dirty="0"/>
        </a:p>
      </dsp:txBody>
      <dsp:txXfrm>
        <a:off x="5171454" y="212739"/>
        <a:ext cx="1550800" cy="103386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F4315-0339-4310-ABE5-A680CAF61BBD}" type="datetimeFigureOut">
              <a:rPr lang="en-US" smtClean="0"/>
              <a:t>11/30/2020</a:t>
            </a:fld>
            <a:endParaRPr lang="en-US"/>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FAFED-85A6-494B-9EA3-47F454A03271}" type="slidenum">
              <a:rPr lang="en-US" smtClean="0"/>
              <a:t>‹#›</a:t>
            </a:fld>
            <a:endParaRPr lang="en-US"/>
          </a:p>
        </p:txBody>
      </p:sp>
    </p:spTree>
    <p:extLst>
      <p:ext uri="{BB962C8B-B14F-4D97-AF65-F5344CB8AC3E}">
        <p14:creationId xmlns:p14="http://schemas.microsoft.com/office/powerpoint/2010/main" val="5285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err="1" smtClean="0"/>
              <a:t>Instrukscijski</a:t>
            </a:r>
            <a:r>
              <a:rPr lang="hr-HR" baseline="0" dirty="0" smtClean="0"/>
              <a:t> set je jako sličan za AMD64 I Intel64</a:t>
            </a:r>
          </a:p>
          <a:p>
            <a:r>
              <a:rPr lang="hr-HR" baseline="0" dirty="0" err="1" smtClean="0"/>
              <a:t>This</a:t>
            </a:r>
            <a:r>
              <a:rPr lang="hr-HR" baseline="0" dirty="0" smtClean="0"/>
              <a:t> </a:t>
            </a:r>
            <a:r>
              <a:rPr lang="hr-HR" baseline="0" dirty="0" err="1" smtClean="0"/>
              <a:t>pointer</a:t>
            </a:r>
            <a:r>
              <a:rPr lang="hr-HR" baseline="0" dirty="0" smtClean="0"/>
              <a:t> se šalje kao implicitni prvi parametar, sljedeća tri u registre</a:t>
            </a:r>
          </a:p>
          <a:p>
            <a:r>
              <a:rPr lang="hr-HR" baseline="0" dirty="0" smtClean="0"/>
              <a:t>Dodaje 8 registra opće namjene=16 64 bitnih</a:t>
            </a:r>
          </a:p>
          <a:p>
            <a:r>
              <a:rPr lang="hr-HR" baseline="0" dirty="0" smtClean="0"/>
              <a:t>8 80bitnih x87 registra – za realne vrijednosti, odnosno za vrijednosti s pomičnim zarezom</a:t>
            </a:r>
          </a:p>
          <a:p>
            <a:r>
              <a:rPr lang="hr-HR" baseline="0" dirty="0" smtClean="0"/>
              <a:t>8 64bitnih MMX registara – preklapaju se s x87 registrima – ne </a:t>
            </a:r>
            <a:r>
              <a:rPr lang="hr-HR" baseline="0" dirty="0" err="1" smtClean="0"/>
              <a:t>ić</a:t>
            </a:r>
            <a:r>
              <a:rPr lang="hr-HR" baseline="0" dirty="0" smtClean="0"/>
              <a:t> detaljno u to</a:t>
            </a:r>
          </a:p>
          <a:p>
            <a:r>
              <a:rPr lang="hr-HR" baseline="0" dirty="0" smtClean="0"/>
              <a:t>16 128bitnih SSE registara</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3</a:t>
            </a:fld>
            <a:endParaRPr lang="en-US"/>
          </a:p>
        </p:txBody>
      </p:sp>
    </p:spTree>
    <p:extLst>
      <p:ext uri="{BB962C8B-B14F-4D97-AF65-F5344CB8AC3E}">
        <p14:creationId xmlns:p14="http://schemas.microsoft.com/office/powerpoint/2010/main" val="664831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Prikazani algoritmi</a:t>
            </a:r>
            <a:r>
              <a:rPr lang="hr-HR" baseline="0" dirty="0" smtClean="0"/>
              <a:t> su okosnica kako </a:t>
            </a:r>
            <a:r>
              <a:rPr lang="hr-HR" baseline="0" dirty="0" err="1" smtClean="0"/>
              <a:t>alokator</a:t>
            </a:r>
            <a:r>
              <a:rPr lang="hr-HR" baseline="0" dirty="0" smtClean="0"/>
              <a:t> radi, međutim potrebna su daljnja poboljšanja u svrhu efikasnog korištenja </a:t>
            </a:r>
            <a:r>
              <a:rPr lang="hr-HR" baseline="0" dirty="0" err="1" smtClean="0"/>
              <a:t>alokatora</a:t>
            </a:r>
            <a:r>
              <a:rPr lang="hr-HR" baseline="0" dirty="0" smtClean="0"/>
              <a:t>. Teško prevesti neke izraze </a:t>
            </a:r>
            <a:r>
              <a:rPr lang="hr-HR" baseline="0" dirty="0" smtClean="0">
                <a:sym typeface="Wingdings" panose="05000000000000000000" pitchFamily="2" charset="2"/>
              </a:rPr>
              <a:t></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18</a:t>
            </a:fld>
            <a:endParaRPr lang="en-US"/>
          </a:p>
        </p:txBody>
      </p:sp>
    </p:spTree>
    <p:extLst>
      <p:ext uri="{BB962C8B-B14F-4D97-AF65-F5344CB8AC3E}">
        <p14:creationId xmlns:p14="http://schemas.microsoft.com/office/powerpoint/2010/main" val="194537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Drugi način sprječava</a:t>
            </a:r>
            <a:r>
              <a:rPr lang="hr-HR" baseline="0" dirty="0" smtClean="0"/>
              <a:t> daljnju fragmentaciju</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20</a:t>
            </a:fld>
            <a:endParaRPr lang="en-US"/>
          </a:p>
        </p:txBody>
      </p:sp>
    </p:spTree>
    <p:extLst>
      <p:ext uri="{BB962C8B-B14F-4D97-AF65-F5344CB8AC3E}">
        <p14:creationId xmlns:p14="http://schemas.microsoft.com/office/powerpoint/2010/main" val="3625487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Nešto o čemu ste sigurno već</a:t>
            </a:r>
            <a:r>
              <a:rPr lang="hr-HR" baseline="0" dirty="0" smtClean="0"/>
              <a:t> čuli.</a:t>
            </a:r>
          </a:p>
          <a:p>
            <a:r>
              <a:rPr lang="hr-HR" baseline="0" dirty="0" smtClean="0"/>
              <a:t>Fragmentacija se smanjuje iz jednostavnog razloga jer se ne stvara rupa koju onda treba </a:t>
            </a:r>
            <a:r>
              <a:rPr lang="hr-HR" baseline="0" dirty="0" err="1" smtClean="0"/>
              <a:t>handlat</a:t>
            </a:r>
            <a:r>
              <a:rPr lang="hr-HR" baseline="0" dirty="0" smtClean="0"/>
              <a:t> u memoriji.</a:t>
            </a:r>
          </a:p>
          <a:p>
            <a:r>
              <a:rPr lang="hr-HR" baseline="0" dirty="0" smtClean="0"/>
              <a:t>Kada koristiti </a:t>
            </a:r>
            <a:r>
              <a:rPr lang="hr-HR" baseline="0" dirty="0" err="1" smtClean="0"/>
              <a:t>mmap</a:t>
            </a:r>
            <a:r>
              <a:rPr lang="hr-HR" baseline="0" dirty="0" smtClean="0"/>
              <a:t> eksplicitno</a:t>
            </a:r>
          </a:p>
          <a:p>
            <a:r>
              <a:rPr lang="hr-HR" baseline="0" dirty="0" smtClean="0"/>
              <a:t>2. Optimiziranje operacija </a:t>
            </a:r>
            <a:r>
              <a:rPr lang="hr-HR" baseline="0" dirty="0" err="1" smtClean="0"/>
              <a:t>straničenja</a:t>
            </a:r>
            <a:r>
              <a:rPr lang="hr-HR" baseline="0" dirty="0" smtClean="0"/>
              <a:t>: ako npr. A i B koriste istu memoriju, A preko </a:t>
            </a:r>
            <a:r>
              <a:rPr lang="hr-HR" baseline="0" dirty="0" err="1" smtClean="0"/>
              <a:t>buffera</a:t>
            </a:r>
            <a:r>
              <a:rPr lang="hr-HR" baseline="0" dirty="0" smtClean="0"/>
              <a:t>, i B preko </a:t>
            </a:r>
            <a:r>
              <a:rPr lang="hr-HR" baseline="0" dirty="0" err="1" smtClean="0"/>
              <a:t>mmap</a:t>
            </a:r>
            <a:r>
              <a:rPr lang="hr-HR" baseline="0" dirty="0" smtClean="0"/>
              <a:t>, ako se promijeni sadržaj memorije B će moć svejedno koristit tu memoriju jer će znat koje stranice su promijenile</a:t>
            </a:r>
          </a:p>
          <a:p>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21</a:t>
            </a:fld>
            <a:endParaRPr lang="en-US"/>
          </a:p>
        </p:txBody>
      </p:sp>
    </p:spTree>
    <p:extLst>
      <p:ext uri="{BB962C8B-B14F-4D97-AF65-F5344CB8AC3E}">
        <p14:creationId xmlns:p14="http://schemas.microsoft.com/office/powerpoint/2010/main" val="170873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Iznimno</a:t>
            </a:r>
            <a:r>
              <a:rPr lang="hr-HR" baseline="0" dirty="0" smtClean="0"/>
              <a:t> rijetko, ovo je više navedeno kao informacija, nego kao poticanje da se tako nešto ide radit, novije verzije sigurno imaju i to </a:t>
            </a:r>
            <a:r>
              <a:rPr lang="hr-HR" baseline="0" dirty="0" err="1" smtClean="0"/>
              <a:t>rješeno</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28</a:t>
            </a:fld>
            <a:endParaRPr lang="en-US"/>
          </a:p>
        </p:txBody>
      </p:sp>
    </p:spTree>
    <p:extLst>
      <p:ext uri="{BB962C8B-B14F-4D97-AF65-F5344CB8AC3E}">
        <p14:creationId xmlns:p14="http://schemas.microsoft.com/office/powerpoint/2010/main" val="1280335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err="1" smtClean="0"/>
              <a:t>Caching</a:t>
            </a:r>
            <a:r>
              <a:rPr lang="hr-HR" baseline="0" dirty="0" smtClean="0"/>
              <a:t> strategije se rijetko koriste iz jednostavnog razloga što moderni programi koriste klase različitih veličina pa je jako teško za odrediti, odnosno „Pogoditi” jer to je zapravo heuristika, da li je pametno keširati ili spojiti susjedne </a:t>
            </a:r>
            <a:r>
              <a:rPr lang="hr-HR" baseline="0" dirty="0" err="1" smtClean="0"/>
              <a:t>chunkove</a:t>
            </a:r>
            <a:r>
              <a:rPr lang="hr-HR" baseline="0" dirty="0" smtClean="0"/>
              <a:t> -&gt; distribucija veličina </a:t>
            </a:r>
            <a:r>
              <a:rPr lang="hr-HR" baseline="0" dirty="0" err="1" smtClean="0"/>
              <a:t>chunkova</a:t>
            </a:r>
            <a:r>
              <a:rPr lang="hr-HR" baseline="0" dirty="0" smtClean="0"/>
              <a:t> iznimno varira</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29</a:t>
            </a:fld>
            <a:endParaRPr lang="en-US"/>
          </a:p>
        </p:txBody>
      </p:sp>
    </p:spTree>
    <p:extLst>
      <p:ext uri="{BB962C8B-B14F-4D97-AF65-F5344CB8AC3E}">
        <p14:creationId xmlns:p14="http://schemas.microsoft.com/office/powerpoint/2010/main" val="2018994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Instrukcije koje koriste</a:t>
            </a:r>
            <a:r>
              <a:rPr lang="hr-HR" baseline="0" dirty="0" smtClean="0"/>
              <a:t> jednu konstantnu adresu su kodirani kao ofset u odnosu na RIP</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4</a:t>
            </a:fld>
            <a:endParaRPr lang="en-US"/>
          </a:p>
        </p:txBody>
      </p:sp>
    </p:spTree>
    <p:extLst>
      <p:ext uri="{BB962C8B-B14F-4D97-AF65-F5344CB8AC3E}">
        <p14:creationId xmlns:p14="http://schemas.microsoft.com/office/powerpoint/2010/main" val="4029658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smtClean="0"/>
          </a:p>
          <a:p>
            <a:r>
              <a:rPr lang="hr-HR" dirty="0" smtClean="0"/>
              <a:t>Većina</a:t>
            </a:r>
            <a:r>
              <a:rPr lang="hr-HR" baseline="0" dirty="0" smtClean="0"/>
              <a:t> toga se odnosi za x64 arhitekturu danas. 64 </a:t>
            </a:r>
            <a:r>
              <a:rPr lang="hr-HR" baseline="0" dirty="0" err="1" smtClean="0"/>
              <a:t>bitovni</a:t>
            </a:r>
            <a:r>
              <a:rPr lang="hr-HR" baseline="0" dirty="0" smtClean="0"/>
              <a:t> registri: način pristupa pojedinom dijelu registra</a:t>
            </a:r>
          </a:p>
          <a:p>
            <a:endParaRPr lang="hr-HR" baseline="0" dirty="0" smtClean="0"/>
          </a:p>
          <a:p>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5</a:t>
            </a:fld>
            <a:endParaRPr lang="en-US"/>
          </a:p>
        </p:txBody>
      </p:sp>
    </p:spTree>
    <p:extLst>
      <p:ext uri="{BB962C8B-B14F-4D97-AF65-F5344CB8AC3E}">
        <p14:creationId xmlns:p14="http://schemas.microsoft.com/office/powerpoint/2010/main" val="207884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Komentiraj</a:t>
            </a:r>
            <a:r>
              <a:rPr lang="hr-HR" baseline="0" dirty="0" smtClean="0"/>
              <a:t> tijek izvođenja programa:</a:t>
            </a:r>
          </a:p>
          <a:p>
            <a:r>
              <a:rPr lang="hr-HR" baseline="0" dirty="0" smtClean="0"/>
              <a:t>SEH – </a:t>
            </a:r>
            <a:r>
              <a:rPr lang="hr-HR" baseline="0" dirty="0" err="1" smtClean="0"/>
              <a:t>microsoftova</a:t>
            </a:r>
            <a:r>
              <a:rPr lang="hr-HR" baseline="0" dirty="0" smtClean="0"/>
              <a:t> </a:t>
            </a:r>
            <a:r>
              <a:rPr lang="hr-HR" baseline="0" dirty="0" err="1" smtClean="0"/>
              <a:t>eksenzija</a:t>
            </a:r>
            <a:r>
              <a:rPr lang="hr-HR" baseline="0" dirty="0" smtClean="0"/>
              <a:t> za </a:t>
            </a:r>
            <a:r>
              <a:rPr lang="hr-HR" baseline="0" dirty="0" err="1" smtClean="0"/>
              <a:t>handlanje</a:t>
            </a:r>
            <a:r>
              <a:rPr lang="hr-HR" baseline="0" dirty="0" smtClean="0"/>
              <a:t> određenih iznimnih situacija: npr. hardware </a:t>
            </a:r>
            <a:r>
              <a:rPr lang="hr-HR" baseline="0" dirty="0" err="1" smtClean="0"/>
              <a:t>error</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6</a:t>
            </a:fld>
            <a:endParaRPr lang="en-US"/>
          </a:p>
        </p:txBody>
      </p:sp>
    </p:spTree>
    <p:extLst>
      <p:ext uri="{BB962C8B-B14F-4D97-AF65-F5344CB8AC3E}">
        <p14:creationId xmlns:p14="http://schemas.microsoft.com/office/powerpoint/2010/main" val="193071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Ovdje </a:t>
            </a:r>
            <a:r>
              <a:rPr lang="hr-HR" dirty="0" err="1" smtClean="0"/>
              <a:t>vidiimo</a:t>
            </a:r>
            <a:r>
              <a:rPr lang="hr-HR" dirty="0" smtClean="0"/>
              <a:t> kontinuirano</a:t>
            </a:r>
            <a:r>
              <a:rPr lang="hr-HR" baseline="0" dirty="0" smtClean="0"/>
              <a:t> zauzimanje memorije na stogu</a:t>
            </a:r>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8</a:t>
            </a:fld>
            <a:endParaRPr lang="en-US"/>
          </a:p>
        </p:txBody>
      </p:sp>
    </p:spTree>
    <p:extLst>
      <p:ext uri="{BB962C8B-B14F-4D97-AF65-F5344CB8AC3E}">
        <p14:creationId xmlns:p14="http://schemas.microsoft.com/office/powerpoint/2010/main" val="366931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Free lista: koji su sve komadi memorije slobodni, gdje su,</a:t>
            </a:r>
            <a:r>
              <a:rPr lang="hr-HR" baseline="0" dirty="0" smtClean="0"/>
              <a:t> koliko ću zauzeti i slično</a:t>
            </a:r>
          </a:p>
          <a:p>
            <a:r>
              <a:rPr lang="hr-HR" baseline="0" dirty="0" err="1" smtClean="0"/>
              <a:t>Malloc</a:t>
            </a:r>
            <a:r>
              <a:rPr lang="hr-HR" baseline="0" dirty="0" smtClean="0"/>
              <a:t> je prilično skupa funkcija</a:t>
            </a:r>
          </a:p>
          <a:p>
            <a:r>
              <a:rPr lang="hr-HR" baseline="0" dirty="0" smtClean="0"/>
              <a:t>Ako ti treba još memorije -&gt; još skuplja operacija=sporo </a:t>
            </a:r>
            <a:r>
              <a:rPr lang="hr-HR" baseline="0" dirty="0" err="1" smtClean="0"/>
              <a:t>sporo</a:t>
            </a:r>
            <a:r>
              <a:rPr lang="hr-HR" baseline="0" dirty="0" smtClean="0"/>
              <a:t> </a:t>
            </a:r>
            <a:r>
              <a:rPr lang="hr-HR" baseline="0" dirty="0" err="1" smtClean="0"/>
              <a:t>sporo</a:t>
            </a:r>
            <a:endParaRPr lang="hr-HR" baseline="0" dirty="0" smtClean="0"/>
          </a:p>
          <a:p>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13</a:t>
            </a:fld>
            <a:endParaRPr lang="en-US"/>
          </a:p>
        </p:txBody>
      </p:sp>
    </p:spTree>
    <p:extLst>
      <p:ext uri="{BB962C8B-B14F-4D97-AF65-F5344CB8AC3E}">
        <p14:creationId xmlns:p14="http://schemas.microsoft.com/office/powerpoint/2010/main" val="313340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Opcije izvođenja mijenja korisnik</a:t>
            </a:r>
            <a:r>
              <a:rPr lang="hr-HR" baseline="0" dirty="0" smtClean="0"/>
              <a:t> na statički ili dinamički način</a:t>
            </a:r>
          </a:p>
          <a:p>
            <a:r>
              <a:rPr lang="hr-HR" baseline="0" dirty="0" smtClean="0"/>
              <a:t>Statički: #</a:t>
            </a:r>
            <a:r>
              <a:rPr lang="hr-HR" baseline="0" dirty="0" err="1" smtClean="0"/>
              <a:t>define</a:t>
            </a:r>
            <a:endParaRPr lang="hr-HR" baseline="0" dirty="0" smtClean="0"/>
          </a:p>
          <a:p>
            <a:r>
              <a:rPr lang="hr-HR" baseline="0" dirty="0" smtClean="0"/>
              <a:t>Maksimiziranje prepoznavanja greške: prepoznavanje oštećenja, višestrukih poziva free </a:t>
            </a:r>
            <a:r>
              <a:rPr lang="hr-HR" baseline="0" dirty="0" err="1" smtClean="0"/>
              <a:t>etc</a:t>
            </a:r>
            <a:r>
              <a:rPr lang="hr-HR" baseline="0" dirty="0" smtClean="0"/>
              <a:t>.</a:t>
            </a:r>
          </a:p>
          <a:p>
            <a:r>
              <a:rPr lang="hr-HR" baseline="0" dirty="0" smtClean="0"/>
              <a:t>Najvažnija uloga, minimiziranje fragmentacije</a:t>
            </a:r>
          </a:p>
          <a:p>
            <a:r>
              <a:rPr lang="hr-HR" baseline="0" dirty="0" smtClean="0"/>
              <a:t>Dinamički: </a:t>
            </a:r>
            <a:r>
              <a:rPr lang="hr-HR" baseline="0" dirty="0" err="1" smtClean="0"/>
              <a:t>mallopt</a:t>
            </a:r>
            <a:endParaRPr lang="hr-HR" baseline="0" dirty="0" smtClean="0"/>
          </a:p>
          <a:p>
            <a:r>
              <a:rPr lang="hr-HR" baseline="0" dirty="0" smtClean="0"/>
              <a:t>Zašto je to vremenski najbrže?? Malo promašaja kod </a:t>
            </a:r>
            <a:r>
              <a:rPr lang="hr-HR" baseline="0" dirty="0" err="1" smtClean="0"/>
              <a:t>paginga</a:t>
            </a:r>
            <a:r>
              <a:rPr lang="hr-HR" baseline="0" dirty="0" smtClean="0"/>
              <a:t> i </a:t>
            </a:r>
            <a:r>
              <a:rPr lang="hr-HR" baseline="0" dirty="0" err="1" smtClean="0"/>
              <a:t>cacheva</a:t>
            </a:r>
            <a:r>
              <a:rPr lang="hr-HR" baseline="0" dirty="0" smtClean="0"/>
              <a:t>, ali jako brzo ran </a:t>
            </a:r>
            <a:r>
              <a:rPr lang="hr-HR" baseline="0" dirty="0" err="1" smtClean="0"/>
              <a:t>out</a:t>
            </a:r>
            <a:r>
              <a:rPr lang="hr-HR" baseline="0" dirty="0" smtClean="0"/>
              <a:t> </a:t>
            </a:r>
            <a:r>
              <a:rPr lang="hr-HR" baseline="0" dirty="0" err="1" smtClean="0"/>
              <a:t>of</a:t>
            </a:r>
            <a:r>
              <a:rPr lang="hr-HR" baseline="0" dirty="0" smtClean="0"/>
              <a:t> </a:t>
            </a:r>
            <a:r>
              <a:rPr lang="hr-HR" baseline="0" dirty="0" err="1" smtClean="0"/>
              <a:t>memory</a:t>
            </a:r>
            <a:endParaRPr lang="hr-HR" baseline="0" dirty="0" smtClean="0"/>
          </a:p>
          <a:p>
            <a:r>
              <a:rPr lang="hr-HR" baseline="0" dirty="0" smtClean="0"/>
              <a:t>Da bi se zadovoljili svi ti zahtjevi potrebno je puno kompromisa, posebice za </a:t>
            </a:r>
            <a:r>
              <a:rPr lang="hr-HR" baseline="0" dirty="0" err="1" smtClean="0"/>
              <a:t>zadovaljavanje</a:t>
            </a:r>
            <a:r>
              <a:rPr lang="hr-HR" baseline="0" dirty="0" smtClean="0"/>
              <a:t> prepoznavanja grešaka</a:t>
            </a:r>
          </a:p>
          <a:p>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15</a:t>
            </a:fld>
            <a:endParaRPr lang="en-US"/>
          </a:p>
        </p:txBody>
      </p:sp>
    </p:spTree>
    <p:extLst>
      <p:ext uri="{BB962C8B-B14F-4D97-AF65-F5344CB8AC3E}">
        <p14:creationId xmlns:p14="http://schemas.microsoft.com/office/powerpoint/2010/main" val="75476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U kontekstu</a:t>
            </a:r>
            <a:r>
              <a:rPr lang="hr-HR" baseline="0" dirty="0" smtClean="0"/>
              <a:t> </a:t>
            </a:r>
            <a:r>
              <a:rPr lang="hr-HR" baseline="0" dirty="0" err="1" smtClean="0"/>
              <a:t>malloca</a:t>
            </a:r>
            <a:r>
              <a:rPr lang="hr-HR" baseline="0" dirty="0" smtClean="0"/>
              <a:t> spomenut ćemo dva osnovna algoritma kojim se </a:t>
            </a:r>
            <a:r>
              <a:rPr lang="hr-HR" baseline="0" dirty="0" err="1" smtClean="0"/>
              <a:t>malloc</a:t>
            </a:r>
            <a:r>
              <a:rPr lang="hr-HR" baseline="0" dirty="0" smtClean="0"/>
              <a:t> koristi za rezerviranje memorije</a:t>
            </a:r>
          </a:p>
          <a:p>
            <a:pPr marL="228600" indent="-228600">
              <a:buAutoNum type="arabicPeriod"/>
            </a:pPr>
            <a:r>
              <a:rPr lang="hr-HR" baseline="0" dirty="0" err="1" smtClean="0"/>
              <a:t>Boundary</a:t>
            </a:r>
            <a:r>
              <a:rPr lang="hr-HR" baseline="0" dirty="0" smtClean="0"/>
              <a:t> </a:t>
            </a:r>
            <a:r>
              <a:rPr lang="hr-HR" baseline="0" dirty="0" err="1" smtClean="0"/>
              <a:t>tags</a:t>
            </a:r>
            <a:r>
              <a:rPr lang="hr-HR" baseline="0" dirty="0" smtClean="0"/>
              <a:t> -&gt; nose informaciji o veličini prijašnjeg i sljedećeg komada memorije, olakšano je spajanja -&gt; povezanost s dvostruko povezanom listom</a:t>
            </a:r>
          </a:p>
          <a:p>
            <a:pPr marL="0" indent="0">
              <a:buNone/>
            </a:pPr>
            <a:r>
              <a:rPr lang="hr-HR" baseline="0" dirty="0" smtClean="0"/>
              <a:t>	Prvotne verzije su doslovno tako koristili </a:t>
            </a:r>
            <a:r>
              <a:rPr lang="hr-HR" baseline="0" dirty="0" err="1" smtClean="0"/>
              <a:t>chunkove</a:t>
            </a:r>
            <a:r>
              <a:rPr lang="hr-HR" baseline="0" dirty="0" smtClean="0"/>
              <a:t>, kasnije poboljšanje u </a:t>
            </a:r>
            <a:r>
              <a:rPr lang="hr-HR" baseline="0" dirty="0" err="1" smtClean="0"/>
              <a:t>kontekstux</a:t>
            </a:r>
            <a:endParaRPr lang="hr-HR" baseline="0" dirty="0" smtClean="0"/>
          </a:p>
        </p:txBody>
      </p:sp>
      <p:sp>
        <p:nvSpPr>
          <p:cNvPr id="4" name="Rezervirano mjesto broja slajda 3"/>
          <p:cNvSpPr>
            <a:spLocks noGrp="1"/>
          </p:cNvSpPr>
          <p:nvPr>
            <p:ph type="sldNum" sz="quarter" idx="10"/>
          </p:nvPr>
        </p:nvSpPr>
        <p:spPr/>
        <p:txBody>
          <a:bodyPr/>
          <a:lstStyle/>
          <a:p>
            <a:fld id="{C0DFAFED-85A6-494B-9EA3-47F454A03271}" type="slidenum">
              <a:rPr lang="en-US" smtClean="0"/>
              <a:t>16</a:t>
            </a:fld>
            <a:endParaRPr lang="en-US"/>
          </a:p>
        </p:txBody>
      </p:sp>
    </p:spTree>
    <p:extLst>
      <p:ext uri="{BB962C8B-B14F-4D97-AF65-F5344CB8AC3E}">
        <p14:creationId xmlns:p14="http://schemas.microsoft.com/office/powerpoint/2010/main" val="2661456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r>
              <a:rPr lang="hr-HR" dirty="0" smtClean="0"/>
              <a:t>To</a:t>
            </a:r>
            <a:r>
              <a:rPr lang="hr-HR" baseline="0" dirty="0" smtClean="0"/>
              <a:t> je </a:t>
            </a:r>
            <a:r>
              <a:rPr lang="hr-HR" baseline="0" dirty="0" err="1" smtClean="0"/>
              <a:t>best</a:t>
            </a:r>
            <a:r>
              <a:rPr lang="hr-HR" baseline="0" dirty="0" smtClean="0"/>
              <a:t>-fit </a:t>
            </a:r>
            <a:r>
              <a:rPr lang="hr-HR" baseline="0" dirty="0" err="1" smtClean="0"/>
              <a:t>search</a:t>
            </a:r>
            <a:r>
              <a:rPr lang="hr-HR" baseline="0" dirty="0" smtClean="0"/>
              <a:t> zato jer smo prije spomenuli da je najvažnije svojstvo ono kod kojeg imamo najmanje fragmentacije</a:t>
            </a:r>
          </a:p>
          <a:p>
            <a:endParaRPr lang="en-US" dirty="0"/>
          </a:p>
        </p:txBody>
      </p:sp>
      <p:sp>
        <p:nvSpPr>
          <p:cNvPr id="4" name="Rezervirano mjesto broja slajda 3"/>
          <p:cNvSpPr>
            <a:spLocks noGrp="1"/>
          </p:cNvSpPr>
          <p:nvPr>
            <p:ph type="sldNum" sz="quarter" idx="10"/>
          </p:nvPr>
        </p:nvSpPr>
        <p:spPr/>
        <p:txBody>
          <a:bodyPr/>
          <a:lstStyle/>
          <a:p>
            <a:fld id="{C0DFAFED-85A6-494B-9EA3-47F454A03271}" type="slidenum">
              <a:rPr lang="en-US" smtClean="0"/>
              <a:t>17</a:t>
            </a:fld>
            <a:endParaRPr lang="en-US"/>
          </a:p>
        </p:txBody>
      </p:sp>
    </p:spTree>
    <p:extLst>
      <p:ext uri="{BB962C8B-B14F-4D97-AF65-F5344CB8AC3E}">
        <p14:creationId xmlns:p14="http://schemas.microsoft.com/office/powerpoint/2010/main" val="11079045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slovni slajd">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hr-HR" smtClean="0"/>
              <a:t>Uredite stil naslova matrice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r-HR" smtClean="0"/>
              <a:t>Kliknite da biste uredili stil podnaslova matrice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 okomiti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mtClean="0"/>
              <a:t>Uredite stil naslova matrice</a:t>
            </a:r>
            <a:endParaRPr lang="en-US" dirty="0"/>
          </a:p>
        </p:txBody>
      </p:sp>
      <p:sp>
        <p:nvSpPr>
          <p:cNvPr id="3" name="Vertical Text Placeholder 2"/>
          <p:cNvSpPr>
            <a:spLocks noGrp="1"/>
          </p:cNvSpPr>
          <p:nvPr>
            <p:ph type="body" orient="vert" idx="1"/>
          </p:nvPr>
        </p:nvSpPr>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Okomiti naslov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hr-HR" smtClean="0"/>
              <a:t>Uredite stil naslova matrice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mtClean="0"/>
              <a:t>Uredite stil naslova matrice</a:t>
            </a:r>
            <a:endParaRPr lang="en-US" dirty="0"/>
          </a:p>
        </p:txBody>
      </p:sp>
      <p:sp>
        <p:nvSpPr>
          <p:cNvPr id="3" name="Content Placeholder 2"/>
          <p:cNvSpPr>
            <a:spLocks noGrp="1"/>
          </p:cNvSpPr>
          <p:nvPr>
            <p:ph idx="1"/>
          </p:nvPr>
        </p:nvSpPr>
        <p:spPr/>
        <p:txBody>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aglavlje sekcij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hr-HR" smtClean="0"/>
              <a:t>Uredite stil naslova matrice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r-HR" smtClean="0"/>
              <a:t>Uredite stilove teksta matrice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11/30/2020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smtClean="0"/>
              <a:t>Uredite stil naslova matrice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Usporedb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r-HR" smtClean="0"/>
              <a:t>Uredite stil naslova matrice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r-HR" smtClean="0"/>
              <a:t>Uredite stilove teksta matrice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r-HR" smtClean="0"/>
              <a:t>Uredite stil naslova matrice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n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Sadržaj s opisom">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r-HR" smtClean="0"/>
              <a:t>Uredite stil naslova matrice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Date Placeholder 4"/>
          <p:cNvSpPr>
            <a:spLocks noGrp="1"/>
          </p:cNvSpPr>
          <p:nvPr>
            <p:ph type="dt" sz="half" idx="10"/>
          </p:nvPr>
        </p:nvSpPr>
        <p:spPr/>
        <p:txBody>
          <a:bodyPr/>
          <a:lstStyle/>
          <a:p>
            <a:fld id="{DA16AA21-1863-4931-97CB-99D0A168701B}" type="datetimeFigureOut">
              <a:rPr lang="en-US" dirty="0"/>
              <a:t>11/30/2020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Slika s opiso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r-HR" smtClean="0"/>
              <a:t>Uredite stil naslova matrice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r-HR" smtClean="0"/>
              <a:t>Kliknite ikonu da biste dodali  sliku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r-HR" smtClean="0"/>
              <a:t>Uredite stilove teksta matrice</a:t>
            </a:r>
          </a:p>
        </p:txBody>
      </p:sp>
      <p:sp>
        <p:nvSpPr>
          <p:cNvPr id="5" name="Date Placeholder 4"/>
          <p:cNvSpPr>
            <a:spLocks noGrp="1"/>
          </p:cNvSpPr>
          <p:nvPr>
            <p:ph type="dt" sz="half" idx="10"/>
          </p:nvPr>
        </p:nvSpPr>
        <p:spPr/>
        <p:txBody>
          <a:bodyPr/>
          <a:lstStyle/>
          <a:p>
            <a:fld id="{3772C379-9A7C-4C87-A116-CBE9F58B04C5}" type="datetimeFigureOut">
              <a:rPr lang="en-US" dirty="0"/>
              <a:t>11/30/2020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hr-HR" smtClean="0"/>
              <a:t>Uredite stil naslova matrice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hr-HR" smtClean="0"/>
              <a:t>Uredite stilove teksta matrice</a:t>
            </a:r>
          </a:p>
          <a:p>
            <a:pPr lvl="1"/>
            <a:r>
              <a:rPr lang="hr-HR" smtClean="0"/>
              <a:t>Druga razina</a:t>
            </a:r>
          </a:p>
          <a:p>
            <a:pPr lvl="2"/>
            <a:r>
              <a:rPr lang="hr-HR" smtClean="0"/>
              <a:t>Treća razina</a:t>
            </a:r>
          </a:p>
          <a:p>
            <a:pPr lvl="3"/>
            <a:r>
              <a:rPr lang="hr-HR" smtClean="0"/>
              <a:t>Četvrta razina</a:t>
            </a:r>
          </a:p>
          <a:p>
            <a:pPr lvl="4"/>
            <a:r>
              <a:rPr lang="hr-HR" smtClean="0"/>
              <a:t>Peta razina</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11/30/2020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gee.cs.oswego.edu/dl/html/malloc.html" TargetMode="External"/><Relationship Id="rId2" Type="http://schemas.openxmlformats.org/officeDocument/2006/relationships/hyperlink" Target="https://docs.microsoft.com/en-us/windows-hardware/drivers/debugger/x64-architecture#:~:text=The%20x64%20architecture%20is%20a,sets%20are%20close%20to%20identical" TargetMode="External"/><Relationship Id="rId1" Type="http://schemas.openxmlformats.org/officeDocument/2006/relationships/slideLayout" Target="../slideLayouts/slideLayout2.xml"/><Relationship Id="rId5" Type="http://schemas.openxmlformats.org/officeDocument/2006/relationships/hyperlink" Target="https://linuxhint.com/using_mmap_function_linux/" TargetMode="External"/><Relationship Id="rId4" Type="http://schemas.openxmlformats.org/officeDocument/2006/relationships/hyperlink" Target="https://www.youtube.com/watch?v=wJ1L2nSIV1s&amp;list=PLlrATfBNZ98dudnM48yfGUldqGD0S4FFb&amp;index=54" TargetMode="Externa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as51340/ComputerArchitecture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ctrTitle"/>
          </p:nvPr>
        </p:nvSpPr>
        <p:spPr/>
        <p:txBody>
          <a:bodyPr/>
          <a:lstStyle/>
          <a:p>
            <a:r>
              <a:rPr lang="hr-HR" dirty="0" smtClean="0"/>
              <a:t>Optimizacije u c++</a:t>
            </a:r>
            <a:endParaRPr lang="en-US" dirty="0"/>
          </a:p>
        </p:txBody>
      </p:sp>
      <p:sp>
        <p:nvSpPr>
          <p:cNvPr id="3" name="Podnaslov 2"/>
          <p:cNvSpPr>
            <a:spLocks noGrp="1"/>
          </p:cNvSpPr>
          <p:nvPr>
            <p:ph type="subTitle" idx="1"/>
          </p:nvPr>
        </p:nvSpPr>
        <p:spPr/>
        <p:txBody>
          <a:bodyPr/>
          <a:lstStyle/>
          <a:p>
            <a:r>
              <a:rPr lang="hr-HR" dirty="0" smtClean="0"/>
              <a:t>Arhitektura računala 2</a:t>
            </a:r>
            <a:endParaRPr lang="en-US" dirty="0"/>
          </a:p>
        </p:txBody>
      </p:sp>
      <p:sp>
        <p:nvSpPr>
          <p:cNvPr id="4" name="TekstniOkvir 3"/>
          <p:cNvSpPr txBox="1"/>
          <p:nvPr/>
        </p:nvSpPr>
        <p:spPr>
          <a:xfrm>
            <a:off x="9105484" y="5938982"/>
            <a:ext cx="3205019" cy="369332"/>
          </a:xfrm>
          <a:prstGeom prst="rect">
            <a:avLst/>
          </a:prstGeom>
          <a:noFill/>
        </p:spPr>
        <p:txBody>
          <a:bodyPr wrap="square" rtlCol="0">
            <a:spAutoFit/>
          </a:bodyPr>
          <a:lstStyle/>
          <a:p>
            <a:r>
              <a:rPr lang="hr-HR" dirty="0" smtClean="0"/>
              <a:t>Andi Škrgat</a:t>
            </a:r>
            <a:endParaRPr lang="en-US" dirty="0"/>
          </a:p>
        </p:txBody>
      </p:sp>
    </p:spTree>
    <p:extLst>
      <p:ext uri="{BB962C8B-B14F-4D97-AF65-F5344CB8AC3E}">
        <p14:creationId xmlns:p14="http://schemas.microsoft.com/office/powerpoint/2010/main" val="1742006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407563" cy="3879273"/>
          </a:xfrm>
        </p:spPr>
      </p:pic>
      <p:pic>
        <p:nvPicPr>
          <p:cNvPr id="5" name="Slika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1060" y="3879273"/>
            <a:ext cx="5506540" cy="2876951"/>
          </a:xfrm>
          <a:prstGeom prst="rect">
            <a:avLst/>
          </a:prstGeom>
        </p:spPr>
      </p:pic>
      <p:pic>
        <p:nvPicPr>
          <p:cNvPr id="6" name="Slika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2733413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660400" y="244487"/>
            <a:ext cx="10058400" cy="1609344"/>
          </a:xfrm>
        </p:spPr>
        <p:txBody>
          <a:bodyPr/>
          <a:lstStyle/>
          <a:p>
            <a:r>
              <a:rPr lang="hr-HR" dirty="0" smtClean="0"/>
              <a:t>Alokacija na </a:t>
            </a:r>
            <a:r>
              <a:rPr lang="hr-HR" dirty="0" err="1" smtClean="0"/>
              <a:t>heapu</a:t>
            </a:r>
            <a:endParaRPr lang="en-US" dirty="0"/>
          </a:p>
        </p:txBody>
      </p:sp>
      <p:pic>
        <p:nvPicPr>
          <p:cNvPr id="5" name="Slika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0" y="2013527"/>
            <a:ext cx="6289963" cy="4197200"/>
          </a:xfrm>
          <a:prstGeom prst="rect">
            <a:avLst/>
          </a:prstGeom>
        </p:spPr>
      </p:pic>
      <p:pic>
        <p:nvPicPr>
          <p:cNvPr id="7" name="Rezervirano mjesto sadržaja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13527"/>
            <a:ext cx="5689600" cy="4197200"/>
          </a:xfrm>
        </p:spPr>
      </p:pic>
      <p:pic>
        <p:nvPicPr>
          <p:cNvPr id="8" name="Slika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3573745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Gomila vs stog</a:t>
            </a:r>
            <a:endParaRPr lang="en-US" dirty="0"/>
          </a:p>
        </p:txBody>
      </p:sp>
      <p:sp>
        <p:nvSpPr>
          <p:cNvPr id="8" name="TekstniOkvir 7"/>
          <p:cNvSpPr txBox="1"/>
          <p:nvPr/>
        </p:nvSpPr>
        <p:spPr>
          <a:xfrm>
            <a:off x="5708073" y="2745384"/>
            <a:ext cx="5929745" cy="4247317"/>
          </a:xfrm>
          <a:prstGeom prst="rect">
            <a:avLst/>
          </a:prstGeom>
          <a:noFill/>
        </p:spPr>
        <p:txBody>
          <a:bodyPr wrap="square" rtlCol="0">
            <a:spAutoFit/>
          </a:bodyPr>
          <a:lstStyle/>
          <a:p>
            <a:pPr marL="285750" indent="-285750">
              <a:buFont typeface="Arial" panose="020B0604020202020204" pitchFamily="34" charset="0"/>
              <a:buChar char="•"/>
            </a:pPr>
            <a:r>
              <a:rPr lang="hr-HR" dirty="0" smtClean="0"/>
              <a:t>Stog koristiti kad god je to moguće</a:t>
            </a:r>
          </a:p>
          <a:p>
            <a:pPr marL="285750" indent="-285750">
              <a:buFont typeface="Arial" panose="020B0604020202020204" pitchFamily="34" charset="0"/>
              <a:buChar char="•"/>
            </a:pPr>
            <a:r>
              <a:rPr lang="hr-HR" dirty="0"/>
              <a:t>R</a:t>
            </a:r>
            <a:r>
              <a:rPr lang="hr-HR" dirty="0" smtClean="0"/>
              <a:t>ad sa stogom znači doslovno pomicanje pokazivača na vrh stoga -&gt; brzina -&gt; praktički 1CPU instrukcija</a:t>
            </a:r>
          </a:p>
          <a:p>
            <a:pPr marL="285750" indent="-285750">
              <a:buFont typeface="Arial" panose="020B0604020202020204" pitchFamily="34" charset="0"/>
              <a:buChar char="•"/>
            </a:pPr>
            <a:r>
              <a:rPr lang="hr-HR" dirty="0" smtClean="0"/>
              <a:t>Objekti su na stogu samo u onom bloku u kojem su inicijalizirani -&gt; zato im ne možemo pristupiti kada izađemo iz bloka</a:t>
            </a:r>
          </a:p>
          <a:p>
            <a:pPr marL="285750" indent="-285750">
              <a:buFont typeface="Arial" panose="020B0604020202020204" pitchFamily="34" charset="0"/>
              <a:buChar char="•"/>
            </a:pPr>
            <a:r>
              <a:rPr lang="hr-HR" dirty="0" smtClean="0"/>
              <a:t>Gomilu koristiti samo u situacijama kada nam treba puno memorije &lt;- veličina stoga ~ 1-2MB</a:t>
            </a:r>
          </a:p>
          <a:p>
            <a:pPr marL="285750" indent="-285750">
              <a:buFont typeface="Arial" panose="020B0604020202020204" pitchFamily="34" charset="0"/>
              <a:buChar char="•"/>
            </a:pPr>
            <a:r>
              <a:rPr lang="hr-HR" dirty="0" smtClean="0"/>
              <a:t>Gomila se također koristi u situacijama kada nam je potrebno produžiti životni vijek objekta </a:t>
            </a:r>
          </a:p>
          <a:p>
            <a:pPr marL="285750" indent="-285750">
              <a:buFont typeface="Arial" panose="020B0604020202020204" pitchFamily="34" charset="0"/>
              <a:buChar char="•"/>
            </a:pPr>
            <a:r>
              <a:rPr lang="hr-HR" dirty="0" smtClean="0"/>
              <a:t>Gomila može rasti kako se naš program mijenja</a:t>
            </a:r>
          </a:p>
          <a:p>
            <a:pPr marL="285750" indent="-285750">
              <a:buFont typeface="Arial" panose="020B0604020202020204" pitchFamily="34" charset="0"/>
              <a:buChar char="•"/>
            </a:pPr>
            <a:r>
              <a:rPr lang="hr-HR" dirty="0" smtClean="0"/>
              <a:t>Lokacija u RAM-u !!! </a:t>
            </a:r>
          </a:p>
          <a:p>
            <a:pPr marL="285750" indent="-285750">
              <a:buFont typeface="Arial" panose="020B0604020202020204" pitchFamily="34" charset="0"/>
              <a:buChar char="•"/>
            </a:pPr>
            <a:endParaRPr lang="hr-HR" dirty="0" smtClean="0"/>
          </a:p>
          <a:p>
            <a:pPr marL="285750" indent="-285750">
              <a:buFont typeface="Arial" panose="020B0604020202020204" pitchFamily="34" charset="0"/>
              <a:buChar char="•"/>
            </a:pPr>
            <a:endParaRPr lang="hr-HR" dirty="0"/>
          </a:p>
        </p:txBody>
      </p:sp>
      <p:pic>
        <p:nvPicPr>
          <p:cNvPr id="11" name="Rezervirano mjesto sadržaja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156" y="2093976"/>
            <a:ext cx="4904547" cy="4051300"/>
          </a:xfrm>
        </p:spPr>
      </p:pic>
      <p:sp>
        <p:nvSpPr>
          <p:cNvPr id="12" name="TekstniOkvir 11"/>
          <p:cNvSpPr txBox="1"/>
          <p:nvPr/>
        </p:nvSpPr>
        <p:spPr>
          <a:xfrm>
            <a:off x="8144794" y="1465573"/>
            <a:ext cx="3796146" cy="954107"/>
          </a:xfrm>
          <a:prstGeom prst="rect">
            <a:avLst/>
          </a:prstGeom>
          <a:noFill/>
        </p:spPr>
        <p:txBody>
          <a:bodyPr wrap="square" rtlCol="0">
            <a:spAutoFit/>
          </a:bodyPr>
          <a:lstStyle/>
          <a:p>
            <a:r>
              <a:rPr lang="hr-HR" sz="1400" b="1" dirty="0" smtClean="0"/>
              <a:t>Važno!!!  </a:t>
            </a:r>
            <a:r>
              <a:rPr lang="hr-HR" sz="1400" i="1" dirty="0" smtClean="0"/>
              <a:t>Razlika u performansi dolazi zbog alokacije i </a:t>
            </a:r>
            <a:r>
              <a:rPr lang="hr-HR" sz="1400" i="1" dirty="0" err="1" smtClean="0"/>
              <a:t>cache</a:t>
            </a:r>
            <a:r>
              <a:rPr lang="hr-HR" sz="1400" i="1" dirty="0" smtClean="0"/>
              <a:t> promašaja, u našem primjeru par </a:t>
            </a:r>
            <a:r>
              <a:rPr lang="hr-HR" sz="1400" i="1" dirty="0" err="1" smtClean="0"/>
              <a:t>cache</a:t>
            </a:r>
            <a:r>
              <a:rPr lang="hr-HR" sz="1400" i="1" dirty="0" smtClean="0"/>
              <a:t> promašaja neće stvarat ogromnu razliku</a:t>
            </a:r>
            <a:endParaRPr lang="en-US" sz="1400" i="1" dirty="0"/>
          </a:p>
        </p:txBody>
      </p:sp>
      <p:pic>
        <p:nvPicPr>
          <p:cNvPr id="13" name="Slika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2176" y="0"/>
            <a:ext cx="3152775" cy="1447800"/>
          </a:xfrm>
          <a:prstGeom prst="rect">
            <a:avLst/>
          </a:prstGeom>
        </p:spPr>
      </p:pic>
    </p:spTree>
    <p:extLst>
      <p:ext uri="{BB962C8B-B14F-4D97-AF65-F5344CB8AC3E}">
        <p14:creationId xmlns:p14="http://schemas.microsoft.com/office/powerpoint/2010/main" val="775020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Ključna riječ </a:t>
            </a:r>
            <a:r>
              <a:rPr lang="hr-HR" dirty="0" err="1" smtClean="0"/>
              <a:t>new</a:t>
            </a:r>
            <a:endParaRPr lang="en-US" dirty="0"/>
          </a:p>
        </p:txBody>
      </p:sp>
      <p:sp>
        <p:nvSpPr>
          <p:cNvPr id="3" name="Rezervirano mjesto sadržaja 2"/>
          <p:cNvSpPr>
            <a:spLocks noGrp="1"/>
          </p:cNvSpPr>
          <p:nvPr>
            <p:ph idx="1"/>
          </p:nvPr>
        </p:nvSpPr>
        <p:spPr>
          <a:xfrm>
            <a:off x="803564" y="1717964"/>
            <a:ext cx="10510981" cy="4692072"/>
          </a:xfrm>
        </p:spPr>
        <p:txBody>
          <a:bodyPr/>
          <a:lstStyle/>
          <a:p>
            <a:endParaRPr lang="hr-HR" dirty="0"/>
          </a:p>
          <a:p>
            <a:endParaRPr lang="hr-HR" dirty="0" smtClean="0"/>
          </a:p>
          <a:p>
            <a:pPr marL="0" indent="0">
              <a:buNone/>
            </a:pPr>
            <a:endParaRPr lang="hr-HR" dirty="0"/>
          </a:p>
          <a:p>
            <a:pPr marL="0" indent="0">
              <a:buNone/>
            </a:pPr>
            <a:endParaRPr lang="hr-HR" dirty="0" smtClean="0"/>
          </a:p>
          <a:p>
            <a:r>
              <a:rPr lang="hr-HR" dirty="0" smtClean="0"/>
              <a:t>Interno se održava free lista -&gt; koji su sve komadi memorije slobodni, gdje su, koliko zauzimaju i sl. -&gt; kako?</a:t>
            </a:r>
          </a:p>
          <a:p>
            <a:pPr marL="0" indent="0">
              <a:buNone/>
            </a:pPr>
            <a:endParaRPr lang="hr-HR" dirty="0" smtClean="0"/>
          </a:p>
        </p:txBody>
      </p:sp>
      <p:graphicFrame>
        <p:nvGraphicFramePr>
          <p:cNvPr id="6" name="Dijagram 5"/>
          <p:cNvGraphicFramePr/>
          <p:nvPr>
            <p:extLst>
              <p:ext uri="{D42A27DB-BD31-4B8C-83A1-F6EECF244321}">
                <p14:modId xmlns:p14="http://schemas.microsoft.com/office/powerpoint/2010/main" val="1900151363"/>
              </p:ext>
            </p:extLst>
          </p:nvPr>
        </p:nvGraphicFramePr>
        <p:xfrm>
          <a:off x="1637884" y="1810328"/>
          <a:ext cx="7241309" cy="1459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trelica dolje 7"/>
          <p:cNvSpPr/>
          <p:nvPr/>
        </p:nvSpPr>
        <p:spPr>
          <a:xfrm rot="16875851">
            <a:off x="1844024" y="4497956"/>
            <a:ext cx="2244436" cy="1357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kstniOkvir 8"/>
          <p:cNvSpPr txBox="1"/>
          <p:nvPr/>
        </p:nvSpPr>
        <p:spPr>
          <a:xfrm>
            <a:off x="4211782" y="4706035"/>
            <a:ext cx="5144654" cy="646331"/>
          </a:xfrm>
          <a:prstGeom prst="rect">
            <a:avLst/>
          </a:prstGeom>
          <a:noFill/>
        </p:spPr>
        <p:txBody>
          <a:bodyPr wrap="square" rtlCol="0">
            <a:spAutoFit/>
          </a:bodyPr>
          <a:lstStyle/>
          <a:p>
            <a:r>
              <a:rPr lang="hr-HR" dirty="0" smtClean="0"/>
              <a:t>OS nam dodijeli određeni dio memorije prilikom započinjanja programa</a:t>
            </a:r>
            <a:endParaRPr lang="en-US" dirty="0"/>
          </a:p>
        </p:txBody>
      </p:sp>
      <p:pic>
        <p:nvPicPr>
          <p:cNvPr id="10" name="Slika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
        <p:nvSpPr>
          <p:cNvPr id="11" name="TekstniOkvir 10"/>
          <p:cNvSpPr txBox="1"/>
          <p:nvPr/>
        </p:nvSpPr>
        <p:spPr>
          <a:xfrm>
            <a:off x="6784109" y="5865398"/>
            <a:ext cx="3542777" cy="923330"/>
          </a:xfrm>
          <a:prstGeom prst="rect">
            <a:avLst/>
          </a:prstGeom>
          <a:noFill/>
        </p:spPr>
        <p:txBody>
          <a:bodyPr wrap="square" rtlCol="0">
            <a:spAutoFit/>
          </a:bodyPr>
          <a:lstStyle/>
          <a:p>
            <a:r>
              <a:rPr lang="hr-HR" b="1" i="1" dirty="0" smtClean="0"/>
              <a:t>Operacija koja je pogotovo skupa: treba mi još memorije!!!</a:t>
            </a:r>
            <a:endParaRPr lang="en-US" b="1" i="1" dirty="0"/>
          </a:p>
        </p:txBody>
      </p:sp>
    </p:spTree>
    <p:extLst>
      <p:ext uri="{BB962C8B-B14F-4D97-AF65-F5344CB8AC3E}">
        <p14:creationId xmlns:p14="http://schemas.microsoft.com/office/powerpoint/2010/main" val="276548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560" y="1467061"/>
            <a:ext cx="9103806" cy="4371032"/>
          </a:xfrm>
        </p:spPr>
      </p:pic>
    </p:spTree>
    <p:extLst>
      <p:ext uri="{BB962C8B-B14F-4D97-AF65-F5344CB8AC3E}">
        <p14:creationId xmlns:p14="http://schemas.microsoft.com/office/powerpoint/2010/main" val="230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557212" y="145565"/>
            <a:ext cx="10058400" cy="1609344"/>
          </a:xfrm>
        </p:spPr>
        <p:txBody>
          <a:bodyPr/>
          <a:lstStyle/>
          <a:p>
            <a:r>
              <a:rPr lang="hr-HR" dirty="0" err="1" smtClean="0"/>
              <a:t>Malloc</a:t>
            </a:r>
            <a:endParaRPr lang="en-US" dirty="0"/>
          </a:p>
        </p:txBody>
      </p:sp>
      <p:pic>
        <p:nvPicPr>
          <p:cNvPr id="4" name="Rezervirano mjesto sadržaja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p:spPr>
      </p:pic>
      <p:sp>
        <p:nvSpPr>
          <p:cNvPr id="5" name="TekstniOkvir 4"/>
          <p:cNvSpPr txBox="1"/>
          <p:nvPr/>
        </p:nvSpPr>
        <p:spPr>
          <a:xfrm>
            <a:off x="147782" y="1754909"/>
            <a:ext cx="11176000" cy="4708981"/>
          </a:xfrm>
          <a:prstGeom prst="rect">
            <a:avLst/>
          </a:prstGeom>
          <a:noFill/>
        </p:spPr>
        <p:txBody>
          <a:bodyPr wrap="square" rtlCol="0">
            <a:spAutoFit/>
          </a:bodyPr>
          <a:lstStyle/>
          <a:p>
            <a:pPr marL="285750" indent="-285750">
              <a:buFont typeface="Arial" panose="020B0604020202020204" pitchFamily="34" charset="0"/>
              <a:buChar char="•"/>
            </a:pPr>
            <a:r>
              <a:rPr lang="hr-HR" sz="2400" dirty="0" smtClean="0">
                <a:effectLst>
                  <a:outerShdw blurRad="38100" dist="38100" dir="2700000" algn="tl">
                    <a:srgbClr val="000000">
                      <a:alpha val="43137"/>
                    </a:srgbClr>
                  </a:outerShdw>
                </a:effectLst>
              </a:rPr>
              <a:t>Zahtjevi dobrog memorijskog </a:t>
            </a:r>
            <a:r>
              <a:rPr lang="hr-HR" sz="2400" dirty="0" err="1" smtClean="0">
                <a:effectLst>
                  <a:outerShdw blurRad="38100" dist="38100" dir="2700000" algn="tl">
                    <a:srgbClr val="000000">
                      <a:alpha val="43137"/>
                    </a:srgbClr>
                  </a:outerShdw>
                </a:effectLst>
              </a:rPr>
              <a:t>alokatora</a:t>
            </a:r>
            <a:r>
              <a:rPr lang="hr-HR" sz="2400" dirty="0" smtClean="0">
                <a:effectLst>
                  <a:outerShdw blurRad="38100" dist="38100" dir="2700000" algn="tl">
                    <a:srgbClr val="000000">
                      <a:alpha val="43137"/>
                    </a:srgbClr>
                  </a:outerShdw>
                </a:effectLst>
              </a:rPr>
              <a:t>(</a:t>
            </a:r>
            <a:r>
              <a:rPr lang="hr-HR" sz="2400" dirty="0" err="1" smtClean="0">
                <a:effectLst>
                  <a:outerShdw blurRad="38100" dist="38100" dir="2700000" algn="tl">
                    <a:srgbClr val="000000">
                      <a:alpha val="43137"/>
                    </a:srgbClr>
                  </a:outerShdw>
                </a:effectLst>
              </a:rPr>
              <a:t>malloc</a:t>
            </a:r>
            <a:r>
              <a:rPr lang="hr-HR" sz="2400" dirty="0" smtClean="0">
                <a:effectLst>
                  <a:outerShdw blurRad="38100" dist="38100" dir="2700000" algn="tl">
                    <a:srgbClr val="000000">
                      <a:alpha val="43137"/>
                    </a:srgbClr>
                  </a:outerShdw>
                </a:effectLst>
              </a:rPr>
              <a:t>, </a:t>
            </a:r>
            <a:r>
              <a:rPr lang="hr-HR" sz="2400" dirty="0" err="1" smtClean="0">
                <a:effectLst>
                  <a:outerShdw blurRad="38100" dist="38100" dir="2700000" algn="tl">
                    <a:srgbClr val="000000">
                      <a:alpha val="43137"/>
                    </a:srgbClr>
                  </a:outerShdw>
                </a:effectLst>
              </a:rPr>
              <a:t>realloc</a:t>
            </a:r>
            <a:r>
              <a:rPr lang="hr-HR" sz="2400" dirty="0" smtClean="0">
                <a:effectLst>
                  <a:outerShdw blurRad="38100" dist="38100" dir="2700000" algn="tl">
                    <a:srgbClr val="000000">
                      <a:alpha val="43137"/>
                    </a:srgbClr>
                  </a:outerShdw>
                </a:effectLst>
              </a:rPr>
              <a:t>, free):</a:t>
            </a:r>
          </a:p>
          <a:p>
            <a:endParaRPr lang="hr-HR" sz="2400" dirty="0" smtClean="0">
              <a:effectLst>
                <a:outerShdw blurRad="38100" dist="38100" dir="2700000" algn="tl">
                  <a:srgbClr val="000000">
                    <a:alpha val="43137"/>
                  </a:srgbClr>
                </a:outerShdw>
              </a:effectLst>
            </a:endParaRPr>
          </a:p>
          <a:p>
            <a:pPr marL="742950" lvl="1" indent="-285750">
              <a:buFont typeface="Arial" panose="020B0604020202020204" pitchFamily="34" charset="0"/>
              <a:buChar char="•"/>
            </a:pPr>
            <a:r>
              <a:rPr lang="hr-HR" b="1" dirty="0" smtClean="0"/>
              <a:t>Kompatibilnost</a:t>
            </a:r>
            <a:r>
              <a:rPr lang="hr-HR" dirty="0" smtClean="0"/>
              <a:t> s drugima, poštuje ANSI/POSIX konvencije</a:t>
            </a:r>
          </a:p>
          <a:p>
            <a:pPr marL="742950" lvl="1" indent="-285750">
              <a:buFont typeface="Arial" panose="020B0604020202020204" pitchFamily="34" charset="0"/>
              <a:buChar char="•"/>
            </a:pPr>
            <a:r>
              <a:rPr lang="hr-HR" b="1" dirty="0" smtClean="0"/>
              <a:t>Portabilnost</a:t>
            </a:r>
            <a:r>
              <a:rPr lang="hr-HR" dirty="0" smtClean="0"/>
              <a:t> -&gt; što je manje moguće sistemski-ovisnih poziva</a:t>
            </a:r>
          </a:p>
          <a:p>
            <a:pPr marL="742950" lvl="1" indent="-285750">
              <a:buFont typeface="Arial" panose="020B0604020202020204" pitchFamily="34" charset="0"/>
              <a:buChar char="•"/>
            </a:pPr>
            <a:r>
              <a:rPr lang="hr-HR" dirty="0" err="1" smtClean="0"/>
              <a:t>Alokator</a:t>
            </a:r>
            <a:r>
              <a:rPr lang="hr-HR" dirty="0" smtClean="0"/>
              <a:t> bi trebao zauzimati memoriju na način da </a:t>
            </a:r>
            <a:r>
              <a:rPr lang="hr-HR" b="1" dirty="0" smtClean="0"/>
              <a:t>minimizira</a:t>
            </a:r>
            <a:r>
              <a:rPr lang="hr-HR" dirty="0" smtClean="0"/>
              <a:t> </a:t>
            </a:r>
            <a:r>
              <a:rPr lang="hr-HR" b="1" dirty="0" smtClean="0"/>
              <a:t>fragmentaciju !!!</a:t>
            </a:r>
          </a:p>
          <a:p>
            <a:pPr marL="742950" lvl="1" indent="-285750">
              <a:buFont typeface="Arial" panose="020B0604020202020204" pitchFamily="34" charset="0"/>
              <a:buChar char="•"/>
            </a:pPr>
            <a:r>
              <a:rPr lang="hr-HR" b="1" dirty="0" smtClean="0"/>
              <a:t>Vrijeme izvođenja</a:t>
            </a:r>
          </a:p>
          <a:p>
            <a:pPr marL="742950" lvl="1" indent="-285750">
              <a:buFont typeface="Arial" panose="020B0604020202020204" pitchFamily="34" charset="0"/>
              <a:buChar char="•"/>
            </a:pPr>
            <a:r>
              <a:rPr lang="hr-HR" dirty="0" smtClean="0"/>
              <a:t>Neke </a:t>
            </a:r>
            <a:r>
              <a:rPr lang="hr-HR" b="1" dirty="0" smtClean="0"/>
              <a:t>opcije izvođenja </a:t>
            </a:r>
            <a:r>
              <a:rPr lang="hr-HR" dirty="0" smtClean="0"/>
              <a:t>se mogu mijenjati</a:t>
            </a:r>
          </a:p>
          <a:p>
            <a:pPr marL="742950" lvl="1" indent="-285750">
              <a:buFont typeface="Arial" panose="020B0604020202020204" pitchFamily="34" charset="0"/>
              <a:buChar char="•"/>
            </a:pPr>
            <a:r>
              <a:rPr lang="hr-HR" dirty="0" smtClean="0"/>
              <a:t>Maksimiziranje prepoznavanja greške</a:t>
            </a:r>
          </a:p>
          <a:p>
            <a:pPr marL="742950" lvl="1" indent="-285750">
              <a:buFont typeface="Arial" panose="020B0604020202020204" pitchFamily="34" charset="0"/>
              <a:buChar char="•"/>
            </a:pPr>
            <a:r>
              <a:rPr lang="hr-HR" b="1" dirty="0" smtClean="0"/>
              <a:t>Neovisnost</a:t>
            </a:r>
            <a:r>
              <a:rPr lang="hr-HR" dirty="0" smtClean="0"/>
              <a:t> o vrsti programa koji se izvodi(GUI, kompajleri, web programi, procesiranje </a:t>
            </a:r>
            <a:r>
              <a:rPr lang="hr-HR" dirty="0" err="1" smtClean="0"/>
              <a:t>stringova</a:t>
            </a:r>
            <a:r>
              <a:rPr lang="hr-HR" dirty="0" smtClean="0"/>
              <a:t> i sl.)</a:t>
            </a:r>
          </a:p>
          <a:p>
            <a:pPr marL="742950" lvl="1" indent="-285750">
              <a:buFont typeface="Arial" panose="020B0604020202020204" pitchFamily="34" charset="0"/>
              <a:buChar char="•"/>
            </a:pPr>
            <a:endParaRPr lang="hr-HR" dirty="0"/>
          </a:p>
          <a:p>
            <a:pPr marL="742950" lvl="1" indent="-285750">
              <a:buFont typeface="Arial" panose="020B0604020202020204" pitchFamily="34" charset="0"/>
              <a:buChar char="•"/>
            </a:pPr>
            <a:endParaRPr lang="hr-HR" dirty="0" smtClean="0"/>
          </a:p>
          <a:p>
            <a:pPr lvl="1"/>
            <a:endParaRPr lang="hr-HR" dirty="0" smtClean="0"/>
          </a:p>
          <a:p>
            <a:pPr lvl="1"/>
            <a:r>
              <a:rPr lang="hr-HR" i="1" dirty="0" smtClean="0"/>
              <a:t>U teoriji vremenski najbrža inačica je ona koja alocira uvijek susjedni dio memorije, a implementacija za free je no-</a:t>
            </a:r>
            <a:r>
              <a:rPr lang="hr-HR" i="1" dirty="0" err="1" smtClean="0"/>
              <a:t>op</a:t>
            </a:r>
            <a:r>
              <a:rPr lang="hr-HR" i="1" dirty="0" smtClean="0"/>
              <a:t>.  Naravno, samo u teoriji </a:t>
            </a:r>
            <a:r>
              <a:rPr lang="hr-HR" i="1" dirty="0" smtClean="0">
                <a:sym typeface="Wingdings" panose="05000000000000000000" pitchFamily="2" charset="2"/>
              </a:rPr>
              <a:t></a:t>
            </a:r>
            <a:endParaRPr lang="hr-HR" i="1" dirty="0" smtClean="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11682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651899" y="180870"/>
            <a:ext cx="10058400" cy="1158590"/>
          </a:xfrm>
        </p:spPr>
        <p:txBody>
          <a:bodyPr/>
          <a:lstStyle/>
          <a:p>
            <a:r>
              <a:rPr lang="hr-HR" dirty="0" smtClean="0"/>
              <a:t>Algoritmi </a:t>
            </a:r>
            <a:r>
              <a:rPr lang="hr-HR" dirty="0" err="1" smtClean="0"/>
              <a:t>malloca</a:t>
            </a:r>
            <a:endParaRPr lang="en-US" dirty="0"/>
          </a:p>
        </p:txBody>
      </p:sp>
      <p:sp>
        <p:nvSpPr>
          <p:cNvPr id="3" name="Rezervirano mjesto sadržaja 2"/>
          <p:cNvSpPr>
            <a:spLocks noGrp="1"/>
          </p:cNvSpPr>
          <p:nvPr>
            <p:ph idx="1"/>
          </p:nvPr>
        </p:nvSpPr>
        <p:spPr>
          <a:xfrm>
            <a:off x="119335" y="1480137"/>
            <a:ext cx="11275495" cy="4890518"/>
          </a:xfrm>
        </p:spPr>
        <p:txBody>
          <a:bodyPr/>
          <a:lstStyle/>
          <a:p>
            <a:pPr marL="457200" indent="-457200">
              <a:buFont typeface="+mj-lt"/>
              <a:buAutoNum type="arabicPeriod"/>
            </a:pPr>
            <a:r>
              <a:rPr lang="hr-HR" sz="2400" dirty="0" smtClean="0">
                <a:effectLst>
                  <a:outerShdw blurRad="38100" dist="38100" dir="2700000" algn="tl">
                    <a:srgbClr val="000000">
                      <a:alpha val="43137"/>
                    </a:srgbClr>
                  </a:outerShdw>
                </a:effectLst>
              </a:rPr>
              <a:t>Granične</a:t>
            </a:r>
            <a:r>
              <a:rPr lang="hr-HR" sz="2400" b="1" dirty="0" smtClean="0"/>
              <a:t> oznake</a:t>
            </a:r>
          </a:p>
          <a:p>
            <a:pPr marL="0" indent="0">
              <a:buNone/>
            </a:pPr>
            <a:endParaRPr lang="hr-HR" sz="2400" b="1" dirty="0" smtClean="0"/>
          </a:p>
          <a:p>
            <a:pPr lvl="1"/>
            <a:r>
              <a:rPr lang="hr-HR" dirty="0"/>
              <a:t> </a:t>
            </a:r>
            <a:r>
              <a:rPr lang="hr-HR" dirty="0" smtClean="0"/>
              <a:t>Svaki komadić memorije(</a:t>
            </a:r>
            <a:r>
              <a:rPr lang="hr-HR" dirty="0" err="1" smtClean="0"/>
              <a:t>chunk</a:t>
            </a:r>
            <a:r>
              <a:rPr lang="hr-HR" dirty="0" smtClean="0"/>
              <a:t>) sadrži u sebi informacije o </a:t>
            </a:r>
            <a:r>
              <a:rPr lang="hr-HR" b="1" dirty="0" smtClean="0"/>
              <a:t>veličini prijašnjeg i sljedećeg </a:t>
            </a:r>
            <a:r>
              <a:rPr lang="hr-HR" b="1" dirty="0" err="1" smtClean="0"/>
              <a:t>chunka</a:t>
            </a:r>
            <a:r>
              <a:rPr lang="hr-HR" b="1" dirty="0" smtClean="0"/>
              <a:t> </a:t>
            </a:r>
            <a:r>
              <a:rPr lang="hr-HR" dirty="0" smtClean="0"/>
              <a:t>-&gt; time je olakšano spajanje više njih u jedan veći </a:t>
            </a:r>
            <a:r>
              <a:rPr lang="hr-HR" dirty="0" err="1" smtClean="0"/>
              <a:t>chunk</a:t>
            </a:r>
            <a:endParaRPr lang="hr-HR" dirty="0"/>
          </a:p>
          <a:p>
            <a:pPr lvl="1"/>
            <a:r>
              <a:rPr lang="hr-HR" dirty="0" smtClean="0"/>
              <a:t>Omogućena je pretraga </a:t>
            </a:r>
            <a:r>
              <a:rPr lang="hr-HR" b="1" dirty="0" smtClean="0"/>
              <a:t>naprijed i nazad</a:t>
            </a:r>
          </a:p>
          <a:p>
            <a:pPr lvl="1"/>
            <a:endParaRPr lang="hr-HR" b="1" dirty="0"/>
          </a:p>
          <a:p>
            <a:pPr lvl="1"/>
            <a:endParaRPr lang="hr-HR" b="1" dirty="0" smtClean="0"/>
          </a:p>
          <a:p>
            <a:pPr lvl="1"/>
            <a:endParaRPr lang="hr-HR" b="1" dirty="0"/>
          </a:p>
          <a:p>
            <a:pPr lvl="1"/>
            <a:r>
              <a:rPr lang="hr-HR" dirty="0" smtClean="0"/>
              <a:t>Prvotne verzije su doslovno to koristile</a:t>
            </a:r>
          </a:p>
          <a:p>
            <a:pPr lvl="1"/>
            <a:r>
              <a:rPr lang="hr-HR" dirty="0" smtClean="0"/>
              <a:t>Poboljšanje: </a:t>
            </a:r>
            <a:r>
              <a:rPr lang="hr-HR" dirty="0" err="1" smtClean="0"/>
              <a:t>chunkovi</a:t>
            </a:r>
            <a:r>
              <a:rPr lang="hr-HR" dirty="0" smtClean="0"/>
              <a:t>  koji su aktivni ne nose</a:t>
            </a:r>
          </a:p>
          <a:p>
            <a:pPr marL="548640" lvl="2" indent="0">
              <a:buNone/>
            </a:pPr>
            <a:r>
              <a:rPr lang="hr-HR" dirty="0" smtClean="0"/>
              <a:t>te informacije jer ih i ovako neće moći koristiti</a:t>
            </a:r>
          </a:p>
          <a:p>
            <a:pPr marL="548640" lvl="2" indent="0">
              <a:buNone/>
            </a:pPr>
            <a:r>
              <a:rPr lang="hr-HR" dirty="0" smtClean="0"/>
              <a:t>= otežana detekcija grešaka, ali povećana efikasnost</a:t>
            </a:r>
          </a:p>
          <a:p>
            <a:pPr marL="274320" lvl="1" indent="0">
              <a:buNone/>
            </a:pPr>
            <a:endParaRPr lang="hr-HR" dirty="0" smtClean="0"/>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082" y="3010916"/>
            <a:ext cx="5410736" cy="3726503"/>
          </a:xfrm>
          <a:prstGeom prst="rect">
            <a:avLst/>
          </a:prstGeom>
        </p:spPr>
      </p:pic>
      <p:pic>
        <p:nvPicPr>
          <p:cNvPr id="5" name="Slika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225" y="-9152"/>
            <a:ext cx="3152775" cy="1447800"/>
          </a:xfrm>
          <a:prstGeom prst="rect">
            <a:avLst/>
          </a:prstGeom>
        </p:spPr>
      </p:pic>
    </p:spTree>
    <p:extLst>
      <p:ext uri="{BB962C8B-B14F-4D97-AF65-F5344CB8AC3E}">
        <p14:creationId xmlns:p14="http://schemas.microsoft.com/office/powerpoint/2010/main" val="3386330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557212" y="142988"/>
            <a:ext cx="10058400" cy="1609344"/>
          </a:xfrm>
        </p:spPr>
        <p:txBody>
          <a:bodyPr/>
          <a:lstStyle/>
          <a:p>
            <a:r>
              <a:rPr lang="hr-HR" dirty="0" smtClean="0"/>
              <a:t>Algoritmi </a:t>
            </a:r>
            <a:r>
              <a:rPr lang="hr-HR" dirty="0" err="1" smtClean="0"/>
              <a:t>malloca</a:t>
            </a:r>
            <a:endParaRPr lang="en-US" dirty="0"/>
          </a:p>
        </p:txBody>
      </p:sp>
      <p:pic>
        <p:nvPicPr>
          <p:cNvPr id="4" name="Rezervirano mjesto sadržaja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p:spPr>
      </p:pic>
      <p:sp>
        <p:nvSpPr>
          <p:cNvPr id="6" name="TekstniOkvir 5"/>
          <p:cNvSpPr txBox="1"/>
          <p:nvPr/>
        </p:nvSpPr>
        <p:spPr>
          <a:xfrm>
            <a:off x="221064" y="1447800"/>
            <a:ext cx="10480431" cy="1384995"/>
          </a:xfrm>
          <a:prstGeom prst="rect">
            <a:avLst/>
          </a:prstGeom>
          <a:noFill/>
        </p:spPr>
        <p:txBody>
          <a:bodyPr wrap="square" rtlCol="0">
            <a:spAutoFit/>
          </a:bodyPr>
          <a:lstStyle/>
          <a:p>
            <a:r>
              <a:rPr lang="hr-HR" sz="2400" dirty="0" smtClean="0">
                <a:effectLst>
                  <a:outerShdw blurRad="38100" dist="38100" dir="2700000" algn="tl">
                    <a:srgbClr val="000000">
                      <a:alpha val="43137"/>
                    </a:srgbClr>
                  </a:outerShdw>
                </a:effectLst>
              </a:rPr>
              <a:t>2. </a:t>
            </a:r>
            <a:r>
              <a:rPr lang="hr-HR" sz="2400" dirty="0" err="1" smtClean="0">
                <a:effectLst>
                  <a:outerShdw blurRad="38100" dist="38100" dir="2700000" algn="tl">
                    <a:srgbClr val="000000">
                      <a:alpha val="43137"/>
                    </a:srgbClr>
                  </a:outerShdw>
                </a:effectLst>
              </a:rPr>
              <a:t>Binning</a:t>
            </a:r>
            <a:endParaRPr lang="hr-HR" sz="2400" dirty="0" smtClean="0">
              <a:effectLst>
                <a:outerShdw blurRad="38100" dist="38100" dir="2700000" algn="tl">
                  <a:srgbClr val="000000">
                    <a:alpha val="43137"/>
                  </a:srgbClr>
                </a:outerShdw>
              </a:effectLst>
            </a:endParaRPr>
          </a:p>
          <a:p>
            <a:endParaRPr lang="hr-HR" sz="2400" dirty="0" smtClean="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hr-HR" dirty="0" smtClean="0"/>
              <a:t>Dostupni </a:t>
            </a:r>
            <a:r>
              <a:rPr lang="hr-HR" dirty="0" err="1" smtClean="0"/>
              <a:t>chunkovi</a:t>
            </a:r>
            <a:r>
              <a:rPr lang="hr-HR" dirty="0" smtClean="0"/>
              <a:t> su organizirani u kontejnere(grupirani po veličini)</a:t>
            </a:r>
          </a:p>
          <a:p>
            <a:pPr marL="285750" indent="-285750">
              <a:buFont typeface="Arial" panose="020B0604020202020204" pitchFamily="34" charset="0"/>
              <a:buChar char="•"/>
            </a:pPr>
            <a:r>
              <a:rPr lang="hr-HR" dirty="0" smtClean="0"/>
              <a:t>Najmanji mogući </a:t>
            </a:r>
            <a:r>
              <a:rPr lang="hr-HR" dirty="0" err="1" smtClean="0"/>
              <a:t>chunk</a:t>
            </a:r>
            <a:r>
              <a:rPr lang="hr-HR" dirty="0" smtClean="0"/>
              <a:t> koji nam je dovoljan se traži=</a:t>
            </a:r>
            <a:r>
              <a:rPr lang="hr-HR" dirty="0" err="1" smtClean="0"/>
              <a:t>best</a:t>
            </a:r>
            <a:r>
              <a:rPr lang="hr-HR" dirty="0" smtClean="0"/>
              <a:t>-fit </a:t>
            </a:r>
            <a:r>
              <a:rPr lang="hr-HR" dirty="0" err="1" smtClean="0"/>
              <a:t>search</a:t>
            </a:r>
            <a:r>
              <a:rPr lang="hr-HR" dirty="0" smtClean="0"/>
              <a:t>??Zašto</a:t>
            </a:r>
            <a:endParaRPr lang="en-US" dirty="0"/>
          </a:p>
        </p:txBody>
      </p:sp>
      <p:pic>
        <p:nvPicPr>
          <p:cNvPr id="7" name="Slika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64" y="3425952"/>
            <a:ext cx="5014395" cy="3109229"/>
          </a:xfrm>
          <a:prstGeom prst="rect">
            <a:avLst/>
          </a:prstGeom>
        </p:spPr>
      </p:pic>
      <p:sp>
        <p:nvSpPr>
          <p:cNvPr id="8" name="TekstniOkvir 7"/>
          <p:cNvSpPr txBox="1"/>
          <p:nvPr/>
        </p:nvSpPr>
        <p:spPr>
          <a:xfrm>
            <a:off x="5586412" y="3634263"/>
            <a:ext cx="5577307" cy="2031325"/>
          </a:xfrm>
          <a:prstGeom prst="rect">
            <a:avLst/>
          </a:prstGeom>
          <a:noFill/>
        </p:spPr>
        <p:txBody>
          <a:bodyPr wrap="square" rtlCol="0">
            <a:spAutoFit/>
          </a:bodyPr>
          <a:lstStyle/>
          <a:p>
            <a:r>
              <a:rPr lang="hr-HR" i="1" dirty="0" smtClean="0"/>
              <a:t>Optimizacija na način da se </a:t>
            </a:r>
            <a:r>
              <a:rPr lang="hr-HR" i="1" dirty="0" err="1" smtClean="0"/>
              <a:t>chunkovi</a:t>
            </a:r>
            <a:r>
              <a:rPr lang="hr-HR" i="1" dirty="0" smtClean="0"/>
              <a:t> unutar kontejnera sortiraju.</a:t>
            </a:r>
          </a:p>
          <a:p>
            <a:endParaRPr lang="hr-HR" i="1" dirty="0" smtClean="0"/>
          </a:p>
          <a:p>
            <a:r>
              <a:rPr lang="hr-HR" i="1" dirty="0" smtClean="0"/>
              <a:t>Zaključak:</a:t>
            </a:r>
          </a:p>
          <a:p>
            <a:r>
              <a:rPr lang="hr-HR" i="1" dirty="0" smtClean="0"/>
              <a:t>	Najbolji prvi sa spajanjem,  oslobođeni se 	spajaju s	a susjedima i drže u pripadnom 	sortiranom kontejneru</a:t>
            </a:r>
          </a:p>
        </p:txBody>
      </p:sp>
    </p:spTree>
    <p:extLst>
      <p:ext uri="{BB962C8B-B14F-4D97-AF65-F5344CB8AC3E}">
        <p14:creationId xmlns:p14="http://schemas.microsoft.com/office/powerpoint/2010/main" val="3775556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normAutofit/>
          </a:bodyPr>
          <a:lstStyle/>
          <a:p>
            <a:r>
              <a:rPr lang="hr-HR" dirty="0" smtClean="0"/>
              <a:t>Heuristička poboljšanja </a:t>
            </a:r>
            <a:br>
              <a:rPr lang="hr-HR" dirty="0" smtClean="0"/>
            </a:br>
            <a:r>
              <a:rPr lang="hr-HR" dirty="0" err="1" smtClean="0"/>
              <a:t>alokatora</a:t>
            </a:r>
            <a:endParaRPr lang="en-US" dirty="0"/>
          </a:p>
        </p:txBody>
      </p:sp>
      <p:sp>
        <p:nvSpPr>
          <p:cNvPr id="3" name="Rezervirano mjesto sadržaja 2"/>
          <p:cNvSpPr>
            <a:spLocks noGrp="1"/>
          </p:cNvSpPr>
          <p:nvPr>
            <p:ph idx="1"/>
          </p:nvPr>
        </p:nvSpPr>
        <p:spPr>
          <a:xfrm>
            <a:off x="1290912" y="2475815"/>
            <a:ext cx="10058400" cy="4050792"/>
          </a:xfrm>
        </p:spPr>
        <p:txBody>
          <a:bodyPr/>
          <a:lstStyle/>
          <a:p>
            <a:pPr marL="457200" indent="-457200">
              <a:buFont typeface="+mj-lt"/>
              <a:buAutoNum type="arabicPeriod"/>
            </a:pPr>
            <a:r>
              <a:rPr lang="hr-HR" dirty="0" smtClean="0"/>
              <a:t>Očuvanje </a:t>
            </a:r>
            <a:r>
              <a:rPr lang="hr-HR" dirty="0" err="1" smtClean="0"/>
              <a:t>lokalnosti</a:t>
            </a:r>
            <a:endParaRPr lang="hr-HR" dirty="0" smtClean="0"/>
          </a:p>
          <a:p>
            <a:pPr marL="457200" indent="-457200">
              <a:buFont typeface="+mj-lt"/>
              <a:buAutoNum type="arabicPeriod"/>
            </a:pPr>
            <a:r>
              <a:rPr lang="hr-HR" dirty="0" smtClean="0"/>
              <a:t>„</a:t>
            </a:r>
            <a:r>
              <a:rPr lang="hr-HR" dirty="0" err="1" smtClean="0"/>
              <a:t>Wilderness</a:t>
            </a:r>
            <a:r>
              <a:rPr lang="hr-HR" dirty="0" smtClean="0"/>
              <a:t> </a:t>
            </a:r>
            <a:r>
              <a:rPr lang="hr-HR" dirty="0" err="1" smtClean="0"/>
              <a:t>preservation</a:t>
            </a:r>
            <a:r>
              <a:rPr lang="hr-HR" dirty="0" smtClean="0"/>
              <a:t>”</a:t>
            </a:r>
          </a:p>
          <a:p>
            <a:pPr marL="457200" indent="-457200">
              <a:buFont typeface="+mj-lt"/>
              <a:buAutoNum type="arabicPeriod"/>
            </a:pPr>
            <a:r>
              <a:rPr lang="hr-HR" dirty="0" err="1" smtClean="0"/>
              <a:t>Mapiranje</a:t>
            </a:r>
            <a:r>
              <a:rPr lang="hr-HR" dirty="0" smtClean="0"/>
              <a:t> memorije</a:t>
            </a:r>
          </a:p>
          <a:p>
            <a:pPr marL="457200" indent="-457200">
              <a:buFont typeface="+mj-lt"/>
              <a:buAutoNum type="arabicPeriod"/>
            </a:pPr>
            <a:r>
              <a:rPr lang="hr-HR" dirty="0" smtClean="0"/>
              <a:t>Keširanje</a:t>
            </a:r>
          </a:p>
          <a:p>
            <a:pPr marL="457200" indent="-457200">
              <a:buFont typeface="+mj-lt"/>
              <a:buAutoNum type="arabicPeriod"/>
            </a:pPr>
            <a:r>
              <a:rPr lang="hr-HR" dirty="0" smtClean="0"/>
              <a:t>„</a:t>
            </a:r>
            <a:r>
              <a:rPr lang="hr-HR" dirty="0" err="1" smtClean="0"/>
              <a:t>Lookasides</a:t>
            </a:r>
            <a:r>
              <a:rPr lang="hr-HR" dirty="0" smtClean="0"/>
              <a:t>”</a:t>
            </a:r>
            <a:endParaRPr lang="en-US" dirty="0"/>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176" y="2502041"/>
            <a:ext cx="6863024" cy="3101796"/>
          </a:xfrm>
          <a:prstGeom prst="rect">
            <a:avLst/>
          </a:prstGeom>
        </p:spPr>
      </p:pic>
      <p:pic>
        <p:nvPicPr>
          <p:cNvPr id="5" name="Slika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225" y="-64008"/>
            <a:ext cx="3152775" cy="1447800"/>
          </a:xfrm>
          <a:prstGeom prst="rect">
            <a:avLst/>
          </a:prstGeom>
        </p:spPr>
      </p:pic>
    </p:spTree>
    <p:extLst>
      <p:ext uri="{BB962C8B-B14F-4D97-AF65-F5344CB8AC3E}">
        <p14:creationId xmlns:p14="http://schemas.microsoft.com/office/powerpoint/2010/main" val="1648847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Očuvanje </a:t>
            </a:r>
            <a:r>
              <a:rPr lang="hr-HR" dirty="0" err="1" smtClean="0"/>
              <a:t>lokalnosti</a:t>
            </a:r>
            <a:endParaRPr lang="en-US" dirty="0"/>
          </a:p>
        </p:txBody>
      </p:sp>
      <p:sp>
        <p:nvSpPr>
          <p:cNvPr id="3" name="Rezervirano mjesto sadržaja 2"/>
          <p:cNvSpPr>
            <a:spLocks noGrp="1"/>
          </p:cNvSpPr>
          <p:nvPr>
            <p:ph idx="1"/>
          </p:nvPr>
        </p:nvSpPr>
        <p:spPr/>
        <p:txBody>
          <a:bodyPr>
            <a:normAutofit/>
          </a:bodyPr>
          <a:lstStyle/>
          <a:p>
            <a:r>
              <a:rPr lang="hr-HR" dirty="0" smtClean="0"/>
              <a:t>Temelji se na pretpostavci da </a:t>
            </a:r>
            <a:r>
              <a:rPr lang="hr-HR" dirty="0" err="1" smtClean="0"/>
              <a:t>chunkovi</a:t>
            </a:r>
            <a:r>
              <a:rPr lang="hr-HR" dirty="0" smtClean="0"/>
              <a:t> memorije koji su alocirani u približno slično vrijeme imaju slična svojstva(slične reference, doseg…)</a:t>
            </a:r>
          </a:p>
          <a:p>
            <a:r>
              <a:rPr lang="hr-HR" dirty="0" smtClean="0"/>
              <a:t>Takva heuristika pokušava gotovo uvijek koristiti </a:t>
            </a:r>
            <a:r>
              <a:rPr lang="hr-HR" dirty="0" err="1" smtClean="0"/>
              <a:t>nearest</a:t>
            </a:r>
            <a:r>
              <a:rPr lang="hr-HR" dirty="0" smtClean="0"/>
              <a:t>-fit strategiju, upravo zbog pretpostavke </a:t>
            </a:r>
            <a:r>
              <a:rPr lang="hr-HR" dirty="0" err="1" smtClean="0"/>
              <a:t>lokalnosti</a:t>
            </a:r>
            <a:endParaRPr lang="hr-HR" dirty="0" smtClean="0"/>
          </a:p>
          <a:p>
            <a:pPr marL="0" indent="0">
              <a:buNone/>
            </a:pPr>
            <a:endParaRPr lang="hr-HR" dirty="0" smtClean="0"/>
          </a:p>
          <a:p>
            <a:pPr marL="0" indent="0">
              <a:buNone/>
            </a:pPr>
            <a:r>
              <a:rPr lang="hr-HR" dirty="0" smtClean="0"/>
              <a:t>							</a:t>
            </a:r>
            <a:r>
              <a:rPr lang="hr-HR" b="1" i="1" u="sng" dirty="0" err="1" smtClean="0"/>
              <a:t>Fragementacija</a:t>
            </a:r>
            <a:endParaRPr lang="hr-HR" b="1" i="1" u="sng" dirty="0"/>
          </a:p>
          <a:p>
            <a:endParaRPr lang="hr-HR" dirty="0" smtClean="0"/>
          </a:p>
          <a:p>
            <a:endParaRPr lang="hr-HR" dirty="0" smtClean="0"/>
          </a:p>
          <a:p>
            <a:r>
              <a:rPr lang="hr-HR" dirty="0" smtClean="0"/>
              <a:t>Koristi se u situacijama kada stvara najmanje konflikata sa ostalim </a:t>
            </a:r>
            <a:r>
              <a:rPr lang="hr-HR" dirty="0" err="1" smtClean="0"/>
              <a:t>zahjevima</a:t>
            </a:r>
            <a:r>
              <a:rPr lang="hr-HR" dirty="0" smtClean="0"/>
              <a:t> </a:t>
            </a:r>
            <a:r>
              <a:rPr lang="hr-HR" dirty="0" err="1" smtClean="0"/>
              <a:t>alokatora</a:t>
            </a:r>
            <a:endParaRPr lang="en-US" dirty="0"/>
          </a:p>
        </p:txBody>
      </p:sp>
      <p:sp>
        <p:nvSpPr>
          <p:cNvPr id="4" name="Strelica udesno 3"/>
          <p:cNvSpPr/>
          <p:nvPr/>
        </p:nvSpPr>
        <p:spPr>
          <a:xfrm rot="286102">
            <a:off x="3748647" y="3438754"/>
            <a:ext cx="3052374" cy="1014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ka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125248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Sadržaj</a:t>
            </a:r>
            <a:endParaRPr lang="en-US" dirty="0"/>
          </a:p>
        </p:txBody>
      </p:sp>
      <p:sp>
        <p:nvSpPr>
          <p:cNvPr id="3" name="Rezervirano mjesto sadržaja 2"/>
          <p:cNvSpPr>
            <a:spLocks noGrp="1"/>
          </p:cNvSpPr>
          <p:nvPr>
            <p:ph idx="1"/>
          </p:nvPr>
        </p:nvSpPr>
        <p:spPr/>
        <p:txBody>
          <a:bodyPr/>
          <a:lstStyle/>
          <a:p>
            <a:r>
              <a:rPr lang="hr-HR" dirty="0" smtClean="0"/>
              <a:t>Gomila vs. Stog</a:t>
            </a:r>
          </a:p>
          <a:p>
            <a:pPr lvl="1"/>
            <a:r>
              <a:rPr lang="hr-HR" dirty="0" smtClean="0"/>
              <a:t>X64 arhitektura</a:t>
            </a:r>
          </a:p>
          <a:p>
            <a:pPr lvl="1"/>
            <a:r>
              <a:rPr lang="hr-HR" dirty="0" smtClean="0"/>
              <a:t>Osnovne razlike</a:t>
            </a:r>
          </a:p>
          <a:p>
            <a:pPr lvl="1"/>
            <a:r>
              <a:rPr lang="hr-HR" dirty="0" smtClean="0"/>
              <a:t>Alokacija</a:t>
            </a:r>
          </a:p>
          <a:p>
            <a:r>
              <a:rPr lang="hr-HR" dirty="0" err="1" smtClean="0"/>
              <a:t>Kompajlerske</a:t>
            </a:r>
            <a:r>
              <a:rPr lang="hr-HR" dirty="0" smtClean="0"/>
              <a:t> optimizacije</a:t>
            </a:r>
          </a:p>
          <a:p>
            <a:r>
              <a:rPr lang="hr-HR" dirty="0" smtClean="0"/>
              <a:t>Veza programa i </a:t>
            </a:r>
            <a:r>
              <a:rPr lang="hr-HR" dirty="0" err="1" smtClean="0"/>
              <a:t>cache</a:t>
            </a:r>
            <a:r>
              <a:rPr lang="hr-HR" dirty="0" smtClean="0"/>
              <a:t>-a?</a:t>
            </a:r>
          </a:p>
          <a:p>
            <a:r>
              <a:rPr lang="hr-HR" dirty="0" smtClean="0"/>
              <a:t>GDB?</a:t>
            </a:r>
          </a:p>
          <a:p>
            <a:endParaRPr lang="hr-HR" dirty="0" smtClean="0"/>
          </a:p>
          <a:p>
            <a:endParaRPr lang="hr-HR" dirty="0" smtClean="0"/>
          </a:p>
        </p:txBody>
      </p:sp>
      <p:pic>
        <p:nvPicPr>
          <p:cNvPr id="4" name="Slik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pic>
        <p:nvPicPr>
          <p:cNvPr id="5" name="Slika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276" y="2093976"/>
            <a:ext cx="5678633" cy="3563574"/>
          </a:xfrm>
          <a:prstGeom prst="rect">
            <a:avLst/>
          </a:prstGeom>
        </p:spPr>
      </p:pic>
    </p:spTree>
    <p:extLst>
      <p:ext uri="{BB962C8B-B14F-4D97-AF65-F5344CB8AC3E}">
        <p14:creationId xmlns:p14="http://schemas.microsoft.com/office/powerpoint/2010/main" val="32648103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Wilderness</a:t>
            </a:r>
            <a:r>
              <a:rPr lang="hr-HR" dirty="0" smtClean="0"/>
              <a:t> </a:t>
            </a:r>
            <a:r>
              <a:rPr lang="hr-HR" dirty="0" err="1" smtClean="0"/>
              <a:t>preservation</a:t>
            </a:r>
            <a:endParaRPr lang="en-US" dirty="0"/>
          </a:p>
        </p:txBody>
      </p:sp>
      <p:sp>
        <p:nvSpPr>
          <p:cNvPr id="3" name="Rezervirano mjesto sadržaja 2"/>
          <p:cNvSpPr>
            <a:spLocks noGrp="1"/>
          </p:cNvSpPr>
          <p:nvPr>
            <p:ph idx="1"/>
          </p:nvPr>
        </p:nvSpPr>
        <p:spPr>
          <a:xfrm>
            <a:off x="361741" y="2121408"/>
            <a:ext cx="10766507" cy="4050792"/>
          </a:xfrm>
        </p:spPr>
        <p:txBody>
          <a:bodyPr/>
          <a:lstStyle/>
          <a:p>
            <a:r>
              <a:rPr lang="hr-HR" dirty="0" smtClean="0"/>
              <a:t>Predstavlja prostor koji graniči s najvišom adresom rezerviranom od sustava</a:t>
            </a:r>
          </a:p>
          <a:p>
            <a:r>
              <a:rPr lang="hr-HR" dirty="0" smtClean="0"/>
              <a:t>Jedini </a:t>
            </a:r>
            <a:r>
              <a:rPr lang="hr-HR" dirty="0" err="1" smtClean="0"/>
              <a:t>chunk</a:t>
            </a:r>
            <a:r>
              <a:rPr lang="hr-HR" dirty="0" smtClean="0"/>
              <a:t> memorije koji se može proizvoljno proširiti, naravno pod pretpostavkom da ima dostupne memorije</a:t>
            </a:r>
          </a:p>
          <a:p>
            <a:pPr marL="0" indent="0">
              <a:buNone/>
            </a:pPr>
            <a:r>
              <a:rPr lang="hr-HR" dirty="0" smtClean="0"/>
              <a:t>			Koristimo na 2 načina</a:t>
            </a:r>
          </a:p>
          <a:p>
            <a:endParaRPr lang="hr-HR" dirty="0" smtClean="0"/>
          </a:p>
          <a:p>
            <a:endParaRPr lang="en-US" dirty="0"/>
          </a:p>
        </p:txBody>
      </p:sp>
      <p:cxnSp>
        <p:nvCxnSpPr>
          <p:cNvPr id="5" name="Ravni poveznik sa strelicom 4"/>
          <p:cNvCxnSpPr/>
          <p:nvPr/>
        </p:nvCxnSpPr>
        <p:spPr>
          <a:xfrm flipH="1">
            <a:off x="2090057" y="3687745"/>
            <a:ext cx="1567543" cy="123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kstniOkvir 5"/>
          <p:cNvSpPr txBox="1"/>
          <p:nvPr/>
        </p:nvSpPr>
        <p:spPr>
          <a:xfrm>
            <a:off x="452176" y="5154804"/>
            <a:ext cx="4233980" cy="923330"/>
          </a:xfrm>
          <a:prstGeom prst="rect">
            <a:avLst/>
          </a:prstGeom>
          <a:noFill/>
        </p:spPr>
        <p:txBody>
          <a:bodyPr wrap="none" rtlCol="0">
            <a:spAutoFit/>
          </a:bodyPr>
          <a:lstStyle/>
          <a:p>
            <a:r>
              <a:rPr lang="hr-HR" dirty="0" smtClean="0"/>
              <a:t>Tretiramo kao i ostale </a:t>
            </a:r>
            <a:r>
              <a:rPr lang="hr-HR" dirty="0" err="1" smtClean="0"/>
              <a:t>chunkove</a:t>
            </a:r>
            <a:endParaRPr lang="hr-HR" dirty="0" smtClean="0"/>
          </a:p>
          <a:p>
            <a:r>
              <a:rPr lang="hr-HR" dirty="0" smtClean="0"/>
              <a:t>Brzina, jednostavnost, ali moguće loše </a:t>
            </a:r>
          </a:p>
          <a:p>
            <a:r>
              <a:rPr lang="hr-HR" dirty="0"/>
              <a:t>m</a:t>
            </a:r>
            <a:r>
              <a:rPr lang="hr-HR" dirty="0" smtClean="0"/>
              <a:t>emorijske karakteristike</a:t>
            </a:r>
            <a:endParaRPr lang="en-US" dirty="0"/>
          </a:p>
        </p:txBody>
      </p:sp>
      <p:cxnSp>
        <p:nvCxnSpPr>
          <p:cNvPr id="8" name="Ravni poveznik sa strelicom 7"/>
          <p:cNvCxnSpPr/>
          <p:nvPr/>
        </p:nvCxnSpPr>
        <p:spPr>
          <a:xfrm>
            <a:off x="5744994" y="3687745"/>
            <a:ext cx="2032430" cy="1235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kstniOkvir 9"/>
          <p:cNvSpPr txBox="1"/>
          <p:nvPr/>
        </p:nvSpPr>
        <p:spPr>
          <a:xfrm>
            <a:off x="6742444" y="5304887"/>
            <a:ext cx="5099858" cy="923330"/>
          </a:xfrm>
          <a:prstGeom prst="rect">
            <a:avLst/>
          </a:prstGeom>
          <a:noFill/>
        </p:spPr>
        <p:txBody>
          <a:bodyPr wrap="none" rtlCol="0">
            <a:spAutoFit/>
          </a:bodyPr>
          <a:lstStyle/>
          <a:p>
            <a:r>
              <a:rPr lang="hr-HR" dirty="0" smtClean="0"/>
              <a:t>Tretiramo </a:t>
            </a:r>
            <a:r>
              <a:rPr lang="hr-HR" dirty="0" err="1" smtClean="0"/>
              <a:t>chunk</a:t>
            </a:r>
            <a:r>
              <a:rPr lang="hr-HR" dirty="0" smtClean="0"/>
              <a:t> kao veći, nego što je</a:t>
            </a:r>
          </a:p>
          <a:p>
            <a:r>
              <a:rPr lang="hr-HR" dirty="0" smtClean="0"/>
              <a:t>jer zapravo on takav može postati -&gt; koristi</a:t>
            </a:r>
          </a:p>
          <a:p>
            <a:r>
              <a:rPr lang="hr-HR" dirty="0" smtClean="0"/>
              <a:t>se samo onda kada drugi </a:t>
            </a:r>
            <a:r>
              <a:rPr lang="hr-HR" dirty="0" err="1" smtClean="0"/>
              <a:t>chunkovi</a:t>
            </a:r>
            <a:r>
              <a:rPr lang="hr-HR" dirty="0" smtClean="0"/>
              <a:t> ne postoje</a:t>
            </a:r>
          </a:p>
        </p:txBody>
      </p:sp>
      <p:pic>
        <p:nvPicPr>
          <p:cNvPr id="12" name="Slika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1906371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Memory</a:t>
            </a:r>
            <a:r>
              <a:rPr lang="hr-HR" dirty="0" smtClean="0"/>
              <a:t> </a:t>
            </a:r>
            <a:r>
              <a:rPr lang="hr-HR" dirty="0" err="1" smtClean="0"/>
              <a:t>mapping</a:t>
            </a:r>
            <a:endParaRPr lang="en-US" dirty="0"/>
          </a:p>
        </p:txBody>
      </p:sp>
      <p:sp>
        <p:nvSpPr>
          <p:cNvPr id="3" name="Rezervirano mjesto sadržaja 2"/>
          <p:cNvSpPr>
            <a:spLocks noGrp="1"/>
          </p:cNvSpPr>
          <p:nvPr>
            <p:ph idx="1"/>
          </p:nvPr>
        </p:nvSpPr>
        <p:spPr/>
        <p:txBody>
          <a:bodyPr/>
          <a:lstStyle/>
          <a:p>
            <a:r>
              <a:rPr lang="hr-HR" dirty="0" smtClean="0"/>
              <a:t>Alocira odvojene prostore memorije programu</a:t>
            </a:r>
          </a:p>
          <a:p>
            <a:r>
              <a:rPr lang="hr-HR" dirty="0" smtClean="0"/>
              <a:t>Smanjuje fragmentaciju</a:t>
            </a:r>
          </a:p>
          <a:p>
            <a:r>
              <a:rPr lang="hr-HR" dirty="0" smtClean="0"/>
              <a:t>Koristi se „ispod haube” automatski samo onda kada je zahtjev za memorijom veći od granične veličine praga, ako bi se moralo koristiti </a:t>
            </a:r>
            <a:r>
              <a:rPr lang="hr-HR" dirty="0" err="1" smtClean="0"/>
              <a:t>sbrk</a:t>
            </a:r>
            <a:r>
              <a:rPr lang="hr-HR" dirty="0" smtClean="0"/>
              <a:t>(on se inače koristi za proširivanje memorije)</a:t>
            </a:r>
          </a:p>
          <a:p>
            <a:r>
              <a:rPr lang="hr-HR" dirty="0" smtClean="0"/>
              <a:t>Vrijedno koristiti samo u nekim situacijama:</a:t>
            </a:r>
          </a:p>
          <a:p>
            <a:pPr marL="617220" lvl="1" indent="-342900">
              <a:buFont typeface="+mj-lt"/>
              <a:buAutoNum type="arabicPeriod"/>
            </a:pPr>
            <a:r>
              <a:rPr lang="hr-HR" dirty="0" smtClean="0"/>
              <a:t>Više procesa koji dijele istu memoriju, </a:t>
            </a:r>
            <a:r>
              <a:rPr lang="hr-HR" dirty="0" err="1" smtClean="0"/>
              <a:t>mmap</a:t>
            </a:r>
            <a:r>
              <a:rPr lang="hr-HR" dirty="0" smtClean="0"/>
              <a:t> omogućava da svi ti procesi dijele istu memoriju</a:t>
            </a:r>
          </a:p>
          <a:p>
            <a:pPr marL="617220" lvl="1" indent="-342900">
              <a:buFont typeface="+mj-lt"/>
              <a:buAutoNum type="arabicPeriod"/>
            </a:pPr>
            <a:r>
              <a:rPr lang="hr-HR" dirty="0" smtClean="0"/>
              <a:t>Optimiziranje operacija </a:t>
            </a:r>
            <a:r>
              <a:rPr lang="hr-HR" dirty="0" err="1" smtClean="0"/>
              <a:t>straničenja</a:t>
            </a:r>
            <a:endParaRPr lang="hr-HR" dirty="0" smtClean="0"/>
          </a:p>
          <a:p>
            <a:pPr marL="617220" lvl="1" indent="-342900">
              <a:buFont typeface="+mj-lt"/>
              <a:buAutoNum type="arabicPeriod"/>
            </a:pPr>
            <a:r>
              <a:rPr lang="hr-HR" dirty="0" err="1" smtClean="0"/>
              <a:t>Read</a:t>
            </a:r>
            <a:r>
              <a:rPr lang="hr-HR" dirty="0" smtClean="0"/>
              <a:t>/</a:t>
            </a:r>
            <a:r>
              <a:rPr lang="hr-HR" dirty="0" err="1" smtClean="0"/>
              <a:t>write</a:t>
            </a:r>
            <a:r>
              <a:rPr lang="hr-HR" dirty="0" smtClean="0"/>
              <a:t> se ne mogu koristiti za sve tipove datoteka</a:t>
            </a:r>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1588771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Memory</a:t>
            </a:r>
            <a:r>
              <a:rPr lang="hr-HR" dirty="0" smtClean="0"/>
              <a:t> </a:t>
            </a:r>
            <a:r>
              <a:rPr lang="hr-HR" dirty="0" err="1" smtClean="0"/>
              <a:t>mapping</a:t>
            </a:r>
            <a:endParaRPr lang="en-US" dirty="0"/>
          </a:p>
        </p:txBody>
      </p:sp>
      <p:sp>
        <p:nvSpPr>
          <p:cNvPr id="3" name="Rezervirano mjesto sadržaja 2"/>
          <p:cNvSpPr>
            <a:spLocks noGrp="1"/>
          </p:cNvSpPr>
          <p:nvPr>
            <p:ph idx="1"/>
          </p:nvPr>
        </p:nvSpPr>
        <p:spPr/>
        <p:txBody>
          <a:bodyPr/>
          <a:lstStyle/>
          <a:p>
            <a:r>
              <a:rPr lang="hr-HR" dirty="0" err="1" smtClean="0"/>
              <a:t>Mapiranje</a:t>
            </a:r>
            <a:r>
              <a:rPr lang="hr-HR" dirty="0" smtClean="0"/>
              <a:t> između prostora procesa i datoteka, uređaja </a:t>
            </a:r>
          </a:p>
          <a:p>
            <a:r>
              <a:rPr lang="hr-HR" dirty="0" smtClean="0"/>
              <a:t>To znači da nakon što </a:t>
            </a:r>
            <a:r>
              <a:rPr lang="hr-HR" dirty="0" err="1" smtClean="0"/>
              <a:t>mapiramo</a:t>
            </a:r>
            <a:r>
              <a:rPr lang="hr-HR" dirty="0" smtClean="0"/>
              <a:t> datoteku u adresni prostor, datoteci se može pristupit kao običnom polju</a:t>
            </a:r>
          </a:p>
          <a:p>
            <a:r>
              <a:rPr lang="hr-HR" dirty="0" smtClean="0"/>
              <a:t>Efikasniji pristup</a:t>
            </a:r>
          </a:p>
          <a:p>
            <a:r>
              <a:rPr lang="hr-HR" dirty="0" smtClean="0"/>
              <a:t>Pazi!!!</a:t>
            </a:r>
          </a:p>
          <a:p>
            <a:r>
              <a:rPr lang="hr-HR" dirty="0" smtClean="0"/>
              <a:t> </a:t>
            </a:r>
            <a:r>
              <a:rPr lang="hr-HR" dirty="0" err="1"/>
              <a:t>M</a:t>
            </a:r>
            <a:r>
              <a:rPr lang="hr-HR" dirty="0" err="1" smtClean="0"/>
              <a:t>emory</a:t>
            </a:r>
            <a:r>
              <a:rPr lang="hr-HR" dirty="0" smtClean="0"/>
              <a:t> </a:t>
            </a:r>
            <a:r>
              <a:rPr lang="hr-HR" dirty="0" err="1" smtClean="0"/>
              <a:t>mapping</a:t>
            </a:r>
            <a:r>
              <a:rPr lang="hr-HR" dirty="0" smtClean="0"/>
              <a:t> se najčešće koristi za dijeljenje memorije između procesa, i komunikaciju različitih entiteta</a:t>
            </a:r>
          </a:p>
          <a:p>
            <a:r>
              <a:rPr lang="hr-HR" dirty="0" smtClean="0"/>
              <a:t>Određeni pomak u performansama nam može dati pri korištenju iznimno velikih datoteka, za sekvencijalni pristup su operacije čitanja i pisanja iznimno dobro podešene</a:t>
            </a:r>
            <a:endParaRPr lang="en-US" dirty="0"/>
          </a:p>
        </p:txBody>
      </p:sp>
      <p:pic>
        <p:nvPicPr>
          <p:cNvPr id="4" name="Slik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4212409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093" y="617503"/>
            <a:ext cx="8984273" cy="5648325"/>
          </a:xfrm>
        </p:spPr>
      </p:pic>
    </p:spTree>
    <p:extLst>
      <p:ext uri="{BB962C8B-B14F-4D97-AF65-F5344CB8AC3E}">
        <p14:creationId xmlns:p14="http://schemas.microsoft.com/office/powerpoint/2010/main" val="2133434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286077" y="0"/>
            <a:ext cx="10058400" cy="992476"/>
          </a:xfrm>
        </p:spPr>
        <p:txBody>
          <a:bodyPr/>
          <a:lstStyle/>
          <a:p>
            <a:r>
              <a:rPr lang="hr-HR" dirty="0" err="1" smtClean="0"/>
              <a:t>Mmap</a:t>
            </a:r>
            <a:r>
              <a:rPr lang="hr-HR" dirty="0" smtClean="0"/>
              <a:t> </a:t>
            </a:r>
            <a:r>
              <a:rPr lang="hr-HR" dirty="0" err="1" smtClean="0"/>
              <a:t>in</a:t>
            </a:r>
            <a:r>
              <a:rPr lang="hr-HR" dirty="0" smtClean="0"/>
              <a:t> c++</a:t>
            </a:r>
            <a:endParaRPr lang="en-US" dirty="0"/>
          </a:p>
        </p:txBody>
      </p:sp>
      <p:pic>
        <p:nvPicPr>
          <p:cNvPr id="5" name="Rezervirano mjesto sadržaja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28" y="884255"/>
            <a:ext cx="12329328" cy="5993842"/>
          </a:xfrm>
        </p:spPr>
      </p:pic>
    </p:spTree>
    <p:extLst>
      <p:ext uri="{BB962C8B-B14F-4D97-AF65-F5344CB8AC3E}">
        <p14:creationId xmlns:p14="http://schemas.microsoft.com/office/powerpoint/2010/main" val="40449047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zervirano mjesto sadržaja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94" y="0"/>
            <a:ext cx="12192000" cy="6858000"/>
          </a:xfrm>
        </p:spPr>
      </p:pic>
    </p:spTree>
    <p:extLst>
      <p:ext uri="{BB962C8B-B14F-4D97-AF65-F5344CB8AC3E}">
        <p14:creationId xmlns:p14="http://schemas.microsoft.com/office/powerpoint/2010/main" val="1512759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446850" y="0"/>
            <a:ext cx="10058400" cy="821654"/>
          </a:xfrm>
        </p:spPr>
        <p:txBody>
          <a:bodyPr>
            <a:normAutofit fontScale="90000"/>
          </a:bodyPr>
          <a:lstStyle/>
          <a:p>
            <a:r>
              <a:rPr lang="hr-HR" dirty="0" smtClean="0"/>
              <a:t>Normalno čitanje iz datoteke</a:t>
            </a:r>
            <a:endParaRPr lang="en-US" dirty="0"/>
          </a:p>
        </p:txBody>
      </p:sp>
      <p:pic>
        <p:nvPicPr>
          <p:cNvPr id="6" name="Rezervirano mjesto sadržaja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5050"/>
            <a:ext cx="12192000" cy="5952950"/>
          </a:xfrm>
        </p:spPr>
      </p:pic>
    </p:spTree>
    <p:extLst>
      <p:ext uri="{BB962C8B-B14F-4D97-AF65-F5344CB8AC3E}">
        <p14:creationId xmlns:p14="http://schemas.microsoft.com/office/powerpoint/2010/main" val="2291179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0" y="0"/>
            <a:ext cx="12192000" cy="1065125"/>
          </a:xfrm>
        </p:spPr>
        <p:txBody>
          <a:bodyPr/>
          <a:lstStyle/>
          <a:p>
            <a:r>
              <a:rPr lang="hr-HR" dirty="0" smtClean="0"/>
              <a:t>usporedba</a:t>
            </a:r>
            <a:endParaRPr lang="en-US" dirty="0"/>
          </a:p>
        </p:txBody>
      </p:sp>
      <p:sp>
        <p:nvSpPr>
          <p:cNvPr id="3" name="Rezervirano mjesto sadržaja 2"/>
          <p:cNvSpPr>
            <a:spLocks noGrp="1"/>
          </p:cNvSpPr>
          <p:nvPr>
            <p:ph idx="1"/>
          </p:nvPr>
        </p:nvSpPr>
        <p:spPr>
          <a:xfrm>
            <a:off x="0" y="975895"/>
            <a:ext cx="12192000" cy="5399783"/>
          </a:xfrm>
        </p:spPr>
        <p:txBody>
          <a:bodyPr/>
          <a:lstStyle/>
          <a:p>
            <a:r>
              <a:rPr lang="hr-HR" dirty="0" smtClean="0"/>
              <a:t>Duplo brže se izvodi program koji koristi datoteku veličine 1GB</a:t>
            </a:r>
          </a:p>
          <a:p>
            <a:endParaRPr lang="en-US" dirty="0"/>
          </a:p>
        </p:txBody>
      </p:sp>
      <p:pic>
        <p:nvPicPr>
          <p:cNvPr id="4" name="Slika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77108"/>
            <a:ext cx="11183815" cy="5380892"/>
          </a:xfrm>
          <a:prstGeom prst="rect">
            <a:avLst/>
          </a:prstGeom>
        </p:spPr>
      </p:pic>
    </p:spTree>
    <p:extLst>
      <p:ext uri="{BB962C8B-B14F-4D97-AF65-F5344CB8AC3E}">
        <p14:creationId xmlns:p14="http://schemas.microsoft.com/office/powerpoint/2010/main" val="4107597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lookasides</a:t>
            </a:r>
            <a:endParaRPr lang="en-US" dirty="0"/>
          </a:p>
        </p:txBody>
      </p:sp>
      <p:sp>
        <p:nvSpPr>
          <p:cNvPr id="3" name="Rezervirano mjesto sadržaja 2"/>
          <p:cNvSpPr>
            <a:spLocks noGrp="1"/>
          </p:cNvSpPr>
          <p:nvPr>
            <p:ph idx="1"/>
          </p:nvPr>
        </p:nvSpPr>
        <p:spPr/>
        <p:txBody>
          <a:bodyPr/>
          <a:lstStyle/>
          <a:p>
            <a:r>
              <a:rPr lang="hr-HR" dirty="0" smtClean="0"/>
              <a:t>U starijim verzijama minimalna veličina </a:t>
            </a:r>
            <a:r>
              <a:rPr lang="hr-HR" dirty="0" err="1" smtClean="0"/>
              <a:t>chunka</a:t>
            </a:r>
            <a:r>
              <a:rPr lang="hr-HR" dirty="0" smtClean="0"/>
              <a:t> je bila 16B pa je u situacijama u kojim je npr. neka struktura podataka koristila samo 8B(za jedan čvor) došlo do nepotrebnog gubljenja memorije</a:t>
            </a:r>
          </a:p>
          <a:p>
            <a:r>
              <a:rPr lang="hr-HR" dirty="0" err="1" smtClean="0"/>
              <a:t>Alokator</a:t>
            </a:r>
            <a:r>
              <a:rPr lang="hr-HR" dirty="0" smtClean="0"/>
              <a:t> bi mogao provjeravati adrese da li se koriste, kojem prostoru pripadaju i sl., ali to bi bilo neefikasno</a:t>
            </a:r>
          </a:p>
          <a:p>
            <a:r>
              <a:rPr lang="hr-HR" dirty="0" smtClean="0"/>
              <a:t>U tim situacijama programer bi mogao napisat svoju verziju koja bi naslijedila </a:t>
            </a:r>
            <a:r>
              <a:rPr lang="hr-HR" dirty="0" err="1" smtClean="0"/>
              <a:t>new</a:t>
            </a:r>
            <a:r>
              <a:rPr lang="hr-HR" dirty="0" smtClean="0"/>
              <a:t> operator</a:t>
            </a:r>
            <a:endParaRPr lang="en-US" dirty="0"/>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16859428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err="1" smtClean="0"/>
              <a:t>caching</a:t>
            </a:r>
            <a:endParaRPr lang="en-US" dirty="0"/>
          </a:p>
        </p:txBody>
      </p:sp>
      <p:sp>
        <p:nvSpPr>
          <p:cNvPr id="3" name="Rezervirano mjesto sadržaja 2"/>
          <p:cNvSpPr>
            <a:spLocks noGrp="1"/>
          </p:cNvSpPr>
          <p:nvPr>
            <p:ph idx="1"/>
          </p:nvPr>
        </p:nvSpPr>
        <p:spPr/>
        <p:txBody>
          <a:bodyPr/>
          <a:lstStyle/>
          <a:p>
            <a:r>
              <a:rPr lang="hr-HR" dirty="0" smtClean="0"/>
              <a:t>Najosnovnija verzija algoritma spaja susjedne </a:t>
            </a:r>
            <a:r>
              <a:rPr lang="hr-HR" dirty="0" err="1" smtClean="0"/>
              <a:t>chunkove</a:t>
            </a:r>
            <a:r>
              <a:rPr lang="hr-HR" dirty="0" smtClean="0"/>
              <a:t>, a odvaja ih samo kad je to nužno(skupe operacije!!!)</a:t>
            </a:r>
          </a:p>
          <a:p>
            <a:endParaRPr lang="hr-HR" dirty="0" smtClean="0"/>
          </a:p>
          <a:p>
            <a:r>
              <a:rPr lang="hr-HR" dirty="0" smtClean="0"/>
              <a:t>2 </a:t>
            </a:r>
            <a:r>
              <a:rPr lang="hr-HR" dirty="0" err="1" smtClean="0"/>
              <a:t>caching</a:t>
            </a:r>
            <a:r>
              <a:rPr lang="hr-HR" dirty="0" smtClean="0"/>
              <a:t> strategije:</a:t>
            </a:r>
          </a:p>
          <a:p>
            <a:pPr marL="457200" indent="-457200">
              <a:buFont typeface="+mj-lt"/>
              <a:buAutoNum type="arabicPeriod"/>
            </a:pPr>
            <a:r>
              <a:rPr lang="hr-HR" dirty="0" smtClean="0"/>
              <a:t>Nemoj spajati susjede, nego se nadaj da će ubrzo doći sljedeći zahtjev u kojem ćeš iskoristiti </a:t>
            </a:r>
            <a:r>
              <a:rPr lang="hr-HR" dirty="0" err="1" smtClean="0"/>
              <a:t>chunk</a:t>
            </a:r>
            <a:r>
              <a:rPr lang="hr-HR" dirty="0" smtClean="0"/>
              <a:t> te veličine(odgođeno spajanje)</a:t>
            </a:r>
          </a:p>
          <a:p>
            <a:pPr marL="457200" indent="-457200">
              <a:buFont typeface="+mj-lt"/>
              <a:buAutoNum type="arabicPeriod"/>
            </a:pPr>
            <a:r>
              <a:rPr lang="hr-HR" dirty="0" smtClean="0"/>
              <a:t>Odvoji </a:t>
            </a:r>
            <a:r>
              <a:rPr lang="hr-HR" dirty="0" err="1" smtClean="0"/>
              <a:t>chunkove</a:t>
            </a:r>
            <a:r>
              <a:rPr lang="hr-HR" dirty="0" smtClean="0"/>
              <a:t> unaprijed i to više njih, a ne jedan po jedan(</a:t>
            </a:r>
            <a:r>
              <a:rPr lang="hr-HR" dirty="0" err="1" smtClean="0"/>
              <a:t>prealociranje</a:t>
            </a:r>
            <a:r>
              <a:rPr lang="hr-HR" dirty="0" smtClean="0"/>
              <a:t>)</a:t>
            </a:r>
          </a:p>
          <a:p>
            <a:pPr marL="0" indent="0">
              <a:buNone/>
            </a:pPr>
            <a:endParaRPr lang="hr-HR" dirty="0" smtClean="0"/>
          </a:p>
          <a:p>
            <a:pPr marL="0" indent="0">
              <a:buNone/>
            </a:pPr>
            <a:r>
              <a:rPr lang="hr-HR" dirty="0" smtClean="0"/>
              <a:t>Može se </a:t>
            </a:r>
            <a:r>
              <a:rPr lang="hr-HR" dirty="0" err="1" smtClean="0"/>
              <a:t>korisititi</a:t>
            </a:r>
            <a:r>
              <a:rPr lang="hr-HR" dirty="0" smtClean="0"/>
              <a:t> u situacijama kada se često stvaraju i otpuštaju </a:t>
            </a:r>
            <a:r>
              <a:rPr lang="hr-HR" dirty="0" err="1" smtClean="0"/>
              <a:t>chunkovi</a:t>
            </a:r>
            <a:r>
              <a:rPr lang="hr-HR" dirty="0"/>
              <a:t> </a:t>
            </a:r>
            <a:r>
              <a:rPr lang="hr-HR" dirty="0" smtClean="0"/>
              <a:t>iste veličine, npr. radimo neku strukturu podataka. Koristi se samo za keširanje </a:t>
            </a:r>
            <a:r>
              <a:rPr lang="hr-HR" dirty="0" err="1" smtClean="0"/>
              <a:t>chunkova</a:t>
            </a:r>
            <a:r>
              <a:rPr lang="hr-HR" dirty="0" smtClean="0"/>
              <a:t> malih veličina. </a:t>
            </a:r>
          </a:p>
          <a:p>
            <a:pPr marL="457200" indent="-457200">
              <a:buFont typeface="+mj-lt"/>
              <a:buAutoNum type="arabicPeriod"/>
            </a:pPr>
            <a:endParaRPr lang="en-US" dirty="0"/>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2871197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Prije svega… </a:t>
            </a:r>
            <a:br>
              <a:rPr lang="hr-HR" dirty="0" smtClean="0"/>
            </a:br>
            <a:r>
              <a:rPr lang="hr-HR" dirty="0" smtClean="0"/>
              <a:t>X64 arhitektura</a:t>
            </a:r>
            <a:endParaRPr lang="en-US" dirty="0"/>
          </a:p>
        </p:txBody>
      </p:sp>
      <p:sp>
        <p:nvSpPr>
          <p:cNvPr id="3" name="Rezervirano mjesto sadržaja 2"/>
          <p:cNvSpPr>
            <a:spLocks noGrp="1"/>
          </p:cNvSpPr>
          <p:nvPr>
            <p:ph idx="1"/>
          </p:nvPr>
        </p:nvSpPr>
        <p:spPr>
          <a:xfrm>
            <a:off x="1069847" y="2121408"/>
            <a:ext cx="10226225" cy="4454883"/>
          </a:xfrm>
        </p:spPr>
        <p:txBody>
          <a:bodyPr/>
          <a:lstStyle/>
          <a:p>
            <a:r>
              <a:rPr lang="hr-HR" dirty="0" smtClean="0"/>
              <a:t>Kompatibilna ekstenzija x86 arhitekture – podržava i 32-bitan način rada i 64</a:t>
            </a:r>
          </a:p>
          <a:p>
            <a:r>
              <a:rPr lang="hr-HR" dirty="0" smtClean="0"/>
              <a:t>AMD64 i Intel64 </a:t>
            </a:r>
          </a:p>
          <a:p>
            <a:r>
              <a:rPr lang="hr-HR" dirty="0" smtClean="0"/>
              <a:t>Prva 4 cjelobrojna parametra(i </a:t>
            </a:r>
            <a:r>
              <a:rPr lang="hr-HR" dirty="0" err="1" smtClean="0"/>
              <a:t>pointeri</a:t>
            </a:r>
            <a:r>
              <a:rPr lang="hr-HR" dirty="0" smtClean="0"/>
              <a:t>) –&gt; RCX, RDX, R8 i R9 registri</a:t>
            </a:r>
          </a:p>
          <a:p>
            <a:r>
              <a:rPr lang="hr-HR" dirty="0" smtClean="0"/>
              <a:t>Prva 4 realna parametra -&gt; XMM0 – XMM3</a:t>
            </a:r>
          </a:p>
          <a:p>
            <a:r>
              <a:rPr lang="hr-HR" dirty="0" smtClean="0"/>
              <a:t>Ostatak na stog</a:t>
            </a:r>
          </a:p>
          <a:p>
            <a:r>
              <a:rPr lang="hr-HR" dirty="0" err="1" smtClean="0"/>
              <a:t>Pointer</a:t>
            </a:r>
            <a:r>
              <a:rPr lang="hr-HR" dirty="0" smtClean="0"/>
              <a:t> ili cjelobrojna povratna vrijednost -&gt; RAX registar</a:t>
            </a:r>
          </a:p>
          <a:p>
            <a:r>
              <a:rPr lang="hr-HR" dirty="0" smtClean="0"/>
              <a:t>Realna povratna vrijednost -&gt; xmm0</a:t>
            </a:r>
          </a:p>
          <a:p>
            <a:r>
              <a:rPr lang="hr-HR" dirty="0" smtClean="0"/>
              <a:t>RAX, RCX, RDX, R8-R11 promjenjivi</a:t>
            </a:r>
          </a:p>
          <a:p>
            <a:r>
              <a:rPr lang="hr-HR" dirty="0" smtClean="0"/>
              <a:t>RBX, RBP, RDI, RSI, R12-R15 nepromjenjivi</a:t>
            </a:r>
          </a:p>
          <a:p>
            <a:r>
              <a:rPr lang="hr-HR" dirty="0" smtClean="0"/>
              <a:t>RSP je pokazivač na vrh stoga</a:t>
            </a:r>
          </a:p>
          <a:p>
            <a:endParaRPr lang="hr-HR" dirty="0" smtClean="0"/>
          </a:p>
          <a:p>
            <a:endParaRPr lang="en-US" dirty="0"/>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1380371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Efikasnost </a:t>
            </a:r>
            <a:r>
              <a:rPr lang="hr-HR" dirty="0" err="1" smtClean="0"/>
              <a:t>io</a:t>
            </a:r>
            <a:r>
              <a:rPr lang="hr-HR" dirty="0" smtClean="0"/>
              <a:t> operacija</a:t>
            </a:r>
            <a:endParaRPr lang="en-US" dirty="0"/>
          </a:p>
        </p:txBody>
      </p:sp>
      <p:sp>
        <p:nvSpPr>
          <p:cNvPr id="3" name="Rezervirano mjesto sadržaja 2"/>
          <p:cNvSpPr>
            <a:spLocks noGrp="1"/>
          </p:cNvSpPr>
          <p:nvPr>
            <p:ph idx="1"/>
          </p:nvPr>
        </p:nvSpPr>
        <p:spPr/>
        <p:txBody>
          <a:bodyPr>
            <a:normAutofit lnSpcReduction="10000"/>
          </a:bodyPr>
          <a:lstStyle/>
          <a:p>
            <a:r>
              <a:rPr lang="hr-HR" dirty="0" smtClean="0"/>
              <a:t>Razmislimo o jednom čestom načinu korištenja dva programa:</a:t>
            </a:r>
          </a:p>
          <a:p>
            <a:pPr marL="617220" lvl="1" indent="-342900">
              <a:buFont typeface="+mj-lt"/>
              <a:buAutoNum type="arabicPeriod"/>
            </a:pPr>
            <a:r>
              <a:rPr lang="hr-HR" dirty="0" smtClean="0"/>
              <a:t>Prvi program stvara strukturu podataka i zapisuje u datoteku</a:t>
            </a:r>
          </a:p>
          <a:p>
            <a:pPr marL="617220" lvl="1" indent="-342900">
              <a:buFont typeface="+mj-lt"/>
              <a:buAutoNum type="arabicPeriod"/>
            </a:pPr>
            <a:r>
              <a:rPr lang="hr-HR" dirty="0" smtClean="0"/>
              <a:t>Drugi program čita podatke iz datoteke i koristi ih</a:t>
            </a:r>
          </a:p>
          <a:p>
            <a:pPr marL="617220" lvl="1" indent="-342900">
              <a:buFont typeface="+mj-lt"/>
              <a:buAutoNum type="arabicPeriod"/>
            </a:pPr>
            <a:endParaRPr lang="hr-HR" dirty="0"/>
          </a:p>
          <a:p>
            <a:pPr marL="274320" lvl="1" indent="0">
              <a:buNone/>
            </a:pPr>
            <a:r>
              <a:rPr lang="hr-HR" dirty="0" smtClean="0"/>
              <a:t>2 načina implementacije, prvo pomoću zapisivanja teksta u odredišnu datoteku, a drugi način je zapisivanje u binarnu datoteku.</a:t>
            </a:r>
          </a:p>
          <a:p>
            <a:pPr marL="274320" lvl="1" indent="0">
              <a:buNone/>
            </a:pPr>
            <a:endParaRPr lang="hr-HR" dirty="0"/>
          </a:p>
          <a:p>
            <a:pPr marL="274320" lvl="1" indent="0">
              <a:buNone/>
            </a:pPr>
            <a:r>
              <a:rPr lang="hr-HR" dirty="0" smtClean="0"/>
              <a:t>Za procjenu rezultata koristili smo datoteku veličine 81MB koju smo zapisivali i čitali najprije u </a:t>
            </a:r>
            <a:r>
              <a:rPr lang="hr-HR" dirty="0" err="1" smtClean="0"/>
              <a:t>txt</a:t>
            </a:r>
            <a:r>
              <a:rPr lang="hr-HR" dirty="0" smtClean="0"/>
              <a:t> datoteku, a onda u .dat datoteku.</a:t>
            </a:r>
          </a:p>
          <a:p>
            <a:pPr marL="274320" lvl="1" indent="0">
              <a:buNone/>
            </a:pPr>
            <a:endParaRPr lang="hr-HR" dirty="0"/>
          </a:p>
          <a:p>
            <a:pPr marL="274320" lvl="1" indent="0">
              <a:buNone/>
            </a:pPr>
            <a:r>
              <a:rPr lang="hr-HR" dirty="0" smtClean="0"/>
              <a:t>Pogledajmo rezultate </a:t>
            </a:r>
            <a:r>
              <a:rPr lang="hr-HR" dirty="0" smtClean="0">
                <a:sym typeface="Wingdings" panose="05000000000000000000" pitchFamily="2" charset="2"/>
              </a:rPr>
              <a:t> </a:t>
            </a:r>
          </a:p>
          <a:p>
            <a:pPr marL="274320" lvl="1" indent="0">
              <a:buNone/>
            </a:pPr>
            <a:endParaRPr lang="hr-HR" dirty="0">
              <a:sym typeface="Wingdings" panose="05000000000000000000" pitchFamily="2" charset="2"/>
            </a:endParaRPr>
          </a:p>
          <a:p>
            <a:pPr marL="274320" lvl="1" indent="0">
              <a:buNone/>
            </a:pPr>
            <a:r>
              <a:rPr lang="hr-HR" dirty="0" smtClean="0">
                <a:sym typeface="Wingdings" panose="05000000000000000000" pitchFamily="2" charset="2"/>
              </a:rPr>
              <a:t>Napomena: izvorni kod se nalazi na </a:t>
            </a:r>
            <a:r>
              <a:rPr lang="hr-HR" dirty="0" err="1" smtClean="0">
                <a:sym typeface="Wingdings" panose="05000000000000000000" pitchFamily="2" charset="2"/>
              </a:rPr>
              <a:t>githubu</a:t>
            </a:r>
            <a:endParaRPr lang="hr-HR" dirty="0" smtClean="0">
              <a:sym typeface="Wingdings" panose="05000000000000000000" pitchFamily="2" charset="2"/>
            </a:endParaRPr>
          </a:p>
        </p:txBody>
      </p:sp>
    </p:spTree>
    <p:extLst>
      <p:ext uri="{BB962C8B-B14F-4D97-AF65-F5344CB8AC3E}">
        <p14:creationId xmlns:p14="http://schemas.microsoft.com/office/powerpoint/2010/main" val="485050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1452062" cy="6762541"/>
          </a:xfrm>
        </p:spPr>
      </p:pic>
    </p:spTree>
    <p:extLst>
      <p:ext uri="{BB962C8B-B14F-4D97-AF65-F5344CB8AC3E}">
        <p14:creationId xmlns:p14="http://schemas.microsoft.com/office/powerpoint/2010/main" val="2115713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814" y="0"/>
            <a:ext cx="9351666" cy="6858000"/>
          </a:xfrm>
        </p:spPr>
      </p:pic>
    </p:spTree>
    <p:extLst>
      <p:ext uri="{BB962C8B-B14F-4D97-AF65-F5344CB8AC3E}">
        <p14:creationId xmlns:p14="http://schemas.microsoft.com/office/powerpoint/2010/main" val="37309938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1334541" cy="6858000"/>
          </a:xfrm>
        </p:spPr>
      </p:pic>
    </p:spTree>
    <p:extLst>
      <p:ext uri="{BB962C8B-B14F-4D97-AF65-F5344CB8AC3E}">
        <p14:creationId xmlns:p14="http://schemas.microsoft.com/office/powerpoint/2010/main" val="2689466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9172"/>
            <a:ext cx="9596176" cy="6768828"/>
          </a:xfrm>
        </p:spPr>
      </p:pic>
    </p:spTree>
    <p:extLst>
      <p:ext uri="{BB962C8B-B14F-4D97-AF65-F5344CB8AC3E}">
        <p14:creationId xmlns:p14="http://schemas.microsoft.com/office/powerpoint/2010/main" val="2054562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85264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rezultati</a:t>
            </a:r>
            <a:endParaRPr lang="en-US" dirty="0"/>
          </a:p>
        </p:txBody>
      </p:sp>
      <p:sp>
        <p:nvSpPr>
          <p:cNvPr id="3" name="Rezervirano mjesto sadržaja 2"/>
          <p:cNvSpPr>
            <a:spLocks noGrp="1"/>
          </p:cNvSpPr>
          <p:nvPr>
            <p:ph idx="1"/>
          </p:nvPr>
        </p:nvSpPr>
        <p:spPr/>
        <p:txBody>
          <a:bodyPr/>
          <a:lstStyle/>
          <a:p>
            <a:endParaRPr lang="en-US" dirty="0"/>
          </a:p>
        </p:txBody>
      </p:sp>
    </p:spTree>
    <p:extLst>
      <p:ext uri="{BB962C8B-B14F-4D97-AF65-F5344CB8AC3E}">
        <p14:creationId xmlns:p14="http://schemas.microsoft.com/office/powerpoint/2010/main" val="639763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Završno o </a:t>
            </a:r>
            <a:r>
              <a:rPr lang="hr-HR" dirty="0" err="1" smtClean="0"/>
              <a:t>io</a:t>
            </a:r>
            <a:r>
              <a:rPr lang="hr-HR" dirty="0" smtClean="0"/>
              <a:t> operacijama</a:t>
            </a:r>
            <a:endParaRPr lang="en-US" dirty="0"/>
          </a:p>
        </p:txBody>
      </p:sp>
      <p:sp>
        <p:nvSpPr>
          <p:cNvPr id="3" name="Rezervirano mjesto sadržaja 2"/>
          <p:cNvSpPr>
            <a:spLocks noGrp="1"/>
          </p:cNvSpPr>
          <p:nvPr>
            <p:ph idx="1"/>
          </p:nvPr>
        </p:nvSpPr>
        <p:spPr/>
        <p:txBody>
          <a:bodyPr/>
          <a:lstStyle/>
          <a:p>
            <a:r>
              <a:rPr lang="hr-HR" dirty="0" smtClean="0"/>
              <a:t>Napomenimo za kraj kako korištenje ‘\n’ u odnosu na </a:t>
            </a:r>
            <a:r>
              <a:rPr lang="hr-HR" dirty="0" err="1" smtClean="0"/>
              <a:t>std</a:t>
            </a:r>
            <a:r>
              <a:rPr lang="hr-HR" dirty="0" smtClean="0"/>
              <a:t>::</a:t>
            </a:r>
            <a:r>
              <a:rPr lang="hr-HR" dirty="0" err="1" smtClean="0"/>
              <a:t>endl</a:t>
            </a:r>
            <a:r>
              <a:rPr lang="hr-HR" dirty="0" smtClean="0"/>
              <a:t> također ubrzava izvođenje</a:t>
            </a:r>
          </a:p>
          <a:p>
            <a:r>
              <a:rPr lang="hr-HR" dirty="0" err="1" smtClean="0"/>
              <a:t>Scanf</a:t>
            </a:r>
            <a:r>
              <a:rPr lang="hr-HR" dirty="0" smtClean="0"/>
              <a:t> i </a:t>
            </a:r>
            <a:r>
              <a:rPr lang="hr-HR" dirty="0" err="1" smtClean="0"/>
              <a:t>printf</a:t>
            </a:r>
            <a:r>
              <a:rPr lang="hr-HR" dirty="0" smtClean="0"/>
              <a:t> su brži od cin i </a:t>
            </a:r>
            <a:r>
              <a:rPr lang="hr-HR" dirty="0" err="1" smtClean="0"/>
              <a:t>cout</a:t>
            </a:r>
            <a:r>
              <a:rPr lang="hr-HR" dirty="0" smtClean="0"/>
              <a:t>, ali možemo jednako brzo čitati sa cin i </a:t>
            </a:r>
            <a:r>
              <a:rPr lang="hr-HR" dirty="0" err="1" smtClean="0"/>
              <a:t>cout</a:t>
            </a:r>
            <a:r>
              <a:rPr lang="hr-HR" dirty="0" smtClean="0"/>
              <a:t> uz pomoć ove dvije naredbe u </a:t>
            </a:r>
            <a:r>
              <a:rPr lang="hr-HR" dirty="0" err="1" smtClean="0"/>
              <a:t>main</a:t>
            </a:r>
            <a:r>
              <a:rPr lang="hr-HR" dirty="0" smtClean="0"/>
              <a:t> funkciji</a:t>
            </a:r>
          </a:p>
          <a:p>
            <a:endParaRPr lang="hr-HR" dirty="0"/>
          </a:p>
          <a:p>
            <a:r>
              <a:rPr lang="en-US" altLang="en-US" dirty="0" err="1">
                <a:latin typeface="Consolas" panose="020B0609020204030204" pitchFamily="49" charset="0"/>
              </a:rPr>
              <a:t>ios_base</a:t>
            </a:r>
            <a:r>
              <a:rPr lang="en-US" altLang="en-US" dirty="0">
                <a:latin typeface="Consolas" panose="020B0609020204030204" pitchFamily="49" charset="0"/>
              </a:rPr>
              <a:t>::</a:t>
            </a:r>
            <a:r>
              <a:rPr lang="en-US" altLang="en-US" dirty="0" err="1">
                <a:latin typeface="Consolas" panose="020B0609020204030204" pitchFamily="49" charset="0"/>
              </a:rPr>
              <a:t>sync_with_stdio</a:t>
            </a:r>
            <a:r>
              <a:rPr lang="en-US" altLang="en-US" dirty="0">
                <a:latin typeface="Consolas" panose="020B0609020204030204" pitchFamily="49" charset="0"/>
              </a:rPr>
              <a:t>(false); </a:t>
            </a:r>
            <a:r>
              <a:rPr lang="en-US" altLang="en-US" dirty="0" err="1">
                <a:latin typeface="Consolas" panose="020B0609020204030204" pitchFamily="49" charset="0"/>
              </a:rPr>
              <a:t>cin.tie</a:t>
            </a:r>
            <a:r>
              <a:rPr lang="en-US" altLang="en-US" dirty="0">
                <a:latin typeface="Consolas" panose="020B0609020204030204" pitchFamily="49" charset="0"/>
              </a:rPr>
              <a:t>(NULL);</a:t>
            </a:r>
            <a:r>
              <a:rPr lang="en-US" altLang="en-US" sz="1200" dirty="0"/>
              <a:t> </a:t>
            </a:r>
            <a:endParaRPr lang="hr-HR" altLang="en-US" sz="1200" dirty="0" smtClean="0"/>
          </a:p>
          <a:p>
            <a:pPr marL="0" indent="0">
              <a:buNone/>
            </a:pPr>
            <a:endParaRPr lang="hr-HR" sz="1200" dirty="0" smtClean="0">
              <a:latin typeface="Arial" panose="020B0604020202020204" pitchFamily="34" charset="0"/>
            </a:endParaRPr>
          </a:p>
          <a:p>
            <a:r>
              <a:rPr lang="hr-HR" dirty="0" smtClean="0"/>
              <a:t>uz </a:t>
            </a:r>
            <a:r>
              <a:rPr lang="hr-HR" dirty="0" err="1" smtClean="0"/>
              <a:t>using</a:t>
            </a:r>
            <a:r>
              <a:rPr lang="hr-HR" dirty="0" smtClean="0"/>
              <a:t> </a:t>
            </a:r>
            <a:r>
              <a:rPr lang="hr-HR" dirty="0" err="1" smtClean="0"/>
              <a:t>namespace</a:t>
            </a:r>
            <a:r>
              <a:rPr lang="hr-HR" dirty="0" smtClean="0"/>
              <a:t> </a:t>
            </a:r>
            <a:r>
              <a:rPr lang="hr-HR" dirty="0" err="1" smtClean="0"/>
              <a:t>std</a:t>
            </a:r>
            <a:r>
              <a:rPr lang="hr-HR" dirty="0" smtClean="0"/>
              <a:t> ;</a:t>
            </a:r>
            <a:r>
              <a:rPr lang="hr-HR" dirty="0" smtClean="0">
                <a:sym typeface="Wingdings" panose="05000000000000000000" pitchFamily="2" charset="2"/>
              </a:rPr>
              <a:t></a:t>
            </a:r>
          </a:p>
          <a:p>
            <a:r>
              <a:rPr lang="hr-HR" dirty="0" smtClean="0">
                <a:sym typeface="Wingdings" panose="05000000000000000000" pitchFamily="2" charset="2"/>
              </a:rPr>
              <a:t>Te primjere možete pronaći na </a:t>
            </a:r>
            <a:r>
              <a:rPr lang="hr-HR" dirty="0" err="1" smtClean="0">
                <a:sym typeface="Wingdings" panose="05000000000000000000" pitchFamily="2" charset="2"/>
              </a:rPr>
              <a:t>githubu</a:t>
            </a:r>
            <a:r>
              <a:rPr lang="hr-HR" dirty="0" smtClean="0">
                <a:sym typeface="Wingdings" panose="05000000000000000000" pitchFamily="2" charset="2"/>
              </a:rPr>
              <a:t>(link na kraju prezentacije)</a:t>
            </a:r>
          </a:p>
          <a:p>
            <a:endParaRPr lang="hr-HR" dirty="0">
              <a:sym typeface="Wingdings" panose="05000000000000000000" pitchFamily="2" charset="2"/>
            </a:endParaRPr>
          </a:p>
          <a:p>
            <a:endParaRPr lang="hr-HR" dirty="0" smtClean="0"/>
          </a:p>
        </p:txBody>
      </p:sp>
      <p:sp>
        <p:nvSpPr>
          <p:cNvPr id="5" name="Rectangle 2"/>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7047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literatura</a:t>
            </a:r>
            <a:endParaRPr lang="en-US" dirty="0"/>
          </a:p>
        </p:txBody>
      </p:sp>
      <p:sp>
        <p:nvSpPr>
          <p:cNvPr id="3" name="Rezervirano mjesto sadržaja 2"/>
          <p:cNvSpPr>
            <a:spLocks noGrp="1"/>
          </p:cNvSpPr>
          <p:nvPr>
            <p:ph idx="1"/>
          </p:nvPr>
        </p:nvSpPr>
        <p:spPr/>
        <p:txBody>
          <a:bodyPr/>
          <a:lstStyle/>
          <a:p>
            <a:r>
              <a:rPr lang="en-US" dirty="0">
                <a:hlinkClick r:id="rId2"/>
              </a:rPr>
              <a:t>https://docs.microsoft.com/en-us/windows-hardware/drivers/debugger/x64-architecture#:~:</a:t>
            </a:r>
            <a:r>
              <a:rPr lang="en-US" dirty="0" smtClean="0">
                <a:hlinkClick r:id="rId2"/>
              </a:rPr>
              <a:t>text=The%20x64%20architecture%20is%20a,sets%20are%20close%20to%20identical</a:t>
            </a:r>
            <a:endParaRPr lang="hr-HR" dirty="0" smtClean="0"/>
          </a:p>
          <a:p>
            <a:r>
              <a:rPr lang="hr-HR" dirty="0">
                <a:hlinkClick r:id="rId3"/>
              </a:rPr>
              <a:t>http://</a:t>
            </a:r>
            <a:r>
              <a:rPr lang="hr-HR" dirty="0" smtClean="0">
                <a:hlinkClick r:id="rId3"/>
              </a:rPr>
              <a:t>gee.cs.oswego.edu/dl/html/malloc.html</a:t>
            </a:r>
            <a:endParaRPr lang="hr-HR" dirty="0" smtClean="0"/>
          </a:p>
          <a:p>
            <a:r>
              <a:rPr lang="hr-HR" dirty="0">
                <a:hlinkClick r:id="rId4"/>
              </a:rPr>
              <a:t>https://</a:t>
            </a:r>
            <a:r>
              <a:rPr lang="hr-HR" dirty="0" smtClean="0">
                <a:hlinkClick r:id="rId4"/>
              </a:rPr>
              <a:t>www.youtube.com/watch?v=wJ1L2nSIV1s&amp;list=PLlrATfBNZ98dudnM48yfGUldqGD0S4FFb&amp;index=54</a:t>
            </a:r>
            <a:endParaRPr lang="hr-HR" dirty="0" smtClean="0"/>
          </a:p>
          <a:p>
            <a:r>
              <a:rPr lang="hr-HR" dirty="0">
                <a:hlinkClick r:id="rId5"/>
              </a:rPr>
              <a:t>https://linuxhint.com/using_mmap_function_linux</a:t>
            </a:r>
            <a:r>
              <a:rPr lang="hr-HR" dirty="0" smtClean="0">
                <a:hlinkClick r:id="rId5"/>
              </a:rPr>
              <a:t>/</a:t>
            </a:r>
            <a:endParaRPr lang="hr-HR" dirty="0" smtClean="0"/>
          </a:p>
          <a:p>
            <a:endParaRPr lang="hr-HR" dirty="0" smtClean="0"/>
          </a:p>
          <a:p>
            <a:endParaRPr lang="hr-HR" dirty="0" smtClean="0"/>
          </a:p>
          <a:p>
            <a:endParaRPr lang="hr-HR" dirty="0" smtClean="0"/>
          </a:p>
          <a:p>
            <a:endParaRPr lang="en-US" dirty="0"/>
          </a:p>
        </p:txBody>
      </p:sp>
    </p:spTree>
    <p:extLst>
      <p:ext uri="{BB962C8B-B14F-4D97-AF65-F5344CB8AC3E}">
        <p14:creationId xmlns:p14="http://schemas.microsoft.com/office/powerpoint/2010/main" val="18797869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kraj</a:t>
            </a:r>
            <a:endParaRPr lang="en-US" dirty="0"/>
          </a:p>
        </p:txBody>
      </p:sp>
      <p:sp>
        <p:nvSpPr>
          <p:cNvPr id="3" name="Rezervirano mjesto sadržaja 2"/>
          <p:cNvSpPr>
            <a:spLocks noGrp="1"/>
          </p:cNvSpPr>
          <p:nvPr>
            <p:ph idx="1"/>
          </p:nvPr>
        </p:nvSpPr>
        <p:spPr/>
        <p:txBody>
          <a:bodyPr/>
          <a:lstStyle/>
          <a:p>
            <a:r>
              <a:rPr lang="en-US" dirty="0">
                <a:hlinkClick r:id="rId2"/>
              </a:rPr>
              <a:t>https://github.com/as51340/ComputerArchitectureProject</a:t>
            </a:r>
            <a:r>
              <a:rPr lang="en-US" dirty="0" smtClean="0">
                <a:hlinkClick r:id="rId2"/>
              </a:rPr>
              <a:t>/</a:t>
            </a:r>
            <a:endParaRPr lang="hr-HR" dirty="0" smtClean="0"/>
          </a:p>
          <a:p>
            <a:r>
              <a:rPr lang="hr-HR" dirty="0" smtClean="0"/>
              <a:t>Projekt je rađen uz pomoć </a:t>
            </a:r>
            <a:r>
              <a:rPr lang="hr-HR" dirty="0" err="1" smtClean="0"/>
              <a:t>cmake</a:t>
            </a:r>
            <a:r>
              <a:rPr lang="hr-HR" dirty="0" smtClean="0"/>
              <a:t>-a</a:t>
            </a:r>
          </a:p>
          <a:p>
            <a:r>
              <a:rPr lang="hr-HR" dirty="0" smtClean="0"/>
              <a:t>Za pokretanje kojeg god primjera potrebno je u pripadnom </a:t>
            </a:r>
            <a:r>
              <a:rPr lang="hr-HR" dirty="0" err="1" smtClean="0"/>
              <a:t>build</a:t>
            </a:r>
            <a:r>
              <a:rPr lang="hr-HR" dirty="0" smtClean="0"/>
              <a:t> folderu koristiti </a:t>
            </a:r>
            <a:r>
              <a:rPr lang="hr-HR" i="1" dirty="0" err="1" smtClean="0"/>
              <a:t>cmake</a:t>
            </a:r>
            <a:r>
              <a:rPr lang="hr-HR" i="1" dirty="0"/>
              <a:t> </a:t>
            </a:r>
            <a:r>
              <a:rPr lang="hr-HR" i="1" dirty="0" smtClean="0"/>
              <a:t>..</a:t>
            </a:r>
            <a:r>
              <a:rPr lang="hr-HR" dirty="0" smtClean="0"/>
              <a:t> </a:t>
            </a:r>
            <a:r>
              <a:rPr lang="hr-HR" dirty="0"/>
              <a:t>n</a:t>
            </a:r>
            <a:r>
              <a:rPr lang="hr-HR" dirty="0" smtClean="0"/>
              <a:t>aredbu na početku i poslije svakog dodavanja ili brisanja datoteke, a za promjenu izvornog koda(</a:t>
            </a:r>
            <a:r>
              <a:rPr lang="hr-HR" dirty="0" err="1" smtClean="0"/>
              <a:t>kompajliranje</a:t>
            </a:r>
            <a:r>
              <a:rPr lang="hr-HR" dirty="0" smtClean="0"/>
              <a:t>) koristiti naredbu make, nakon čega se napravi odgovarajući izvršna datoteka koju se pokreće normalno</a:t>
            </a:r>
          </a:p>
          <a:p>
            <a:endParaRPr lang="hr-HR" dirty="0"/>
          </a:p>
          <a:p>
            <a:pPr marL="274320" lvl="1" indent="0">
              <a:buNone/>
            </a:pPr>
            <a:endParaRPr lang="hr-HR" dirty="0"/>
          </a:p>
          <a:p>
            <a:pPr marL="274320" lvl="1" indent="0">
              <a:buNone/>
            </a:pPr>
            <a:endParaRPr lang="hr-HR" dirty="0" smtClean="0"/>
          </a:p>
          <a:p>
            <a:pPr marL="274320" lvl="1" indent="0">
              <a:buNone/>
            </a:pPr>
            <a:r>
              <a:rPr lang="hr-HR" dirty="0" smtClean="0"/>
              <a:t>Andi Škrgat </a:t>
            </a:r>
            <a:r>
              <a:rPr lang="hr-HR" dirty="0" smtClean="0">
                <a:sym typeface="Wingdings" panose="05000000000000000000" pitchFamily="2" charset="2"/>
              </a:rPr>
              <a:t></a:t>
            </a:r>
            <a:endParaRPr lang="en-US" dirty="0"/>
          </a:p>
        </p:txBody>
      </p:sp>
    </p:spTree>
    <p:extLst>
      <p:ext uri="{BB962C8B-B14F-4D97-AF65-F5344CB8AC3E}">
        <p14:creationId xmlns:p14="http://schemas.microsoft.com/office/powerpoint/2010/main" val="1975278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p:txBody>
          <a:bodyPr/>
          <a:lstStyle/>
          <a:p>
            <a:r>
              <a:rPr lang="hr-HR" dirty="0" smtClean="0"/>
              <a:t>X64 arhitektura</a:t>
            </a:r>
            <a:endParaRPr lang="en-US" dirty="0"/>
          </a:p>
        </p:txBody>
      </p:sp>
      <p:sp>
        <p:nvSpPr>
          <p:cNvPr id="3" name="Rezervirano mjesto sadržaja 2"/>
          <p:cNvSpPr>
            <a:spLocks noGrp="1"/>
          </p:cNvSpPr>
          <p:nvPr>
            <p:ph idx="1"/>
          </p:nvPr>
        </p:nvSpPr>
        <p:spPr/>
        <p:txBody>
          <a:bodyPr/>
          <a:lstStyle/>
          <a:p>
            <a:r>
              <a:rPr lang="hr-HR" dirty="0" smtClean="0"/>
              <a:t>JMP, CALL, PUSH, POP</a:t>
            </a:r>
          </a:p>
          <a:p>
            <a:r>
              <a:rPr lang="hr-HR" dirty="0" smtClean="0"/>
              <a:t>MOV RAX, [RBX] -&gt; 8B od početka RBX u RAX</a:t>
            </a:r>
          </a:p>
          <a:p>
            <a:r>
              <a:rPr lang="hr-HR" dirty="0" smtClean="0"/>
              <a:t>Dodan još jedan način adresiranja za naredbu MOV </a:t>
            </a:r>
          </a:p>
          <a:p>
            <a:r>
              <a:rPr lang="hr-HR" dirty="0" smtClean="0"/>
              <a:t>RIP relativan način adresiranja : MOV RAX, [ADDR] -&gt; 8B iz ADDR+RIP -&gt; RAX</a:t>
            </a:r>
          </a:p>
          <a:p>
            <a:endParaRPr lang="hr-HR" dirty="0" smtClean="0"/>
          </a:p>
        </p:txBody>
      </p:sp>
      <p:pic>
        <p:nvPicPr>
          <p:cNvPr id="4" name="Slika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384649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637310" y="503105"/>
            <a:ext cx="10066065" cy="1020895"/>
          </a:xfrm>
        </p:spPr>
        <p:txBody>
          <a:bodyPr/>
          <a:lstStyle/>
          <a:p>
            <a:r>
              <a:rPr lang="hr-HR" dirty="0" smtClean="0"/>
              <a:t>X64 arhitektura</a:t>
            </a:r>
            <a:endParaRPr lang="en-US" dirty="0"/>
          </a:p>
        </p:txBody>
      </p:sp>
      <p:pic>
        <p:nvPicPr>
          <p:cNvPr id="6" name="Rezervirano mjesto sadržaja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310" y="1900014"/>
            <a:ext cx="4314079" cy="3991532"/>
          </a:xfrm>
        </p:spPr>
      </p:pic>
      <p:pic>
        <p:nvPicPr>
          <p:cNvPr id="7" name="Slika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pic>
        <p:nvPicPr>
          <p:cNvPr id="8" name="Slika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0342" y="1900014"/>
            <a:ext cx="5541248" cy="3991532"/>
          </a:xfrm>
          <a:prstGeom prst="rect">
            <a:avLst/>
          </a:prstGeom>
        </p:spPr>
      </p:pic>
    </p:spTree>
    <p:extLst>
      <p:ext uri="{BB962C8B-B14F-4D97-AF65-F5344CB8AC3E}">
        <p14:creationId xmlns:p14="http://schemas.microsoft.com/office/powerpoint/2010/main" val="1763089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54280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zervirano mjesto sadržaja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65891" cy="7019636"/>
          </a:xfrm>
        </p:spPr>
      </p:pic>
    </p:spTree>
    <p:extLst>
      <p:ext uri="{BB962C8B-B14F-4D97-AF65-F5344CB8AC3E}">
        <p14:creationId xmlns:p14="http://schemas.microsoft.com/office/powerpoint/2010/main" val="359361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192393" y="142886"/>
            <a:ext cx="10058400" cy="1609344"/>
          </a:xfrm>
        </p:spPr>
        <p:txBody>
          <a:bodyPr/>
          <a:lstStyle/>
          <a:p>
            <a:r>
              <a:rPr lang="hr-HR" dirty="0" smtClean="0"/>
              <a:t>Alokacija na stogu</a:t>
            </a:r>
            <a:endParaRPr lang="en-US" dirty="0"/>
          </a:p>
        </p:txBody>
      </p:sp>
      <p:pic>
        <p:nvPicPr>
          <p:cNvPr id="4" name="Rezervirano mjesto sadržaja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1194" y="1838636"/>
            <a:ext cx="6360806" cy="4362242"/>
          </a:xfrm>
        </p:spPr>
      </p:pic>
      <p:pic>
        <p:nvPicPr>
          <p:cNvPr id="5" name="Slika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838636"/>
            <a:ext cx="5831194" cy="4362242"/>
          </a:xfrm>
          <a:prstGeom prst="rect">
            <a:avLst/>
          </a:prstGeom>
        </p:spPr>
      </p:pic>
      <p:pic>
        <p:nvPicPr>
          <p:cNvPr id="7" name="Slika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915380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p:cNvSpPr>
            <a:spLocks noGrp="1"/>
          </p:cNvSpPr>
          <p:nvPr>
            <p:ph type="title"/>
          </p:nvPr>
        </p:nvSpPr>
        <p:spPr>
          <a:xfrm>
            <a:off x="89460" y="107560"/>
            <a:ext cx="10058400" cy="1457289"/>
          </a:xfrm>
        </p:spPr>
        <p:txBody>
          <a:bodyPr/>
          <a:lstStyle/>
          <a:p>
            <a:r>
              <a:rPr lang="hr-HR" dirty="0" smtClean="0"/>
              <a:t>Još o stogu…</a:t>
            </a:r>
            <a:endParaRPr lang="en-US" dirty="0"/>
          </a:p>
        </p:txBody>
      </p:sp>
      <p:sp>
        <p:nvSpPr>
          <p:cNvPr id="3" name="Rezervirano mjesto sadržaja 2"/>
          <p:cNvSpPr>
            <a:spLocks noGrp="1"/>
          </p:cNvSpPr>
          <p:nvPr>
            <p:ph idx="1"/>
          </p:nvPr>
        </p:nvSpPr>
        <p:spPr>
          <a:xfrm>
            <a:off x="89459" y="1254142"/>
            <a:ext cx="11929715" cy="5603858"/>
          </a:xfrm>
        </p:spPr>
        <p:txBody>
          <a:bodyPr/>
          <a:lstStyle/>
          <a:p>
            <a:r>
              <a:rPr lang="hr-HR" dirty="0" smtClean="0"/>
              <a:t>I ako imamo više vrsta objekata, rezultat će biti isti(ako </a:t>
            </a:r>
            <a:r>
              <a:rPr lang="hr-HR" dirty="0" err="1" smtClean="0"/>
              <a:t>debugiramo</a:t>
            </a:r>
            <a:r>
              <a:rPr lang="hr-HR" dirty="0" smtClean="0"/>
              <a:t> u VSC onda će se dodati bajtovi između objekata kao „</a:t>
            </a:r>
            <a:r>
              <a:rPr lang="hr-HR" dirty="0" err="1" smtClean="0"/>
              <a:t>safety</a:t>
            </a:r>
            <a:r>
              <a:rPr lang="hr-HR" dirty="0" smtClean="0"/>
              <a:t> </a:t>
            </a:r>
            <a:r>
              <a:rPr lang="hr-HR" dirty="0" err="1" smtClean="0"/>
              <a:t>guards</a:t>
            </a:r>
            <a:r>
              <a:rPr lang="hr-HR" dirty="0" smtClean="0"/>
              <a:t>”, zbog </a:t>
            </a:r>
            <a:r>
              <a:rPr lang="hr-HR" dirty="0" err="1" smtClean="0"/>
              <a:t>overflowa</a:t>
            </a:r>
            <a:r>
              <a:rPr lang="hr-HR" dirty="0" smtClean="0"/>
              <a:t> i slično, ali ovdje su </a:t>
            </a:r>
            <a:r>
              <a:rPr lang="hr-HR" dirty="0" err="1" smtClean="0"/>
              <a:t>kontinurano</a:t>
            </a:r>
            <a:r>
              <a:rPr lang="hr-HR" dirty="0" smtClean="0"/>
              <a:t>)</a:t>
            </a:r>
          </a:p>
          <a:p>
            <a:endParaRPr lang="hr-HR" dirty="0" smtClean="0"/>
          </a:p>
          <a:p>
            <a:endParaRPr lang="hr-HR" dirty="0"/>
          </a:p>
          <a:p>
            <a:endParaRPr lang="hr-HR" dirty="0" smtClean="0"/>
          </a:p>
          <a:p>
            <a:endParaRPr lang="hr-HR" dirty="0"/>
          </a:p>
          <a:p>
            <a:r>
              <a:rPr lang="hr-HR" dirty="0" smtClean="0"/>
              <a:t>Ispis na sljedećem slajdu</a:t>
            </a:r>
          </a:p>
          <a:p>
            <a:pPr marL="0" indent="0">
              <a:buNone/>
            </a:pPr>
            <a:endParaRPr lang="hr-HR" dirty="0" smtClean="0"/>
          </a:p>
          <a:p>
            <a:endParaRPr lang="en-US" dirty="0"/>
          </a:p>
        </p:txBody>
      </p:sp>
      <p:pic>
        <p:nvPicPr>
          <p:cNvPr id="5" name="Slika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264" y="1905439"/>
            <a:ext cx="6980525" cy="5027975"/>
          </a:xfrm>
          <a:prstGeom prst="rect">
            <a:avLst/>
          </a:prstGeom>
        </p:spPr>
      </p:pic>
      <p:pic>
        <p:nvPicPr>
          <p:cNvPr id="6" name="Slika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25" y="0"/>
            <a:ext cx="3152775" cy="1447800"/>
          </a:xfrm>
          <a:prstGeom prst="rect">
            <a:avLst/>
          </a:prstGeom>
        </p:spPr>
      </p:pic>
    </p:spTree>
    <p:extLst>
      <p:ext uri="{BB962C8B-B14F-4D97-AF65-F5344CB8AC3E}">
        <p14:creationId xmlns:p14="http://schemas.microsoft.com/office/powerpoint/2010/main" val="3678752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rsta drv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Vrsta drva</Template>
  <TotalTime>2758</TotalTime>
  <Words>1780</Words>
  <Application>Microsoft Office PowerPoint</Application>
  <PresentationFormat>Široki zaslon</PresentationFormat>
  <Paragraphs>231</Paragraphs>
  <Slides>39</Slides>
  <Notes>14</Notes>
  <HiddenSlides>0</HiddenSlides>
  <MMClips>0</MMClips>
  <ScaleCrop>false</ScaleCrop>
  <HeadingPairs>
    <vt:vector size="6" baseType="variant">
      <vt:variant>
        <vt:lpstr>Korišteni fontovi</vt:lpstr>
      </vt:variant>
      <vt:variant>
        <vt:i4>6</vt:i4>
      </vt:variant>
      <vt:variant>
        <vt:lpstr>Tema</vt:lpstr>
      </vt:variant>
      <vt:variant>
        <vt:i4>1</vt:i4>
      </vt:variant>
      <vt:variant>
        <vt:lpstr>Naslovi slajdova</vt:lpstr>
      </vt:variant>
      <vt:variant>
        <vt:i4>39</vt:i4>
      </vt:variant>
    </vt:vector>
  </HeadingPairs>
  <TitlesOfParts>
    <vt:vector size="46" baseType="lpstr">
      <vt:lpstr>Arial</vt:lpstr>
      <vt:lpstr>Calibri</vt:lpstr>
      <vt:lpstr>Consolas</vt:lpstr>
      <vt:lpstr>Rockwell</vt:lpstr>
      <vt:lpstr>Rockwell Condensed</vt:lpstr>
      <vt:lpstr>Wingdings</vt:lpstr>
      <vt:lpstr>Vrsta drva</vt:lpstr>
      <vt:lpstr>Optimizacije u c++</vt:lpstr>
      <vt:lpstr>Sadržaj</vt:lpstr>
      <vt:lpstr>Prije svega…  X64 arhitektura</vt:lpstr>
      <vt:lpstr>X64 arhitektura</vt:lpstr>
      <vt:lpstr>X64 arhitektura</vt:lpstr>
      <vt:lpstr>PowerPoint prezentacija</vt:lpstr>
      <vt:lpstr>PowerPoint prezentacija</vt:lpstr>
      <vt:lpstr>Alokacija na stogu</vt:lpstr>
      <vt:lpstr>Još o stogu…</vt:lpstr>
      <vt:lpstr>PowerPoint prezentacija</vt:lpstr>
      <vt:lpstr>Alokacija na heapu</vt:lpstr>
      <vt:lpstr>Gomila vs stog</vt:lpstr>
      <vt:lpstr>Ključna riječ new</vt:lpstr>
      <vt:lpstr>PowerPoint prezentacija</vt:lpstr>
      <vt:lpstr>Malloc</vt:lpstr>
      <vt:lpstr>Algoritmi malloca</vt:lpstr>
      <vt:lpstr>Algoritmi malloca</vt:lpstr>
      <vt:lpstr>Heuristička poboljšanja  alokatora</vt:lpstr>
      <vt:lpstr>Očuvanje lokalnosti</vt:lpstr>
      <vt:lpstr>Wilderness preservation</vt:lpstr>
      <vt:lpstr>Memory mapping</vt:lpstr>
      <vt:lpstr>Memory mapping</vt:lpstr>
      <vt:lpstr>PowerPoint prezentacija</vt:lpstr>
      <vt:lpstr>Mmap in c++</vt:lpstr>
      <vt:lpstr>PowerPoint prezentacija</vt:lpstr>
      <vt:lpstr>Normalno čitanje iz datoteke</vt:lpstr>
      <vt:lpstr>usporedba</vt:lpstr>
      <vt:lpstr>lookasides</vt:lpstr>
      <vt:lpstr>caching</vt:lpstr>
      <vt:lpstr>Efikasnost io operacija</vt:lpstr>
      <vt:lpstr>PowerPoint prezentacija</vt:lpstr>
      <vt:lpstr>PowerPoint prezentacija</vt:lpstr>
      <vt:lpstr>PowerPoint prezentacija</vt:lpstr>
      <vt:lpstr>PowerPoint prezentacija</vt:lpstr>
      <vt:lpstr>PowerPoint prezentacija</vt:lpstr>
      <vt:lpstr>rezultati</vt:lpstr>
      <vt:lpstr>Završno o io operacijama</vt:lpstr>
      <vt:lpstr>literatura</vt:lpstr>
      <vt:lpstr>kraj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Optimizacije u c++</dc:title>
  <dc:creator>Andi Škrgat</dc:creator>
  <cp:lastModifiedBy>Andi Škrgat</cp:lastModifiedBy>
  <cp:revision>38</cp:revision>
  <dcterms:created xsi:type="dcterms:W3CDTF">2020-11-28T12:08:56Z</dcterms:created>
  <dcterms:modified xsi:type="dcterms:W3CDTF">2020-11-30T23:29:29Z</dcterms:modified>
</cp:coreProperties>
</file>