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omputer_science" TargetMode="External"/><Relationship Id="rId3" Type="http://schemas.openxmlformats.org/officeDocument/2006/relationships/hyperlink" Target="https://en.wikipedia.org/wiki/Algorithm_design_paradigm" TargetMode="External"/><Relationship Id="rId4" Type="http://schemas.openxmlformats.org/officeDocument/2006/relationships/hyperlink" Target="https://en.wikipedia.org/wiki/Recursion" TargetMode="External"/><Relationship Id="rId5" Type="http://schemas.openxmlformats.org/officeDocument/2006/relationships/hyperlink" Target="https://en.wikipedia.org/wiki/Algorithm" TargetMode="External"/><Relationship Id="rId6" Type="http://schemas.openxmlformats.org/officeDocument/2006/relationships/hyperlink" Target="https://hackernoon.com/what-does-the-time-complexity-o-log-n-actually-mean-45f94bb5bfbf" TargetMode="External"/><Relationship Id="rId7" Type="http://schemas.openxmlformats.org/officeDocument/2006/relationships/hyperlink" Target="http://bigocheatsheet.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Shape 4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8" name="Shape 4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222222"/>
                </a:solidFill>
                <a:highlight>
                  <a:srgbClr val="FFFFFF"/>
                </a:highlight>
              </a:rPr>
              <a:t>In </a:t>
            </a:r>
            <a:r>
              <a:rPr lang="en" sz="1050" u="sng">
                <a:solidFill>
                  <a:srgbClr val="0B0080"/>
                </a:solidFill>
                <a:highlight>
                  <a:srgbClr val="FFFFFF"/>
                </a:highlight>
                <a:hlinkClick r:id="rId2"/>
              </a:rPr>
              <a:t>computer science</a:t>
            </a:r>
            <a:r>
              <a:rPr lang="en" sz="1050">
                <a:solidFill>
                  <a:srgbClr val="222222"/>
                </a:solidFill>
                <a:highlight>
                  <a:srgbClr val="FFFFFF"/>
                </a:highlight>
              </a:rPr>
              <a:t>, </a:t>
            </a:r>
            <a:r>
              <a:rPr b="1" lang="en" sz="1050">
                <a:solidFill>
                  <a:srgbClr val="222222"/>
                </a:solidFill>
                <a:highlight>
                  <a:srgbClr val="FFFFFF"/>
                </a:highlight>
              </a:rPr>
              <a:t>divide and conquer</a:t>
            </a:r>
            <a:r>
              <a:rPr lang="en" sz="1050">
                <a:solidFill>
                  <a:srgbClr val="222222"/>
                </a:solidFill>
                <a:highlight>
                  <a:srgbClr val="FFFFFF"/>
                </a:highlight>
              </a:rPr>
              <a:t> is an </a:t>
            </a:r>
            <a:r>
              <a:rPr lang="en" sz="1050" u="sng">
                <a:solidFill>
                  <a:srgbClr val="0B0080"/>
                </a:solidFill>
                <a:highlight>
                  <a:srgbClr val="FFFFFF"/>
                </a:highlight>
                <a:hlinkClick r:id="rId3"/>
              </a:rPr>
              <a:t>algorithm design paradigm</a:t>
            </a:r>
            <a:r>
              <a:rPr lang="en" sz="1050">
                <a:solidFill>
                  <a:srgbClr val="222222"/>
                </a:solidFill>
                <a:highlight>
                  <a:srgbClr val="FFFFFF"/>
                </a:highlight>
              </a:rPr>
              <a:t> based on multi-branched </a:t>
            </a:r>
            <a:r>
              <a:rPr lang="en" sz="1050" u="sng">
                <a:solidFill>
                  <a:srgbClr val="0B0080"/>
                </a:solidFill>
                <a:highlight>
                  <a:srgbClr val="FFFFFF"/>
                </a:highlight>
                <a:hlinkClick r:id="rId4"/>
              </a:rPr>
              <a:t>recursion</a:t>
            </a:r>
            <a:r>
              <a:rPr lang="en" sz="1050">
                <a:solidFill>
                  <a:srgbClr val="222222"/>
                </a:solidFill>
                <a:highlight>
                  <a:srgbClr val="FFFFFF"/>
                </a:highlight>
              </a:rPr>
              <a:t>. A divide and conquer </a:t>
            </a:r>
            <a:r>
              <a:rPr lang="en" sz="1050" u="sng">
                <a:solidFill>
                  <a:srgbClr val="0B0080"/>
                </a:solidFill>
                <a:highlight>
                  <a:srgbClr val="FFFFFF"/>
                </a:highlight>
                <a:hlinkClick r:id="rId5"/>
              </a:rPr>
              <a:t>algorithm</a:t>
            </a:r>
            <a:r>
              <a:rPr lang="en" sz="1050">
                <a:solidFill>
                  <a:srgbClr val="222222"/>
                </a:solidFill>
                <a:highlight>
                  <a:srgbClr val="FFFFFF"/>
                </a:highlight>
              </a:rPr>
              <a:t> works by recursively breaking down a problem into two or more sub-problems of the same or related type, until these become simple enough to be solved directly. </a:t>
            </a:r>
            <a:endParaRPr sz="1050">
              <a:solidFill>
                <a:srgbClr val="222222"/>
              </a:solidFill>
              <a:highlight>
                <a:srgbClr val="FFFFFF"/>
              </a:highlight>
            </a:endParaRPr>
          </a:p>
          <a:p>
            <a:pPr indent="-301625" lvl="0" marL="457200" rtl="0">
              <a:spcBef>
                <a:spcPts val="0"/>
              </a:spcBef>
              <a:spcAft>
                <a:spcPts val="0"/>
              </a:spcAft>
              <a:buClr>
                <a:schemeClr val="dk2"/>
              </a:buClr>
              <a:buSzPts val="1150"/>
              <a:buFont typeface="Verdana"/>
              <a:buChar char="❏"/>
            </a:pPr>
            <a:r>
              <a:rPr lang="en" sz="1150" u="sng">
                <a:solidFill>
                  <a:schemeClr val="accent5"/>
                </a:solidFill>
                <a:highlight>
                  <a:schemeClr val="lt1"/>
                </a:highlight>
                <a:latin typeface="Verdana"/>
                <a:ea typeface="Verdana"/>
                <a:cs typeface="Verdana"/>
                <a:sym typeface="Verdana"/>
                <a:hlinkClick r:id="rId6"/>
              </a:rPr>
              <a:t>https://hackernoon.com/what-does-the-time-complexity-o-log-n-actually-mean-45f94bb5bfbf</a:t>
            </a:r>
            <a:endParaRPr sz="1150">
              <a:highlight>
                <a:schemeClr val="lt1"/>
              </a:highlight>
              <a:latin typeface="Verdana"/>
              <a:ea typeface="Verdana"/>
              <a:cs typeface="Verdana"/>
              <a:sym typeface="Verdana"/>
            </a:endParaRPr>
          </a:p>
          <a:p>
            <a:pPr indent="-301625" lvl="0" marL="457200" rtl="0">
              <a:spcBef>
                <a:spcPts val="0"/>
              </a:spcBef>
              <a:spcAft>
                <a:spcPts val="0"/>
              </a:spcAft>
              <a:buClr>
                <a:schemeClr val="dk2"/>
              </a:buClr>
              <a:buSzPts val="1150"/>
              <a:buFont typeface="Verdana"/>
              <a:buChar char="❏"/>
            </a:pPr>
            <a:r>
              <a:rPr lang="en" sz="1150" u="sng">
                <a:solidFill>
                  <a:schemeClr val="accent5"/>
                </a:solidFill>
                <a:highlight>
                  <a:schemeClr val="lt1"/>
                </a:highlight>
                <a:latin typeface="Verdana"/>
                <a:ea typeface="Verdana"/>
                <a:cs typeface="Verdana"/>
                <a:sym typeface="Verdana"/>
                <a:hlinkClick r:id="rId7"/>
              </a:rPr>
              <a:t>http://bigocheatsheet.com/</a:t>
            </a:r>
            <a:endParaRPr sz="1050">
              <a:solidFill>
                <a:srgbClr val="222222"/>
              </a:solidFill>
              <a:highlight>
                <a:srgbClr val="FFFFFF"/>
              </a:highlight>
            </a:endParaRPr>
          </a:p>
          <a:p>
            <a:pPr indent="-295275" lvl="0" marL="457200" rtl="0">
              <a:spcBef>
                <a:spcPts val="0"/>
              </a:spcBef>
              <a:spcAft>
                <a:spcPts val="0"/>
              </a:spcAft>
              <a:buClr>
                <a:srgbClr val="222222"/>
              </a:buClr>
              <a:buSzPts val="1050"/>
              <a:buFont typeface="Nunito"/>
              <a:buChar char="❏"/>
            </a:pPr>
            <a:r>
              <a:rPr lang="en" sz="1050">
                <a:solidFill>
                  <a:srgbClr val="222222"/>
                </a:solidFill>
                <a:highlight>
                  <a:srgbClr val="FFFFFF"/>
                </a:highlight>
              </a:rPr>
              <a:t>Log2n = k (Definition of </a:t>
            </a:r>
            <a:r>
              <a:rPr lang="en" sz="1600">
                <a:highlight>
                  <a:srgbClr val="FFFFFF"/>
                </a:highlight>
                <a:latin typeface="Georgia"/>
                <a:ea typeface="Georgia"/>
                <a:cs typeface="Georgia"/>
                <a:sym typeface="Georgia"/>
              </a:rPr>
              <a:t>definition of logarithm)</a:t>
            </a:r>
            <a:endParaRPr sz="1050">
              <a:solidFill>
                <a:srgbClr val="2222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algoskills.com/quick.ph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n.wikipedia.org/wiki/Computer_science" TargetMode="External"/><Relationship Id="rId4" Type="http://schemas.openxmlformats.org/officeDocument/2006/relationships/hyperlink" Target="https://en.wikipedia.org/wiki/Computational_complexity" TargetMode="External"/><Relationship Id="rId5" Type="http://schemas.openxmlformats.org/officeDocument/2006/relationships/hyperlink" Target="https://en.wikipedia.org/wiki/Computa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8.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Big_O_not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Sorting &amp; Searching </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Presented by Jun, Hunter and Dexter</a:t>
            </a:r>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Selection Sort - Hunter</a:t>
            </a:r>
            <a:endParaRPr/>
          </a:p>
        </p:txBody>
      </p:sp>
      <p:pic>
        <p:nvPicPr>
          <p:cNvPr id="345" name="Shape 345"/>
          <p:cNvPicPr preferRelativeResize="0"/>
          <p:nvPr/>
        </p:nvPicPr>
        <p:blipFill>
          <a:blip r:embed="rId3">
            <a:alphaModFix/>
          </a:blip>
          <a:stretch>
            <a:fillRect/>
          </a:stretch>
        </p:blipFill>
        <p:spPr>
          <a:xfrm>
            <a:off x="1354138" y="2360350"/>
            <a:ext cx="7110675" cy="2698125"/>
          </a:xfrm>
          <a:prstGeom prst="rect">
            <a:avLst/>
          </a:prstGeom>
          <a:noFill/>
          <a:ln>
            <a:noFill/>
          </a:ln>
        </p:spPr>
      </p:pic>
      <p:sp>
        <p:nvSpPr>
          <p:cNvPr id="346" name="Shape 346"/>
          <p:cNvSpPr txBox="1"/>
          <p:nvPr/>
        </p:nvSpPr>
        <p:spPr>
          <a:xfrm>
            <a:off x="1405800" y="1597875"/>
            <a:ext cx="6826500" cy="34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How to write in Java: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1187800" y="5888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Insertion Sort - Jun</a:t>
            </a:r>
            <a:endParaRPr/>
          </a:p>
        </p:txBody>
      </p:sp>
      <p:sp>
        <p:nvSpPr>
          <p:cNvPr id="352" name="Shape 352"/>
          <p:cNvSpPr txBox="1"/>
          <p:nvPr>
            <p:ph idx="1" type="body"/>
          </p:nvPr>
        </p:nvSpPr>
        <p:spPr>
          <a:xfrm>
            <a:off x="1245800" y="2038375"/>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latin typeface="Georgia"/>
                <a:ea typeface="Georgia"/>
                <a:cs typeface="Georgia"/>
                <a:sym typeface="Georgia"/>
              </a:rPr>
              <a:t>What is it &amp; How it works?</a:t>
            </a:r>
            <a:endParaRPr b="1" sz="1400">
              <a:latin typeface="Georgia"/>
              <a:ea typeface="Georgia"/>
              <a:cs typeface="Georgia"/>
              <a:sym typeface="Georgia"/>
            </a:endParaRPr>
          </a:p>
          <a:p>
            <a:pPr indent="-311150" lvl="0" marL="457200">
              <a:lnSpc>
                <a:spcPct val="200000"/>
              </a:lnSpc>
              <a:spcBef>
                <a:spcPts val="1600"/>
              </a:spcBef>
              <a:spcAft>
                <a:spcPts val="0"/>
              </a:spcAft>
              <a:buSzPts val="1300"/>
              <a:buFont typeface="Georgia"/>
              <a:buChar char="●"/>
            </a:pPr>
            <a:r>
              <a:rPr lang="en">
                <a:latin typeface="Georgia"/>
                <a:ea typeface="Georgia"/>
                <a:cs typeface="Georgia"/>
                <a:sym typeface="Georgia"/>
              </a:rPr>
              <a:t>Insertion sort is an efficient algorithm for sorting a small number of elements.</a:t>
            </a:r>
            <a:endParaRPr>
              <a:latin typeface="Georgia"/>
              <a:ea typeface="Georgia"/>
              <a:cs typeface="Georgia"/>
              <a:sym typeface="Georgia"/>
            </a:endParaRPr>
          </a:p>
          <a:p>
            <a:pPr indent="-304800" lvl="0" marL="457200">
              <a:lnSpc>
                <a:spcPct val="200000"/>
              </a:lnSpc>
              <a:spcBef>
                <a:spcPts val="0"/>
              </a:spcBef>
              <a:spcAft>
                <a:spcPts val="0"/>
              </a:spcAft>
              <a:buClr>
                <a:srgbClr val="333333"/>
              </a:buClr>
              <a:buSzPts val="1200"/>
              <a:buFont typeface="Georgia"/>
              <a:buChar char="●"/>
            </a:pPr>
            <a:r>
              <a:rPr lang="en" sz="1200">
                <a:solidFill>
                  <a:srgbClr val="333333"/>
                </a:solidFill>
                <a:highlight>
                  <a:srgbClr val="FFFFFF"/>
                </a:highlight>
                <a:latin typeface="Georgia"/>
                <a:ea typeface="Georgia"/>
                <a:cs typeface="Georgia"/>
                <a:sym typeface="Georgia"/>
              </a:rPr>
              <a:t>It always maintains a sorted sublist in the lower positions of the list. Each new item is then “inserted”  back into the previous sublist such that the sorted sublist is one item larger.</a:t>
            </a:r>
            <a:endParaRPr sz="1200">
              <a:latin typeface="Georgia"/>
              <a:ea typeface="Georgia"/>
              <a:cs typeface="Georgia"/>
              <a:sym typeface="Georgia"/>
            </a:endParaRPr>
          </a:p>
          <a:p>
            <a:pPr indent="0" lvl="0" marL="0">
              <a:spcBef>
                <a:spcPts val="0"/>
              </a:spcBef>
              <a:spcAft>
                <a:spcPts val="1600"/>
              </a:spcAft>
              <a:buNone/>
            </a:pPr>
            <a:r>
              <a:t/>
            </a:r>
            <a:endParaRPr/>
          </a:p>
        </p:txBody>
      </p:sp>
      <p:sp>
        <p:nvSpPr>
          <p:cNvPr id="353" name="Shape 353"/>
          <p:cNvSpPr txBox="1"/>
          <p:nvPr/>
        </p:nvSpPr>
        <p:spPr>
          <a:xfrm>
            <a:off x="1362900" y="2716125"/>
            <a:ext cx="5567700" cy="649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1303800" y="598575"/>
            <a:ext cx="7030500" cy="72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Insertion Sort - Jun</a:t>
            </a:r>
            <a:endParaRPr/>
          </a:p>
        </p:txBody>
      </p:sp>
      <p:sp>
        <p:nvSpPr>
          <p:cNvPr id="359" name="Shape 359"/>
          <p:cNvSpPr txBox="1"/>
          <p:nvPr>
            <p:ph idx="1" type="body"/>
          </p:nvPr>
        </p:nvSpPr>
        <p:spPr>
          <a:xfrm>
            <a:off x="5443125" y="1323375"/>
            <a:ext cx="3495600" cy="3595200"/>
          </a:xfrm>
          <a:prstGeom prst="rect">
            <a:avLst/>
          </a:prstGeom>
        </p:spPr>
        <p:txBody>
          <a:bodyPr anchorCtr="0" anchor="t" bIns="91425" lIns="91425" spcFirstLastPara="1" rIns="91425" wrap="square" tIns="91425">
            <a:noAutofit/>
          </a:bodyPr>
          <a:lstStyle/>
          <a:p>
            <a:pPr indent="-304800" lvl="0" marL="457200" rtl="0">
              <a:lnSpc>
                <a:spcPct val="200000"/>
              </a:lnSpc>
              <a:spcBef>
                <a:spcPts val="0"/>
              </a:spcBef>
              <a:spcAft>
                <a:spcPts val="0"/>
              </a:spcAft>
              <a:buClr>
                <a:srgbClr val="000000"/>
              </a:buClr>
              <a:buSzPts val="1200"/>
              <a:buFont typeface="Georgia"/>
              <a:buChar char="●"/>
            </a:pPr>
            <a:r>
              <a:rPr lang="en" sz="1200">
                <a:solidFill>
                  <a:srgbClr val="000000"/>
                </a:solidFill>
                <a:highlight>
                  <a:srgbClr val="FFFFFF"/>
                </a:highlight>
                <a:latin typeface="Georgia"/>
                <a:ea typeface="Georgia"/>
                <a:cs typeface="Georgia"/>
                <a:sym typeface="Georgia"/>
              </a:rPr>
              <a:t>Insertion sort compares two elements. In this case, some elements are already in ascending order. For now, other elements  are in sorted sub-list.</a:t>
            </a:r>
            <a:endParaRPr sz="1200">
              <a:solidFill>
                <a:srgbClr val="000000"/>
              </a:solidFill>
              <a:highlight>
                <a:srgbClr val="FFFFFF"/>
              </a:highlight>
              <a:latin typeface="Georgia"/>
              <a:ea typeface="Georgia"/>
              <a:cs typeface="Georgia"/>
              <a:sym typeface="Georgia"/>
            </a:endParaRPr>
          </a:p>
          <a:p>
            <a:pPr indent="-304800" lvl="0" marL="457200" rtl="0">
              <a:lnSpc>
                <a:spcPct val="200000"/>
              </a:lnSpc>
              <a:spcBef>
                <a:spcPts val="0"/>
              </a:spcBef>
              <a:spcAft>
                <a:spcPts val="0"/>
              </a:spcAft>
              <a:buClr>
                <a:srgbClr val="000000"/>
              </a:buClr>
              <a:buSzPts val="1200"/>
              <a:buFont typeface="Georgia"/>
              <a:buChar char="●"/>
            </a:pPr>
            <a:r>
              <a:rPr lang="en" sz="1200">
                <a:solidFill>
                  <a:srgbClr val="000000"/>
                </a:solidFill>
                <a:highlight>
                  <a:srgbClr val="FFFFFF"/>
                </a:highlight>
                <a:latin typeface="Georgia"/>
                <a:ea typeface="Georgia"/>
                <a:cs typeface="Georgia"/>
                <a:sym typeface="Georgia"/>
              </a:rPr>
              <a:t>Insertion sort moves ahead and compares 16 with 5. And finds that 5 is not in the correct position. So we swap them.</a:t>
            </a:r>
            <a:endParaRPr sz="1200">
              <a:solidFill>
                <a:srgbClr val="000000"/>
              </a:solidFill>
              <a:highlight>
                <a:srgbClr val="FFFFFF"/>
              </a:highlight>
              <a:latin typeface="Georgia"/>
              <a:ea typeface="Georgia"/>
              <a:cs typeface="Georgia"/>
              <a:sym typeface="Georgia"/>
            </a:endParaRPr>
          </a:p>
          <a:p>
            <a:pPr indent="-304800" lvl="0" marL="457200" rtl="0">
              <a:lnSpc>
                <a:spcPct val="200000"/>
              </a:lnSpc>
              <a:spcBef>
                <a:spcPts val="0"/>
              </a:spcBef>
              <a:spcAft>
                <a:spcPts val="0"/>
              </a:spcAft>
              <a:buClr>
                <a:srgbClr val="000000"/>
              </a:buClr>
              <a:buSzPts val="1200"/>
              <a:buFont typeface="Georgia"/>
              <a:buChar char="●"/>
            </a:pPr>
            <a:r>
              <a:rPr lang="en" sz="1200">
                <a:solidFill>
                  <a:srgbClr val="000000"/>
                </a:solidFill>
                <a:highlight>
                  <a:srgbClr val="FFFFFF"/>
                </a:highlight>
                <a:latin typeface="Georgia"/>
                <a:ea typeface="Georgia"/>
                <a:cs typeface="Georgia"/>
                <a:sym typeface="Georgia"/>
              </a:rPr>
              <a:t>This process goes on until all the unsorted values are covered in a sorted sub-list.</a:t>
            </a:r>
            <a:endParaRPr sz="1200">
              <a:solidFill>
                <a:srgbClr val="000000"/>
              </a:solidFill>
              <a:highlight>
                <a:srgbClr val="FFFFFF"/>
              </a:highlight>
              <a:latin typeface="Georgia"/>
              <a:ea typeface="Georgia"/>
              <a:cs typeface="Georgia"/>
              <a:sym typeface="Georgia"/>
            </a:endParaRPr>
          </a:p>
        </p:txBody>
      </p:sp>
      <p:pic>
        <p:nvPicPr>
          <p:cNvPr descr="insertion sort" id="360" name="Shape 360"/>
          <p:cNvPicPr preferRelativeResize="0"/>
          <p:nvPr/>
        </p:nvPicPr>
        <p:blipFill>
          <a:blip r:embed="rId3">
            <a:alphaModFix/>
          </a:blip>
          <a:stretch>
            <a:fillRect/>
          </a:stretch>
        </p:blipFill>
        <p:spPr>
          <a:xfrm>
            <a:off x="404925" y="2101250"/>
            <a:ext cx="5038199" cy="211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1303800" y="598575"/>
            <a:ext cx="7030500" cy="562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Insertion Sort - Jun</a:t>
            </a:r>
            <a:endParaRPr/>
          </a:p>
        </p:txBody>
      </p:sp>
      <p:sp>
        <p:nvSpPr>
          <p:cNvPr id="366" name="Shape 366"/>
          <p:cNvSpPr txBox="1"/>
          <p:nvPr>
            <p:ph idx="1" type="body"/>
          </p:nvPr>
        </p:nvSpPr>
        <p:spPr>
          <a:xfrm>
            <a:off x="985925" y="1410725"/>
            <a:ext cx="6708300" cy="2871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Example how to write in Java</a:t>
            </a:r>
            <a:endParaRPr>
              <a:latin typeface="Georgia"/>
              <a:ea typeface="Georgia"/>
              <a:cs typeface="Georgia"/>
              <a:sym typeface="Georgia"/>
            </a:endParaRPr>
          </a:p>
          <a:p>
            <a:pPr indent="0" lvl="0" marL="0">
              <a:spcBef>
                <a:spcPts val="1600"/>
              </a:spcBef>
              <a:spcAft>
                <a:spcPts val="1600"/>
              </a:spcAft>
              <a:buNone/>
            </a:pPr>
            <a:r>
              <a:t/>
            </a:r>
            <a:endParaRPr>
              <a:latin typeface="Georgia"/>
              <a:ea typeface="Georgia"/>
              <a:cs typeface="Georgia"/>
              <a:sym typeface="Georgia"/>
            </a:endParaRPr>
          </a:p>
        </p:txBody>
      </p:sp>
      <p:pic>
        <p:nvPicPr>
          <p:cNvPr id="367" name="Shape 367"/>
          <p:cNvPicPr preferRelativeResize="0"/>
          <p:nvPr/>
        </p:nvPicPr>
        <p:blipFill>
          <a:blip r:embed="rId3">
            <a:alphaModFix/>
          </a:blip>
          <a:stretch>
            <a:fillRect/>
          </a:stretch>
        </p:blipFill>
        <p:spPr>
          <a:xfrm>
            <a:off x="3470625" y="1161075"/>
            <a:ext cx="4614000" cy="390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Merge Sort - Hunter</a:t>
            </a:r>
            <a:endParaRPr/>
          </a:p>
        </p:txBody>
      </p:sp>
      <p:sp>
        <p:nvSpPr>
          <p:cNvPr id="373" name="Shape 373"/>
          <p:cNvSpPr txBox="1"/>
          <p:nvPr>
            <p:ph idx="1" type="body"/>
          </p:nvPr>
        </p:nvSpPr>
        <p:spPr>
          <a:xfrm>
            <a:off x="1478600" y="1238650"/>
            <a:ext cx="7030500" cy="31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000000"/>
                </a:solidFill>
                <a:latin typeface="Arial"/>
                <a:ea typeface="Arial"/>
                <a:cs typeface="Arial"/>
                <a:sym typeface="Arial"/>
              </a:rPr>
              <a:t>What is it &amp; How it works ?</a:t>
            </a:r>
            <a:endParaRPr b="1" sz="1400">
              <a:solidFill>
                <a:srgbClr val="000000"/>
              </a:solidFill>
              <a:latin typeface="Arial"/>
              <a:ea typeface="Arial"/>
              <a:cs typeface="Arial"/>
              <a:sym typeface="Arial"/>
            </a:endParaRPr>
          </a:p>
          <a:p>
            <a:pPr indent="-317500" lvl="0" marL="457200" rtl="0">
              <a:lnSpc>
                <a:spcPct val="150000"/>
              </a:lnSpc>
              <a:spcBef>
                <a:spcPts val="1600"/>
              </a:spcBef>
              <a:spcAft>
                <a:spcPts val="0"/>
              </a:spcAft>
              <a:buClr>
                <a:srgbClr val="000000"/>
              </a:buClr>
              <a:buSzPts val="1400"/>
              <a:buChar char="●"/>
            </a:pPr>
            <a:r>
              <a:rPr lang="en" sz="1400">
                <a:solidFill>
                  <a:srgbClr val="000000"/>
                </a:solidFill>
                <a:latin typeface="Georgia"/>
                <a:ea typeface="Georgia"/>
                <a:cs typeface="Georgia"/>
                <a:sym typeface="Georgia"/>
              </a:rPr>
              <a:t>Merge sort is an efficient and very popular sorting algorithm. It is basically a divide and conquer algorithm just like the </a:t>
            </a:r>
            <a:r>
              <a:rPr lang="en" sz="1400">
                <a:solidFill>
                  <a:srgbClr val="000000"/>
                </a:solidFill>
                <a:uFill>
                  <a:noFill/>
                </a:uFill>
                <a:latin typeface="Georgia"/>
                <a:ea typeface="Georgia"/>
                <a:cs typeface="Georgia"/>
                <a:sym typeface="Georgia"/>
                <a:hlinkClick r:id="rId3"/>
              </a:rPr>
              <a:t>quick sort</a:t>
            </a:r>
            <a:r>
              <a:rPr lang="en" sz="1400">
                <a:solidFill>
                  <a:srgbClr val="000000"/>
                </a:solidFill>
                <a:latin typeface="Georgia"/>
                <a:ea typeface="Georgia"/>
                <a:cs typeface="Georgia"/>
                <a:sym typeface="Georgia"/>
              </a:rPr>
              <a:t>. So the strategy includes </a:t>
            </a:r>
            <a:r>
              <a:rPr i="1" lang="en" sz="1400">
                <a:solidFill>
                  <a:srgbClr val="000000"/>
                </a:solidFill>
                <a:latin typeface="Georgia"/>
                <a:ea typeface="Georgia"/>
                <a:cs typeface="Georgia"/>
                <a:sym typeface="Georgia"/>
              </a:rPr>
              <a:t>divide, conquer and combine.</a:t>
            </a:r>
            <a:endParaRPr sz="1400">
              <a:solidFill>
                <a:srgbClr val="000000"/>
              </a:solidFill>
              <a:latin typeface="Georgia"/>
              <a:ea typeface="Georgia"/>
              <a:cs typeface="Georgia"/>
              <a:sym typeface="Georgia"/>
            </a:endParaRPr>
          </a:p>
          <a:p>
            <a:pPr indent="-317500" lvl="0" marL="457200" rtl="0">
              <a:lnSpc>
                <a:spcPct val="150000"/>
              </a:lnSpc>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It divides the array in two equal parts(based on the median).</a:t>
            </a:r>
            <a:endParaRPr sz="1400">
              <a:solidFill>
                <a:srgbClr val="000000"/>
              </a:solidFill>
              <a:latin typeface="Georgia"/>
              <a:ea typeface="Georgia"/>
              <a:cs typeface="Georgia"/>
              <a:sym typeface="Georgia"/>
            </a:endParaRPr>
          </a:p>
          <a:p>
            <a:pPr indent="-317500" lvl="0" marL="457200" rtl="0">
              <a:lnSpc>
                <a:spcPct val="150000"/>
              </a:lnSpc>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Each set is individually sorted and the resulting sorted sequence are merged to get a single sorted sequence.</a:t>
            </a:r>
            <a:endParaRPr sz="1400">
              <a:solidFill>
                <a:srgbClr val="000000"/>
              </a:solidFill>
              <a:latin typeface="Georgia"/>
              <a:ea typeface="Georgia"/>
              <a:cs typeface="Georgia"/>
              <a:sym typeface="Georgia"/>
            </a:endParaRPr>
          </a:p>
          <a:p>
            <a:pPr indent="-317500" lvl="0" marL="457200" marR="279400" rtl="0">
              <a:lnSpc>
                <a:spcPct val="150000"/>
              </a:lnSpc>
              <a:spcBef>
                <a:spcPts val="0"/>
              </a:spcBef>
              <a:spcAft>
                <a:spcPts val="0"/>
              </a:spcAft>
              <a:buClr>
                <a:srgbClr val="000000"/>
              </a:buClr>
              <a:buSzPts val="1400"/>
              <a:buFont typeface="Georgia"/>
              <a:buChar char="●"/>
            </a:pPr>
            <a:r>
              <a:rPr lang="en" sz="1400">
                <a:solidFill>
                  <a:srgbClr val="000000"/>
                </a:solidFill>
                <a:latin typeface="Georgia"/>
                <a:ea typeface="Georgia"/>
                <a:cs typeface="Georgia"/>
                <a:sym typeface="Georgia"/>
              </a:rPr>
              <a:t>You must note, that the array is divided into two parts till we get individual elements.</a:t>
            </a:r>
            <a:endParaRPr sz="1400">
              <a:solidFill>
                <a:srgbClr val="000000"/>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Merge Sort - Hunter</a:t>
            </a:r>
            <a:endParaRPr/>
          </a:p>
        </p:txBody>
      </p:sp>
      <p:pic>
        <p:nvPicPr>
          <p:cNvPr id="379" name="Shape 379"/>
          <p:cNvPicPr preferRelativeResize="0"/>
          <p:nvPr/>
        </p:nvPicPr>
        <p:blipFill>
          <a:blip r:embed="rId3">
            <a:alphaModFix/>
          </a:blip>
          <a:stretch>
            <a:fillRect/>
          </a:stretch>
        </p:blipFill>
        <p:spPr>
          <a:xfrm>
            <a:off x="4948675" y="618400"/>
            <a:ext cx="4192824" cy="4051050"/>
          </a:xfrm>
          <a:prstGeom prst="rect">
            <a:avLst/>
          </a:prstGeom>
          <a:noFill/>
          <a:ln>
            <a:noFill/>
          </a:ln>
        </p:spPr>
      </p:pic>
      <p:sp>
        <p:nvSpPr>
          <p:cNvPr id="380" name="Shape 380"/>
          <p:cNvSpPr txBox="1"/>
          <p:nvPr/>
        </p:nvSpPr>
        <p:spPr>
          <a:xfrm>
            <a:off x="1031075" y="1908075"/>
            <a:ext cx="3436800" cy="2145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Divide into two equal array </a:t>
            </a:r>
            <a:r>
              <a:rPr lang="en">
                <a:latin typeface="Georgia"/>
                <a:ea typeface="Georgia"/>
                <a:cs typeface="Georgia"/>
                <a:sym typeface="Georgia"/>
              </a:rPr>
              <a:t>until there is only one element left in every part.</a:t>
            </a:r>
            <a:endParaRPr>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a:p>
            <a:pPr indent="-317500" lvl="0" marL="457200">
              <a:spcBef>
                <a:spcPts val="0"/>
              </a:spcBef>
              <a:spcAft>
                <a:spcPts val="0"/>
              </a:spcAft>
              <a:buSzPts val="1400"/>
              <a:buFont typeface="Georgia"/>
              <a:buChar char="●"/>
            </a:pPr>
            <a:r>
              <a:rPr lang="en">
                <a:highlight>
                  <a:srgbClr val="FFFFFF"/>
                </a:highlight>
                <a:latin typeface="Georgia"/>
                <a:ea typeface="Georgia"/>
                <a:cs typeface="Georgia"/>
                <a:sym typeface="Georgia"/>
              </a:rPr>
              <a:t>starts merging arrays back from (small to large) till the complete array is merged.</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Merge Sort - Hunter</a:t>
            </a:r>
            <a:endParaRPr/>
          </a:p>
        </p:txBody>
      </p:sp>
      <p:sp>
        <p:nvSpPr>
          <p:cNvPr id="386" name="Shape 386"/>
          <p:cNvSpPr txBox="1"/>
          <p:nvPr>
            <p:ph idx="1" type="body"/>
          </p:nvPr>
        </p:nvSpPr>
        <p:spPr>
          <a:xfrm>
            <a:off x="1303800" y="1597875"/>
            <a:ext cx="7030500" cy="267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000000"/>
                </a:solidFill>
                <a:latin typeface="Arial"/>
                <a:ea typeface="Arial"/>
                <a:cs typeface="Arial"/>
                <a:sym typeface="Arial"/>
              </a:rPr>
              <a:t>How to write in Java:</a:t>
            </a:r>
            <a:endParaRPr b="1" sz="1400">
              <a:solidFill>
                <a:srgbClr val="000000"/>
              </a:solidFill>
              <a:latin typeface="Arial"/>
              <a:ea typeface="Arial"/>
              <a:cs typeface="Arial"/>
              <a:sym typeface="Arial"/>
            </a:endParaRPr>
          </a:p>
          <a:p>
            <a:pPr indent="0" lvl="0" marL="0" marR="279400" rtl="0">
              <a:spcBef>
                <a:spcPts val="1600"/>
              </a:spcBef>
              <a:spcAft>
                <a:spcPts val="0"/>
              </a:spcAft>
              <a:buNone/>
            </a:pPr>
            <a:r>
              <a:rPr lang="en" sz="1400">
                <a:solidFill>
                  <a:srgbClr val="000000"/>
                </a:solidFill>
                <a:latin typeface="Georgia"/>
                <a:ea typeface="Georgia"/>
                <a:cs typeface="Georgia"/>
                <a:sym typeface="Georgia"/>
              </a:rPr>
              <a:t>In the coding part, merge sort is carried out using two important functions i.e. </a:t>
            </a:r>
            <a:r>
              <a:rPr i="1" lang="en" sz="1400">
                <a:solidFill>
                  <a:srgbClr val="000000"/>
                </a:solidFill>
                <a:latin typeface="Georgia"/>
                <a:ea typeface="Georgia"/>
                <a:cs typeface="Georgia"/>
                <a:sym typeface="Georgia"/>
              </a:rPr>
              <a:t>merge</a:t>
            </a:r>
            <a:r>
              <a:rPr lang="en" sz="1400">
                <a:solidFill>
                  <a:srgbClr val="000000"/>
                </a:solidFill>
                <a:latin typeface="Georgia"/>
                <a:ea typeface="Georgia"/>
                <a:cs typeface="Georgia"/>
                <a:sym typeface="Georgia"/>
              </a:rPr>
              <a:t> and </a:t>
            </a:r>
            <a:r>
              <a:rPr i="1" lang="en" sz="1400">
                <a:solidFill>
                  <a:srgbClr val="000000"/>
                </a:solidFill>
                <a:latin typeface="Georgia"/>
                <a:ea typeface="Georgia"/>
                <a:cs typeface="Georgia"/>
                <a:sym typeface="Georgia"/>
              </a:rPr>
              <a:t>mergesort</a:t>
            </a:r>
            <a:r>
              <a:rPr lang="en" sz="1400">
                <a:solidFill>
                  <a:srgbClr val="000000"/>
                </a:solidFill>
                <a:latin typeface="Georgia"/>
                <a:ea typeface="Georgia"/>
                <a:cs typeface="Georgia"/>
                <a:sym typeface="Georgia"/>
              </a:rPr>
              <a:t>.</a:t>
            </a:r>
            <a:endParaRPr sz="1400">
              <a:solidFill>
                <a:srgbClr val="000000"/>
              </a:solidFill>
              <a:latin typeface="Georgia"/>
              <a:ea typeface="Georgia"/>
              <a:cs typeface="Georgia"/>
              <a:sym typeface="Georgia"/>
            </a:endParaRPr>
          </a:p>
          <a:p>
            <a:pPr indent="-317500" lvl="0" marL="457200" rtl="0">
              <a:lnSpc>
                <a:spcPct val="150000"/>
              </a:lnSpc>
              <a:spcBef>
                <a:spcPts val="1100"/>
              </a:spcBef>
              <a:spcAft>
                <a:spcPts val="0"/>
              </a:spcAft>
              <a:buClr>
                <a:srgbClr val="333333"/>
              </a:buClr>
              <a:buSzPts val="1400"/>
              <a:buFont typeface="Georgia"/>
              <a:buChar char="●"/>
            </a:pPr>
            <a:r>
              <a:rPr b="1" i="1" lang="en" sz="1400">
                <a:solidFill>
                  <a:srgbClr val="333333"/>
                </a:solidFill>
                <a:latin typeface="Georgia"/>
                <a:ea typeface="Georgia"/>
                <a:cs typeface="Georgia"/>
                <a:sym typeface="Georgia"/>
              </a:rPr>
              <a:t>mergesort function: </a:t>
            </a:r>
            <a:r>
              <a:rPr lang="en" sz="1400">
                <a:solidFill>
                  <a:srgbClr val="333333"/>
                </a:solidFill>
                <a:latin typeface="Georgia"/>
                <a:ea typeface="Georgia"/>
                <a:cs typeface="Georgia"/>
                <a:sym typeface="Georgia"/>
              </a:rPr>
              <a:t>It is used to divide the array into two parts and calls the function </a:t>
            </a:r>
            <a:r>
              <a:rPr i="1" lang="en" sz="1400">
                <a:solidFill>
                  <a:srgbClr val="333333"/>
                </a:solidFill>
                <a:latin typeface="Georgia"/>
                <a:ea typeface="Georgia"/>
                <a:cs typeface="Georgia"/>
                <a:sym typeface="Georgia"/>
              </a:rPr>
              <a:t>merge</a:t>
            </a:r>
            <a:r>
              <a:rPr lang="en" sz="1400">
                <a:solidFill>
                  <a:srgbClr val="333333"/>
                </a:solidFill>
                <a:latin typeface="Georgia"/>
                <a:ea typeface="Georgia"/>
                <a:cs typeface="Georgia"/>
                <a:sym typeface="Georgia"/>
              </a:rPr>
              <a:t> within itself.</a:t>
            </a:r>
            <a:endParaRPr sz="1400">
              <a:solidFill>
                <a:srgbClr val="333333"/>
              </a:solidFill>
              <a:latin typeface="Georgia"/>
              <a:ea typeface="Georgia"/>
              <a:cs typeface="Georgia"/>
              <a:sym typeface="Georgia"/>
            </a:endParaRPr>
          </a:p>
          <a:p>
            <a:pPr indent="-317500" lvl="0" marL="457200" rtl="0">
              <a:lnSpc>
                <a:spcPct val="150000"/>
              </a:lnSpc>
              <a:spcBef>
                <a:spcPts val="0"/>
              </a:spcBef>
              <a:spcAft>
                <a:spcPts val="0"/>
              </a:spcAft>
              <a:buClr>
                <a:srgbClr val="333333"/>
              </a:buClr>
              <a:buSzPts val="1400"/>
              <a:buFont typeface="Georgia"/>
              <a:buChar char="●"/>
            </a:pPr>
            <a:r>
              <a:rPr b="1" i="1" lang="en" sz="1400">
                <a:solidFill>
                  <a:srgbClr val="333333"/>
                </a:solidFill>
                <a:latin typeface="Georgia"/>
                <a:ea typeface="Georgia"/>
                <a:cs typeface="Georgia"/>
                <a:sym typeface="Georgia"/>
              </a:rPr>
              <a:t>merge function: </a:t>
            </a:r>
            <a:r>
              <a:rPr lang="en" sz="1400">
                <a:solidFill>
                  <a:srgbClr val="333333"/>
                </a:solidFill>
                <a:latin typeface="Georgia"/>
                <a:ea typeface="Georgia"/>
                <a:cs typeface="Georgia"/>
                <a:sym typeface="Georgia"/>
              </a:rPr>
              <a:t>It</a:t>
            </a:r>
            <a:r>
              <a:rPr b="1" i="1" lang="en" sz="1400">
                <a:solidFill>
                  <a:srgbClr val="333333"/>
                </a:solidFill>
                <a:latin typeface="Georgia"/>
                <a:ea typeface="Georgia"/>
                <a:cs typeface="Georgia"/>
                <a:sym typeface="Georgia"/>
              </a:rPr>
              <a:t> </a:t>
            </a:r>
            <a:r>
              <a:rPr lang="en" sz="1400">
                <a:solidFill>
                  <a:srgbClr val="333333"/>
                </a:solidFill>
                <a:latin typeface="Georgia"/>
                <a:ea typeface="Georgia"/>
                <a:cs typeface="Georgia"/>
                <a:sym typeface="Georgia"/>
              </a:rPr>
              <a:t>is used to combine the two subarrays in correct order given below. This function can also be considered as the heart of the algorithm.</a:t>
            </a:r>
            <a:endParaRPr sz="1400">
              <a:solidFill>
                <a:srgbClr val="000000"/>
              </a:solidFill>
              <a:latin typeface="Georgia"/>
              <a:ea typeface="Georgia"/>
              <a:cs typeface="Georgia"/>
              <a:sym typeface="Georgia"/>
            </a:endParaRPr>
          </a:p>
          <a:p>
            <a:pPr indent="0" lvl="0" marL="0">
              <a:spcBef>
                <a:spcPts val="1300"/>
              </a:spcBef>
              <a:spcAft>
                <a:spcPts val="160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Merge Sort - Hunter</a:t>
            </a:r>
            <a:endParaRPr/>
          </a:p>
        </p:txBody>
      </p:sp>
      <p:pic>
        <p:nvPicPr>
          <p:cNvPr id="392" name="Shape 392"/>
          <p:cNvPicPr preferRelativeResize="0"/>
          <p:nvPr/>
        </p:nvPicPr>
        <p:blipFill>
          <a:blip r:embed="rId3">
            <a:alphaModFix/>
          </a:blip>
          <a:stretch>
            <a:fillRect/>
          </a:stretch>
        </p:blipFill>
        <p:spPr>
          <a:xfrm>
            <a:off x="5155375" y="1019225"/>
            <a:ext cx="3802175" cy="3985400"/>
          </a:xfrm>
          <a:prstGeom prst="rect">
            <a:avLst/>
          </a:prstGeom>
          <a:noFill/>
          <a:ln>
            <a:noFill/>
          </a:ln>
        </p:spPr>
      </p:pic>
      <p:sp>
        <p:nvSpPr>
          <p:cNvPr id="393" name="Shape 393"/>
          <p:cNvSpPr txBox="1"/>
          <p:nvPr/>
        </p:nvSpPr>
        <p:spPr>
          <a:xfrm>
            <a:off x="746625" y="1896250"/>
            <a:ext cx="4041300" cy="11613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333333"/>
              </a:buClr>
              <a:buSzPts val="1400"/>
              <a:buFont typeface="Georgia"/>
              <a:buChar char="●"/>
            </a:pPr>
            <a:r>
              <a:rPr b="1" i="1" lang="en">
                <a:solidFill>
                  <a:srgbClr val="333333"/>
                </a:solidFill>
                <a:latin typeface="Georgia"/>
                <a:ea typeface="Georgia"/>
                <a:cs typeface="Georgia"/>
                <a:sym typeface="Georgia"/>
              </a:rPr>
              <a:t>mergesort function: </a:t>
            </a:r>
            <a:r>
              <a:rPr lang="en">
                <a:solidFill>
                  <a:srgbClr val="333333"/>
                </a:solidFill>
                <a:latin typeface="Georgia"/>
                <a:ea typeface="Georgia"/>
                <a:cs typeface="Georgia"/>
                <a:sym typeface="Georgia"/>
              </a:rPr>
              <a:t>It is used to divide the array into two parts and calls the function </a:t>
            </a:r>
            <a:r>
              <a:rPr i="1" lang="en">
                <a:solidFill>
                  <a:srgbClr val="333333"/>
                </a:solidFill>
                <a:latin typeface="Georgia"/>
                <a:ea typeface="Georgia"/>
                <a:cs typeface="Georgia"/>
                <a:sym typeface="Georgia"/>
              </a:rPr>
              <a:t>merge</a:t>
            </a:r>
            <a:r>
              <a:rPr lang="en">
                <a:solidFill>
                  <a:srgbClr val="333333"/>
                </a:solidFill>
                <a:latin typeface="Georgia"/>
                <a:ea typeface="Georgia"/>
                <a:cs typeface="Georgia"/>
                <a:sym typeface="Georgia"/>
              </a:rPr>
              <a:t> within itself.</a:t>
            </a:r>
            <a:endParaRPr>
              <a:solidFill>
                <a:srgbClr val="333333"/>
              </a:solidFill>
              <a:latin typeface="Georgia"/>
              <a:ea typeface="Georgia"/>
              <a:cs typeface="Georgia"/>
              <a:sym typeface="Georgia"/>
            </a:endParaRPr>
          </a:p>
          <a:p>
            <a:pPr indent="0" lvl="0" marL="0">
              <a:spcBef>
                <a:spcPts val="13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Merge Sort - Hunter</a:t>
            </a:r>
            <a:endParaRPr/>
          </a:p>
          <a:p>
            <a:pPr indent="0" lvl="0" marL="0">
              <a:spcBef>
                <a:spcPts val="0"/>
              </a:spcBef>
              <a:spcAft>
                <a:spcPts val="0"/>
              </a:spcAft>
              <a:buNone/>
            </a:pPr>
            <a:r>
              <a:t/>
            </a:r>
            <a:endParaRPr/>
          </a:p>
        </p:txBody>
      </p:sp>
      <p:pic>
        <p:nvPicPr>
          <p:cNvPr id="399" name="Shape 399"/>
          <p:cNvPicPr preferRelativeResize="0"/>
          <p:nvPr/>
        </p:nvPicPr>
        <p:blipFill>
          <a:blip r:embed="rId3">
            <a:alphaModFix/>
          </a:blip>
          <a:stretch>
            <a:fillRect/>
          </a:stretch>
        </p:blipFill>
        <p:spPr>
          <a:xfrm>
            <a:off x="5002050" y="907474"/>
            <a:ext cx="4065750" cy="4157325"/>
          </a:xfrm>
          <a:prstGeom prst="rect">
            <a:avLst/>
          </a:prstGeom>
          <a:noFill/>
          <a:ln>
            <a:noFill/>
          </a:ln>
        </p:spPr>
      </p:pic>
      <p:sp>
        <p:nvSpPr>
          <p:cNvPr id="400" name="Shape 400"/>
          <p:cNvSpPr txBox="1"/>
          <p:nvPr/>
        </p:nvSpPr>
        <p:spPr>
          <a:xfrm>
            <a:off x="888850" y="1742150"/>
            <a:ext cx="3875400" cy="1813200"/>
          </a:xfrm>
          <a:prstGeom prst="rect">
            <a:avLst/>
          </a:prstGeom>
          <a:noFill/>
          <a:ln>
            <a:noFill/>
          </a:ln>
        </p:spPr>
        <p:txBody>
          <a:bodyPr anchorCtr="0" anchor="t" bIns="91425" lIns="91425" spcFirstLastPara="1" rIns="91425" wrap="square" tIns="91425">
            <a:noAutofit/>
          </a:bodyPr>
          <a:lstStyle/>
          <a:p>
            <a:pPr indent="-317500" lvl="0" marL="457200" rtl="0">
              <a:lnSpc>
                <a:spcPct val="150000"/>
              </a:lnSpc>
              <a:spcBef>
                <a:spcPts val="0"/>
              </a:spcBef>
              <a:spcAft>
                <a:spcPts val="0"/>
              </a:spcAft>
              <a:buClr>
                <a:srgbClr val="333333"/>
              </a:buClr>
              <a:buSzPts val="1400"/>
              <a:buFont typeface="Georgia"/>
              <a:buChar char="●"/>
            </a:pPr>
            <a:r>
              <a:rPr b="1" i="1" lang="en">
                <a:solidFill>
                  <a:srgbClr val="333333"/>
                </a:solidFill>
                <a:latin typeface="Georgia"/>
                <a:ea typeface="Georgia"/>
                <a:cs typeface="Georgia"/>
                <a:sym typeface="Georgia"/>
              </a:rPr>
              <a:t>merge function: </a:t>
            </a:r>
            <a:r>
              <a:rPr lang="en">
                <a:solidFill>
                  <a:srgbClr val="333333"/>
                </a:solidFill>
                <a:latin typeface="Georgia"/>
                <a:ea typeface="Georgia"/>
                <a:cs typeface="Georgia"/>
                <a:sym typeface="Georgia"/>
              </a:rPr>
              <a:t>It</a:t>
            </a:r>
            <a:r>
              <a:rPr b="1" i="1" lang="en">
                <a:solidFill>
                  <a:srgbClr val="333333"/>
                </a:solidFill>
                <a:latin typeface="Georgia"/>
                <a:ea typeface="Georgia"/>
                <a:cs typeface="Georgia"/>
                <a:sym typeface="Georgia"/>
              </a:rPr>
              <a:t> </a:t>
            </a:r>
            <a:r>
              <a:rPr lang="en">
                <a:solidFill>
                  <a:srgbClr val="333333"/>
                </a:solidFill>
                <a:latin typeface="Georgia"/>
                <a:ea typeface="Georgia"/>
                <a:cs typeface="Georgia"/>
                <a:sym typeface="Georgia"/>
              </a:rPr>
              <a:t>is used to combine the two subarrays in correct order given below. This function can also be considered as the heart of the algorithm.</a:t>
            </a:r>
            <a:endParaRPr>
              <a:latin typeface="Georgia"/>
              <a:ea typeface="Georgia"/>
              <a:cs typeface="Georgia"/>
              <a:sym typeface="Georgia"/>
            </a:endParaRPr>
          </a:p>
          <a:p>
            <a:pPr indent="0" lvl="0" marL="0">
              <a:spcBef>
                <a:spcPts val="13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Sort - Jun</a:t>
            </a:r>
            <a:endParaRPr/>
          </a:p>
        </p:txBody>
      </p:sp>
      <p:sp>
        <p:nvSpPr>
          <p:cNvPr id="406" name="Shape 40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latin typeface="Georgia"/>
                <a:ea typeface="Georgia"/>
                <a:cs typeface="Georgia"/>
                <a:sym typeface="Georgia"/>
              </a:rPr>
              <a:t>What is it &amp; How it works?</a:t>
            </a:r>
            <a:endParaRPr b="1" sz="1400">
              <a:latin typeface="Georgia"/>
              <a:ea typeface="Georgia"/>
              <a:cs typeface="Georgia"/>
              <a:sym typeface="Georgia"/>
            </a:endParaRPr>
          </a:p>
          <a:p>
            <a:pPr indent="-301625" lvl="0" marL="457200" rtl="0">
              <a:lnSpc>
                <a:spcPct val="150000"/>
              </a:lnSpc>
              <a:spcBef>
                <a:spcPts val="1600"/>
              </a:spcBef>
              <a:spcAft>
                <a:spcPts val="0"/>
              </a:spcAft>
              <a:buClr>
                <a:srgbClr val="000000"/>
              </a:buClr>
              <a:buSzPts val="1150"/>
              <a:buFont typeface="Georgia"/>
              <a:buChar char="●"/>
            </a:pPr>
            <a:r>
              <a:rPr lang="en" sz="1150">
                <a:solidFill>
                  <a:srgbClr val="000000"/>
                </a:solidFill>
                <a:highlight>
                  <a:srgbClr val="FFFFFF"/>
                </a:highlight>
                <a:latin typeface="Georgia"/>
                <a:ea typeface="Georgia"/>
                <a:cs typeface="Georgia"/>
                <a:sym typeface="Georgia"/>
              </a:rPr>
              <a:t>QuickSort is a Divide and Conquer algorithm. It picks an element as </a:t>
            </a:r>
            <a:r>
              <a:rPr b="1" lang="en" sz="1150">
                <a:solidFill>
                  <a:srgbClr val="000000"/>
                </a:solidFill>
                <a:highlight>
                  <a:srgbClr val="FFFFFF"/>
                </a:highlight>
                <a:latin typeface="Georgia"/>
                <a:ea typeface="Georgia"/>
                <a:cs typeface="Georgia"/>
                <a:sym typeface="Georgia"/>
              </a:rPr>
              <a:t>“pivot “</a:t>
            </a:r>
            <a:r>
              <a:rPr lang="en" sz="1150">
                <a:solidFill>
                  <a:srgbClr val="000000"/>
                </a:solidFill>
                <a:highlight>
                  <a:srgbClr val="FFFFFF"/>
                </a:highlight>
                <a:latin typeface="Georgia"/>
                <a:ea typeface="Georgia"/>
                <a:cs typeface="Georgia"/>
                <a:sym typeface="Georgia"/>
              </a:rPr>
              <a:t>and </a:t>
            </a:r>
            <a:r>
              <a:rPr b="1" lang="en" sz="1150">
                <a:solidFill>
                  <a:srgbClr val="000000"/>
                </a:solidFill>
                <a:highlight>
                  <a:srgbClr val="FFFFFF"/>
                </a:highlight>
                <a:latin typeface="Georgia"/>
                <a:ea typeface="Georgia"/>
                <a:cs typeface="Georgia"/>
                <a:sym typeface="Georgia"/>
              </a:rPr>
              <a:t>“</a:t>
            </a:r>
            <a:r>
              <a:rPr b="1" lang="en" sz="1150">
                <a:solidFill>
                  <a:srgbClr val="000000"/>
                </a:solidFill>
                <a:highlight>
                  <a:srgbClr val="FFFFFF"/>
                </a:highlight>
                <a:latin typeface="Georgia"/>
                <a:ea typeface="Georgia"/>
                <a:cs typeface="Georgia"/>
                <a:sym typeface="Georgia"/>
              </a:rPr>
              <a:t>partitions”</a:t>
            </a:r>
            <a:r>
              <a:rPr lang="en" sz="1150">
                <a:solidFill>
                  <a:srgbClr val="000000"/>
                </a:solidFill>
                <a:highlight>
                  <a:srgbClr val="FFFFFF"/>
                </a:highlight>
                <a:latin typeface="Georgia"/>
                <a:ea typeface="Georgia"/>
                <a:cs typeface="Georgia"/>
                <a:sym typeface="Georgia"/>
              </a:rPr>
              <a:t> the given array around the picked pivot. There are many different versions of quickSort that pick pivot in different ways.</a:t>
            </a:r>
            <a:endParaRPr sz="1150">
              <a:solidFill>
                <a:srgbClr val="000000"/>
              </a:solidFill>
              <a:highlight>
                <a:srgbClr val="FFFFFF"/>
              </a:highlight>
              <a:latin typeface="Georgia"/>
              <a:ea typeface="Georgia"/>
              <a:cs typeface="Georgia"/>
              <a:sym typeface="Georgia"/>
            </a:endParaRPr>
          </a:p>
          <a:p>
            <a:pPr indent="-304800" lvl="0" marL="457200" rtl="0">
              <a:lnSpc>
                <a:spcPct val="171429"/>
              </a:lnSpc>
              <a:spcBef>
                <a:spcPts val="0"/>
              </a:spcBef>
              <a:spcAft>
                <a:spcPts val="0"/>
              </a:spcAft>
              <a:buClr>
                <a:srgbClr val="000000"/>
              </a:buClr>
              <a:buSzPts val="1200"/>
              <a:buFont typeface="Georgia"/>
              <a:buAutoNum type="arabicPeriod"/>
            </a:pPr>
            <a:r>
              <a:rPr lang="en" sz="1200">
                <a:solidFill>
                  <a:srgbClr val="000000"/>
                </a:solidFill>
                <a:latin typeface="Georgia"/>
                <a:ea typeface="Georgia"/>
                <a:cs typeface="Georgia"/>
                <a:sym typeface="Georgia"/>
              </a:rPr>
              <a:t>Always pick first element as pivot.</a:t>
            </a:r>
            <a:endParaRPr sz="1200">
              <a:solidFill>
                <a:srgbClr val="000000"/>
              </a:solidFill>
              <a:latin typeface="Georgia"/>
              <a:ea typeface="Georgia"/>
              <a:cs typeface="Georgia"/>
              <a:sym typeface="Georgia"/>
            </a:endParaRPr>
          </a:p>
          <a:p>
            <a:pPr indent="-304800" lvl="0" marL="457200" rtl="0">
              <a:lnSpc>
                <a:spcPct val="171429"/>
              </a:lnSpc>
              <a:spcBef>
                <a:spcPts val="0"/>
              </a:spcBef>
              <a:spcAft>
                <a:spcPts val="0"/>
              </a:spcAft>
              <a:buClr>
                <a:srgbClr val="000000"/>
              </a:buClr>
              <a:buSzPts val="1200"/>
              <a:buFont typeface="Georgia"/>
              <a:buAutoNum type="arabicPeriod"/>
            </a:pPr>
            <a:r>
              <a:rPr lang="en" sz="1200">
                <a:solidFill>
                  <a:srgbClr val="000000"/>
                </a:solidFill>
                <a:latin typeface="Georgia"/>
                <a:ea typeface="Georgia"/>
                <a:cs typeface="Georgia"/>
                <a:sym typeface="Georgia"/>
              </a:rPr>
              <a:t>Always pick last element as pivot (implemented below)</a:t>
            </a:r>
            <a:endParaRPr sz="1200">
              <a:solidFill>
                <a:srgbClr val="000000"/>
              </a:solidFill>
              <a:latin typeface="Georgia"/>
              <a:ea typeface="Georgia"/>
              <a:cs typeface="Georgia"/>
              <a:sym typeface="Georgia"/>
            </a:endParaRPr>
          </a:p>
          <a:p>
            <a:pPr indent="-304800" lvl="0" marL="457200" rtl="0">
              <a:lnSpc>
                <a:spcPct val="171429"/>
              </a:lnSpc>
              <a:spcBef>
                <a:spcPts val="0"/>
              </a:spcBef>
              <a:spcAft>
                <a:spcPts val="0"/>
              </a:spcAft>
              <a:buClr>
                <a:srgbClr val="000000"/>
              </a:buClr>
              <a:buSzPts val="1200"/>
              <a:buFont typeface="Georgia"/>
              <a:buAutoNum type="arabicPeriod"/>
            </a:pPr>
            <a:r>
              <a:rPr lang="en" sz="1200">
                <a:solidFill>
                  <a:srgbClr val="000000"/>
                </a:solidFill>
                <a:latin typeface="Georgia"/>
                <a:ea typeface="Georgia"/>
                <a:cs typeface="Georgia"/>
                <a:sym typeface="Georgia"/>
              </a:rPr>
              <a:t>Pick a random element as pivot.</a:t>
            </a:r>
            <a:endParaRPr sz="1200">
              <a:solidFill>
                <a:srgbClr val="000000"/>
              </a:solidFill>
              <a:latin typeface="Georgia"/>
              <a:ea typeface="Georgia"/>
              <a:cs typeface="Georgia"/>
              <a:sym typeface="Georgia"/>
            </a:endParaRPr>
          </a:p>
          <a:p>
            <a:pPr indent="-304800" lvl="0" marL="457200" rtl="0">
              <a:lnSpc>
                <a:spcPct val="171429"/>
              </a:lnSpc>
              <a:spcBef>
                <a:spcPts val="0"/>
              </a:spcBef>
              <a:spcAft>
                <a:spcPts val="0"/>
              </a:spcAft>
              <a:buClr>
                <a:srgbClr val="000000"/>
              </a:buClr>
              <a:buSzPts val="1200"/>
              <a:buFont typeface="Georgia"/>
              <a:buAutoNum type="arabicPeriod"/>
            </a:pPr>
            <a:r>
              <a:rPr lang="en" sz="1200">
                <a:solidFill>
                  <a:srgbClr val="000000"/>
                </a:solidFill>
                <a:latin typeface="Georgia"/>
                <a:ea typeface="Georgia"/>
                <a:cs typeface="Georgia"/>
                <a:sym typeface="Georgia"/>
              </a:rPr>
              <a:t>Pick median as pivot.</a:t>
            </a:r>
            <a:endParaRPr sz="1200">
              <a:solidFill>
                <a:srgbClr val="000000"/>
              </a:solidFill>
              <a:latin typeface="Georgia"/>
              <a:ea typeface="Georgia"/>
              <a:cs typeface="Georgia"/>
              <a:sym typeface="Georgia"/>
            </a:endParaRPr>
          </a:p>
          <a:p>
            <a:pPr indent="0" lvl="0" marL="0" rtl="0">
              <a:lnSpc>
                <a:spcPct val="150000"/>
              </a:lnSpc>
              <a:spcBef>
                <a:spcPts val="1800"/>
              </a:spcBef>
              <a:spcAft>
                <a:spcPts val="1600"/>
              </a:spcAft>
              <a:buNone/>
            </a:pPr>
            <a:r>
              <a:t/>
            </a:r>
            <a:endParaRPr sz="115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Definition - Dexter </a:t>
            </a:r>
            <a:endParaRPr/>
          </a:p>
        </p:txBody>
      </p:sp>
      <p:sp>
        <p:nvSpPr>
          <p:cNvPr id="284" name="Shape 28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000000"/>
                </a:solidFill>
                <a:latin typeface="Arial"/>
                <a:ea typeface="Arial"/>
                <a:cs typeface="Arial"/>
                <a:sym typeface="Arial"/>
              </a:rPr>
              <a:t>Searching</a:t>
            </a:r>
            <a:r>
              <a:rPr b="1" lang="en" sz="1400">
                <a:solidFill>
                  <a:srgbClr val="000000"/>
                </a:solidFill>
              </a:rPr>
              <a:t> </a:t>
            </a:r>
            <a:r>
              <a:rPr lang="en" sz="1400">
                <a:latin typeface="Georgia"/>
                <a:ea typeface="Georgia"/>
                <a:cs typeface="Georgia"/>
                <a:sym typeface="Georgia"/>
              </a:rPr>
              <a:t>--- </a:t>
            </a:r>
            <a:r>
              <a:rPr lang="en" sz="1400">
                <a:solidFill>
                  <a:srgbClr val="111111"/>
                </a:solidFill>
                <a:latin typeface="Georgia"/>
                <a:ea typeface="Georgia"/>
                <a:cs typeface="Georgia"/>
                <a:sym typeface="Georgia"/>
              </a:rPr>
              <a:t>is an operation or a technique that helps finds the place of a given element or value in the list. Any search is said to be successful or unsuccessful depending upon whether the element that is being searched is found or not. Some of the standard searching technique that is being followed in data structure is listed below:</a:t>
            </a:r>
            <a:endParaRPr sz="1400">
              <a:solidFill>
                <a:srgbClr val="111111"/>
              </a:solidFill>
              <a:latin typeface="Georgia"/>
              <a:ea typeface="Georgia"/>
              <a:cs typeface="Georgia"/>
              <a:sym typeface="Georgia"/>
            </a:endParaRPr>
          </a:p>
          <a:p>
            <a:pPr indent="-317500" lvl="0" marL="914400" rtl="0">
              <a:lnSpc>
                <a:spcPct val="100000"/>
              </a:lnSpc>
              <a:spcBef>
                <a:spcPts val="1600"/>
              </a:spcBef>
              <a:spcAft>
                <a:spcPts val="0"/>
              </a:spcAft>
              <a:buClr>
                <a:srgbClr val="111111"/>
              </a:buClr>
              <a:buSzPts val="1400"/>
              <a:buFont typeface="Georgia"/>
              <a:buChar char="●"/>
            </a:pPr>
            <a:r>
              <a:rPr lang="en" sz="1400">
                <a:solidFill>
                  <a:srgbClr val="111111"/>
                </a:solidFill>
                <a:latin typeface="Georgia"/>
                <a:ea typeface="Georgia"/>
                <a:cs typeface="Georgia"/>
                <a:sym typeface="Georgia"/>
              </a:rPr>
              <a:t>Linear Search or Sequential Search</a:t>
            </a:r>
            <a:endParaRPr sz="1400">
              <a:solidFill>
                <a:srgbClr val="111111"/>
              </a:solidFill>
              <a:latin typeface="Georgia"/>
              <a:ea typeface="Georgia"/>
              <a:cs typeface="Georgia"/>
              <a:sym typeface="Georgia"/>
            </a:endParaRPr>
          </a:p>
          <a:p>
            <a:pPr indent="-317500" lvl="0" marL="914400" rtl="0">
              <a:lnSpc>
                <a:spcPct val="100000"/>
              </a:lnSpc>
              <a:spcBef>
                <a:spcPts val="0"/>
              </a:spcBef>
              <a:spcAft>
                <a:spcPts val="0"/>
              </a:spcAft>
              <a:buClr>
                <a:srgbClr val="111111"/>
              </a:buClr>
              <a:buSzPts val="1400"/>
              <a:buFont typeface="Georgia"/>
              <a:buChar char="●"/>
            </a:pPr>
            <a:r>
              <a:rPr lang="en" sz="1400">
                <a:solidFill>
                  <a:srgbClr val="111111"/>
                </a:solidFill>
                <a:latin typeface="Georgia"/>
                <a:ea typeface="Georgia"/>
                <a:cs typeface="Georgia"/>
                <a:sym typeface="Georgia"/>
              </a:rPr>
              <a:t>Binary Search</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Sort - Jun</a:t>
            </a:r>
            <a:endParaRPr/>
          </a:p>
        </p:txBody>
      </p:sp>
      <p:sp>
        <p:nvSpPr>
          <p:cNvPr id="412" name="Shape 412"/>
          <p:cNvSpPr txBox="1"/>
          <p:nvPr>
            <p:ph idx="1" type="body"/>
          </p:nvPr>
        </p:nvSpPr>
        <p:spPr>
          <a:xfrm>
            <a:off x="1303800" y="1647925"/>
            <a:ext cx="7030500" cy="2883600"/>
          </a:xfrm>
          <a:prstGeom prst="rect">
            <a:avLst/>
          </a:prstGeom>
        </p:spPr>
        <p:txBody>
          <a:bodyPr anchorCtr="0" anchor="t" bIns="91425" lIns="91425" spcFirstLastPara="1" rIns="91425" wrap="square" tIns="91425">
            <a:noAutofit/>
          </a:bodyPr>
          <a:lstStyle/>
          <a:p>
            <a:pPr indent="-304800" lvl="0" marL="457200" marR="25400" rtl="0" algn="just">
              <a:lnSpc>
                <a:spcPct val="150000"/>
              </a:lnSpc>
              <a:spcBef>
                <a:spcPts val="0"/>
              </a:spcBef>
              <a:spcAft>
                <a:spcPts val="0"/>
              </a:spcAft>
              <a:buClr>
                <a:srgbClr val="000000"/>
              </a:buClr>
              <a:buSzPts val="1200"/>
              <a:buFont typeface="Georgia"/>
              <a:buChar char="●"/>
            </a:pPr>
            <a:r>
              <a:rPr lang="en" sz="1200">
                <a:solidFill>
                  <a:srgbClr val="000000"/>
                </a:solidFill>
                <a:highlight>
                  <a:srgbClr val="FFFFFF"/>
                </a:highlight>
                <a:latin typeface="Georgia"/>
                <a:ea typeface="Georgia"/>
                <a:cs typeface="Georgia"/>
                <a:sym typeface="Georgia"/>
              </a:rPr>
              <a:t>Quick sort partitions an array and then calls itself recursively twice to sort the two resulting subarrays.</a:t>
            </a:r>
            <a:endParaRPr sz="1200">
              <a:solidFill>
                <a:srgbClr val="000000"/>
              </a:solidFill>
              <a:highlight>
                <a:srgbClr val="FFFFFF"/>
              </a:highlight>
              <a:latin typeface="Georgia"/>
              <a:ea typeface="Georgia"/>
              <a:cs typeface="Georgia"/>
              <a:sym typeface="Georgia"/>
            </a:endParaRPr>
          </a:p>
          <a:p>
            <a:pPr indent="-304800" lvl="0" marL="457200" marR="25400" rtl="0" algn="just">
              <a:lnSpc>
                <a:spcPct val="150000"/>
              </a:lnSpc>
              <a:spcBef>
                <a:spcPts val="0"/>
              </a:spcBef>
              <a:spcAft>
                <a:spcPts val="0"/>
              </a:spcAft>
              <a:buClr>
                <a:srgbClr val="000000"/>
              </a:buClr>
              <a:buSzPts val="1200"/>
              <a:buFont typeface="Georgia"/>
              <a:buChar char="●"/>
            </a:pPr>
            <a:r>
              <a:rPr lang="en" sz="1200">
                <a:solidFill>
                  <a:srgbClr val="000000"/>
                </a:solidFill>
                <a:highlight>
                  <a:srgbClr val="FFFFFF"/>
                </a:highlight>
                <a:latin typeface="Georgia"/>
                <a:ea typeface="Georgia"/>
                <a:cs typeface="Georgia"/>
                <a:sym typeface="Georgia"/>
              </a:rPr>
              <a:t>The pivot value divides the list into two parts. And recursively, we find the pivot for each sub-lists until all lists contains only one element.</a:t>
            </a:r>
            <a:endParaRPr sz="1200">
              <a:solidFill>
                <a:srgbClr val="000000"/>
              </a:solidFill>
              <a:highlight>
                <a:srgbClr val="FFFFFF"/>
              </a:highlight>
              <a:latin typeface="Georgia"/>
              <a:ea typeface="Georgia"/>
              <a:cs typeface="Georgia"/>
              <a:sym typeface="Georgia"/>
            </a:endParaRPr>
          </a:p>
          <a:p>
            <a:pPr indent="-304800" lvl="0" marL="457200" marR="25400" rtl="0" algn="just">
              <a:lnSpc>
                <a:spcPct val="150000"/>
              </a:lnSpc>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Following animated representation explains how to find the pivot value in an array.</a:t>
            </a:r>
            <a:endParaRPr sz="1200">
              <a:solidFill>
                <a:srgbClr val="000000"/>
              </a:solidFill>
              <a:latin typeface="Georgia"/>
              <a:ea typeface="Georgia"/>
              <a:cs typeface="Georgia"/>
              <a:sym typeface="Georgia"/>
            </a:endParaRPr>
          </a:p>
          <a:p>
            <a:pPr indent="0" lvl="0" marL="0" rtl="0" algn="just">
              <a:lnSpc>
                <a:spcPct val="171429"/>
              </a:lnSpc>
              <a:spcBef>
                <a:spcPts val="700"/>
              </a:spcBef>
              <a:spcAft>
                <a:spcPts val="0"/>
              </a:spcAft>
              <a:buNone/>
            </a:pPr>
            <a:r>
              <a:t/>
            </a:r>
            <a:endParaRPr sz="1200">
              <a:solidFill>
                <a:srgbClr val="000000"/>
              </a:solidFill>
              <a:latin typeface="Georgia"/>
              <a:ea typeface="Georgia"/>
              <a:cs typeface="Georgia"/>
              <a:sym typeface="Georgia"/>
            </a:endParaRPr>
          </a:p>
          <a:p>
            <a:pPr indent="0" lvl="0" marL="0">
              <a:spcBef>
                <a:spcPts val="1800"/>
              </a:spcBef>
              <a:spcAft>
                <a:spcPts val="1600"/>
              </a:spcAft>
              <a:buNone/>
            </a:pPr>
            <a:r>
              <a:t/>
            </a:r>
            <a:endParaRPr/>
          </a:p>
        </p:txBody>
      </p:sp>
      <p:pic>
        <p:nvPicPr>
          <p:cNvPr descr="Quick Sort Partition Animation" id="413" name="Shape 413"/>
          <p:cNvPicPr preferRelativeResize="0"/>
          <p:nvPr/>
        </p:nvPicPr>
        <p:blipFill>
          <a:blip r:embed="rId3">
            <a:alphaModFix/>
          </a:blip>
          <a:stretch>
            <a:fillRect/>
          </a:stretch>
        </p:blipFill>
        <p:spPr>
          <a:xfrm>
            <a:off x="2287175" y="3283350"/>
            <a:ext cx="4762500" cy="1645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1303800" y="598575"/>
            <a:ext cx="7030500" cy="72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Quick Sort - Jun</a:t>
            </a:r>
            <a:endParaRPr/>
          </a:p>
        </p:txBody>
      </p:sp>
      <p:sp>
        <p:nvSpPr>
          <p:cNvPr id="419" name="Shape 4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a:latin typeface="Georgia"/>
                <a:ea typeface="Georgia"/>
                <a:cs typeface="Georgia"/>
                <a:sym typeface="Georgia"/>
              </a:rPr>
              <a:t>Example how to write in Java</a:t>
            </a:r>
            <a:endParaRPr b="1">
              <a:latin typeface="Georgia"/>
              <a:ea typeface="Georgia"/>
              <a:cs typeface="Georgia"/>
              <a:sym typeface="Georgia"/>
            </a:endParaRPr>
          </a:p>
        </p:txBody>
      </p:sp>
      <p:pic>
        <p:nvPicPr>
          <p:cNvPr id="420" name="Shape 420"/>
          <p:cNvPicPr preferRelativeResize="0"/>
          <p:nvPr/>
        </p:nvPicPr>
        <p:blipFill>
          <a:blip r:embed="rId3">
            <a:alphaModFix/>
          </a:blip>
          <a:stretch>
            <a:fillRect/>
          </a:stretch>
        </p:blipFill>
        <p:spPr>
          <a:xfrm>
            <a:off x="4991025" y="598574"/>
            <a:ext cx="3343275" cy="4378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Analysis of each algorithms - Dexter</a:t>
            </a:r>
            <a:endParaRPr/>
          </a:p>
        </p:txBody>
      </p:sp>
      <p:sp>
        <p:nvSpPr>
          <p:cNvPr id="426" name="Shape 426"/>
          <p:cNvSpPr txBox="1"/>
          <p:nvPr/>
        </p:nvSpPr>
        <p:spPr>
          <a:xfrm>
            <a:off x="3210000" y="4656425"/>
            <a:ext cx="2724000" cy="32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200"/>
              <a:t>Comparison chart for each algorithms</a:t>
            </a:r>
            <a:endParaRPr sz="1200"/>
          </a:p>
        </p:txBody>
      </p:sp>
      <p:pic>
        <p:nvPicPr>
          <p:cNvPr id="427" name="Shape 427"/>
          <p:cNvPicPr preferRelativeResize="0"/>
          <p:nvPr/>
        </p:nvPicPr>
        <p:blipFill rotWithShape="1">
          <a:blip r:embed="rId3">
            <a:alphaModFix/>
          </a:blip>
          <a:srcRect b="38256" l="0" r="0" t="0"/>
          <a:stretch/>
        </p:blipFill>
        <p:spPr>
          <a:xfrm>
            <a:off x="833113" y="1540650"/>
            <a:ext cx="7477774" cy="299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Analysis of each algorithms - Dexter</a:t>
            </a:r>
            <a:endParaRPr/>
          </a:p>
          <a:p>
            <a:pPr indent="0" lvl="0" marL="0">
              <a:spcBef>
                <a:spcPts val="0"/>
              </a:spcBef>
              <a:spcAft>
                <a:spcPts val="0"/>
              </a:spcAft>
              <a:buNone/>
            </a:pPr>
            <a:r>
              <a:t/>
            </a:r>
            <a:endParaRPr/>
          </a:p>
        </p:txBody>
      </p:sp>
      <p:sp>
        <p:nvSpPr>
          <p:cNvPr id="433" name="Shape 4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222222"/>
                </a:solidFill>
                <a:highlight>
                  <a:srgbClr val="FFFFFF"/>
                </a:highlight>
                <a:latin typeface="Georgia"/>
                <a:ea typeface="Georgia"/>
                <a:cs typeface="Georgia"/>
                <a:sym typeface="Georgia"/>
              </a:rPr>
              <a:t>In </a:t>
            </a:r>
            <a:r>
              <a:rPr lang="en" sz="1400">
                <a:solidFill>
                  <a:srgbClr val="0B0080"/>
                </a:solidFill>
                <a:highlight>
                  <a:srgbClr val="FFFFFF"/>
                </a:highlight>
                <a:uFill>
                  <a:noFill/>
                </a:uFill>
                <a:latin typeface="Georgia"/>
                <a:ea typeface="Georgia"/>
                <a:cs typeface="Georgia"/>
                <a:sym typeface="Georgia"/>
                <a:hlinkClick r:id="rId3"/>
              </a:rPr>
              <a:t>computer science</a:t>
            </a:r>
            <a:r>
              <a:rPr lang="en" sz="1400">
                <a:solidFill>
                  <a:srgbClr val="222222"/>
                </a:solidFill>
                <a:highlight>
                  <a:srgbClr val="FFFFFF"/>
                </a:highlight>
                <a:latin typeface="Georgia"/>
                <a:ea typeface="Georgia"/>
                <a:cs typeface="Georgia"/>
                <a:sym typeface="Georgia"/>
              </a:rPr>
              <a:t>, the </a:t>
            </a:r>
            <a:r>
              <a:rPr b="1" lang="en" sz="1400">
                <a:solidFill>
                  <a:srgbClr val="222222"/>
                </a:solidFill>
                <a:highlight>
                  <a:srgbClr val="FFFFFF"/>
                </a:highlight>
                <a:latin typeface="Georgia"/>
                <a:ea typeface="Georgia"/>
                <a:cs typeface="Georgia"/>
                <a:sym typeface="Georgia"/>
              </a:rPr>
              <a:t>analysis of algorithms</a:t>
            </a:r>
            <a:r>
              <a:rPr lang="en" sz="1400">
                <a:solidFill>
                  <a:srgbClr val="222222"/>
                </a:solidFill>
                <a:highlight>
                  <a:srgbClr val="FFFFFF"/>
                </a:highlight>
                <a:latin typeface="Georgia"/>
                <a:ea typeface="Georgia"/>
                <a:cs typeface="Georgia"/>
                <a:sym typeface="Georgia"/>
              </a:rPr>
              <a:t> is the determination of the </a:t>
            </a:r>
            <a:r>
              <a:rPr lang="en" sz="1400">
                <a:solidFill>
                  <a:srgbClr val="0B0080"/>
                </a:solidFill>
                <a:highlight>
                  <a:srgbClr val="FFFFFF"/>
                </a:highlight>
                <a:uFill>
                  <a:noFill/>
                </a:uFill>
                <a:latin typeface="Georgia"/>
                <a:ea typeface="Georgia"/>
                <a:cs typeface="Georgia"/>
                <a:sym typeface="Georgia"/>
                <a:hlinkClick r:id="rId4"/>
              </a:rPr>
              <a:t>computational complexity</a:t>
            </a:r>
            <a:r>
              <a:rPr lang="en" sz="1400">
                <a:solidFill>
                  <a:srgbClr val="222222"/>
                </a:solidFill>
                <a:highlight>
                  <a:srgbClr val="FFFFFF"/>
                </a:highlight>
                <a:latin typeface="Georgia"/>
                <a:ea typeface="Georgia"/>
                <a:cs typeface="Georgia"/>
                <a:sym typeface="Georgia"/>
              </a:rPr>
              <a:t> of algorithms, that is the amount of time, storage and/or other resources necessary to </a:t>
            </a:r>
            <a:r>
              <a:rPr lang="en" sz="1400">
                <a:solidFill>
                  <a:srgbClr val="0B0080"/>
                </a:solidFill>
                <a:highlight>
                  <a:srgbClr val="FFFFFF"/>
                </a:highlight>
                <a:uFill>
                  <a:noFill/>
                </a:uFill>
                <a:latin typeface="Georgia"/>
                <a:ea typeface="Georgia"/>
                <a:cs typeface="Georgia"/>
                <a:sym typeface="Georgia"/>
                <a:hlinkClick r:id="rId5"/>
              </a:rPr>
              <a:t>execute them</a:t>
            </a:r>
            <a:r>
              <a:rPr lang="en" sz="1400">
                <a:solidFill>
                  <a:srgbClr val="222222"/>
                </a:solidFill>
                <a:highlight>
                  <a:srgbClr val="FFFFFF"/>
                </a:highlight>
                <a:latin typeface="Georgia"/>
                <a:ea typeface="Georgia"/>
                <a:cs typeface="Georgia"/>
                <a:sym typeface="Georgia"/>
              </a:rPr>
              <a:t>. </a:t>
            </a:r>
            <a:endParaRPr sz="1400">
              <a:solidFill>
                <a:srgbClr val="222222"/>
              </a:solidFill>
              <a:highlight>
                <a:srgbClr val="FFFFFF"/>
              </a:highlight>
              <a:latin typeface="Georgia"/>
              <a:ea typeface="Georgia"/>
              <a:cs typeface="Georgia"/>
              <a:sym typeface="Georgia"/>
            </a:endParaRPr>
          </a:p>
          <a:p>
            <a:pPr indent="0" lvl="0" marL="0">
              <a:spcBef>
                <a:spcPts val="1600"/>
              </a:spcBef>
              <a:spcAft>
                <a:spcPts val="0"/>
              </a:spcAft>
              <a:buNone/>
            </a:pPr>
            <a:r>
              <a:rPr b="1" lang="en" sz="1400">
                <a:solidFill>
                  <a:srgbClr val="222222"/>
                </a:solidFill>
                <a:highlight>
                  <a:srgbClr val="FFFFFF"/>
                </a:highlight>
                <a:latin typeface="Arial"/>
                <a:ea typeface="Arial"/>
                <a:cs typeface="Arial"/>
                <a:sym typeface="Arial"/>
              </a:rPr>
              <a:t>Time Complexity &amp; Space Complexity</a:t>
            </a:r>
            <a:endParaRPr b="1" sz="1400">
              <a:solidFill>
                <a:srgbClr val="222222"/>
              </a:solidFill>
              <a:highlight>
                <a:srgbClr val="FFFFFF"/>
              </a:highlight>
              <a:latin typeface="Arial"/>
              <a:ea typeface="Arial"/>
              <a:cs typeface="Arial"/>
              <a:sym typeface="Arial"/>
            </a:endParaRPr>
          </a:p>
          <a:p>
            <a:pPr indent="0" lvl="0" marL="0">
              <a:spcBef>
                <a:spcPts val="1600"/>
              </a:spcBef>
              <a:spcAft>
                <a:spcPts val="0"/>
              </a:spcAft>
              <a:buNone/>
            </a:pPr>
            <a:r>
              <a:rPr b="1" lang="en" sz="1400">
                <a:solidFill>
                  <a:srgbClr val="222222"/>
                </a:solidFill>
                <a:highlight>
                  <a:srgbClr val="FFFFFF"/>
                </a:highlight>
                <a:latin typeface="Georgia"/>
                <a:ea typeface="Georgia"/>
                <a:cs typeface="Georgia"/>
                <a:sym typeface="Georgia"/>
              </a:rPr>
              <a:t>Time complexity </a:t>
            </a:r>
            <a:r>
              <a:rPr lang="en" sz="1400">
                <a:solidFill>
                  <a:srgbClr val="222222"/>
                </a:solidFill>
                <a:highlight>
                  <a:srgbClr val="FFFFFF"/>
                </a:highlight>
                <a:latin typeface="Georgia"/>
                <a:ea typeface="Georgia"/>
                <a:cs typeface="Georgia"/>
                <a:sym typeface="Georgia"/>
              </a:rPr>
              <a:t>of an algorithm quantifies the amount of time taken by an algorithm to run as a function of the length of the input. Similarly,</a:t>
            </a:r>
            <a:r>
              <a:rPr b="1" lang="en" sz="1400">
                <a:solidFill>
                  <a:srgbClr val="222222"/>
                </a:solidFill>
                <a:highlight>
                  <a:srgbClr val="FFFFFF"/>
                </a:highlight>
                <a:latin typeface="Georgia"/>
                <a:ea typeface="Georgia"/>
                <a:cs typeface="Georgia"/>
                <a:sym typeface="Georgia"/>
              </a:rPr>
              <a:t> Space complexity</a:t>
            </a:r>
            <a:r>
              <a:rPr lang="en" sz="1400">
                <a:solidFill>
                  <a:srgbClr val="222222"/>
                </a:solidFill>
                <a:highlight>
                  <a:srgbClr val="FFFFFF"/>
                </a:highlight>
                <a:latin typeface="Georgia"/>
                <a:ea typeface="Georgia"/>
                <a:cs typeface="Georgia"/>
                <a:sym typeface="Georgia"/>
              </a:rPr>
              <a:t> of an algorithm quantifies the amount of space or memory taken by an algorithm to run as a function of the length of the input.</a:t>
            </a:r>
            <a:endParaRPr sz="1400">
              <a:solidFill>
                <a:srgbClr val="222222"/>
              </a:solidFill>
              <a:highlight>
                <a:srgbClr val="FFFFFF"/>
              </a:highlight>
              <a:latin typeface="Georgia"/>
              <a:ea typeface="Georgia"/>
              <a:cs typeface="Georgia"/>
              <a:sym typeface="Georgia"/>
            </a:endParaRPr>
          </a:p>
          <a:p>
            <a:pPr indent="0" lvl="0" marL="0">
              <a:spcBef>
                <a:spcPts val="1600"/>
              </a:spcBef>
              <a:spcAft>
                <a:spcPts val="1600"/>
              </a:spcAft>
              <a:buNone/>
            </a:pPr>
            <a:r>
              <a:t/>
            </a:r>
            <a:endParaRPr sz="1400">
              <a:solidFill>
                <a:srgbClr val="222222"/>
              </a:solidFill>
              <a:highlight>
                <a:srgbClr val="FFFFFF"/>
              </a:highlight>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Arial"/>
                <a:ea typeface="Arial"/>
                <a:cs typeface="Arial"/>
                <a:sym typeface="Arial"/>
              </a:rPr>
              <a:t>O(1) ? O (n) ? O (log n) ? O (n log n) O (2^n)</a:t>
            </a:r>
            <a:endParaRPr sz="2400"/>
          </a:p>
          <a:p>
            <a:pPr indent="0" lvl="0" marL="0">
              <a:spcBef>
                <a:spcPts val="1600"/>
              </a:spcBef>
              <a:spcAft>
                <a:spcPts val="0"/>
              </a:spcAft>
              <a:buNone/>
            </a:pPr>
            <a:r>
              <a:t/>
            </a:r>
            <a:endParaRPr/>
          </a:p>
          <a:p>
            <a:pPr indent="0" lvl="0" marL="0">
              <a:spcBef>
                <a:spcPts val="0"/>
              </a:spcBef>
              <a:spcAft>
                <a:spcPts val="0"/>
              </a:spcAft>
              <a:buNone/>
            </a:pPr>
            <a:r>
              <a:t/>
            </a:r>
            <a:endParaRPr/>
          </a:p>
        </p:txBody>
      </p:sp>
      <p:pic>
        <p:nvPicPr>
          <p:cNvPr id="439" name="Shape 439"/>
          <p:cNvPicPr preferRelativeResize="0"/>
          <p:nvPr/>
        </p:nvPicPr>
        <p:blipFill>
          <a:blip r:embed="rId3">
            <a:alphaModFix/>
          </a:blip>
          <a:stretch>
            <a:fillRect/>
          </a:stretch>
        </p:blipFill>
        <p:spPr>
          <a:xfrm>
            <a:off x="1203850" y="1398033"/>
            <a:ext cx="7030499" cy="33951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Arial"/>
                <a:ea typeface="Arial"/>
                <a:cs typeface="Arial"/>
                <a:sym typeface="Arial"/>
              </a:rPr>
              <a:t>O(1) ? O (n) ? O (log n) ? O (n log n) O (2^n)</a:t>
            </a:r>
            <a:endParaRPr sz="2400"/>
          </a:p>
          <a:p>
            <a:pPr indent="0" lvl="0" marL="0" rtl="0">
              <a:spcBef>
                <a:spcPts val="1600"/>
              </a:spcBef>
              <a:spcAft>
                <a:spcPts val="0"/>
              </a:spcAft>
              <a:buNone/>
            </a:pPr>
            <a:r>
              <a:t/>
            </a:r>
            <a:endParaRPr/>
          </a:p>
          <a:p>
            <a:pPr indent="0" lvl="0" marL="0" rtl="0">
              <a:spcBef>
                <a:spcPts val="0"/>
              </a:spcBef>
              <a:spcAft>
                <a:spcPts val="0"/>
              </a:spcAft>
              <a:buNone/>
            </a:pPr>
            <a:r>
              <a:t/>
            </a:r>
            <a:endParaRPr/>
          </a:p>
        </p:txBody>
      </p:sp>
      <p:pic>
        <p:nvPicPr>
          <p:cNvPr id="445" name="Shape 445"/>
          <p:cNvPicPr preferRelativeResize="0"/>
          <p:nvPr/>
        </p:nvPicPr>
        <p:blipFill>
          <a:blip r:embed="rId3">
            <a:alphaModFix/>
          </a:blip>
          <a:stretch>
            <a:fillRect/>
          </a:stretch>
        </p:blipFill>
        <p:spPr>
          <a:xfrm>
            <a:off x="810781" y="1457225"/>
            <a:ext cx="7522438" cy="3240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Shape 4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Arial"/>
                <a:ea typeface="Arial"/>
                <a:cs typeface="Arial"/>
                <a:sym typeface="Arial"/>
              </a:rPr>
              <a:t>O(1) ? O (n) ? O (log n) ? O (n log n) O (2^n)</a:t>
            </a:r>
            <a:endParaRPr sz="2400"/>
          </a:p>
          <a:p>
            <a:pPr indent="0" lvl="0" marL="0" rtl="0">
              <a:spcBef>
                <a:spcPts val="1600"/>
              </a:spcBef>
              <a:spcAft>
                <a:spcPts val="0"/>
              </a:spcAft>
              <a:buNone/>
            </a:pPr>
            <a:r>
              <a:t/>
            </a:r>
            <a:endParaRPr/>
          </a:p>
          <a:p>
            <a:pPr indent="0" lvl="0" marL="0" rtl="0">
              <a:spcBef>
                <a:spcPts val="0"/>
              </a:spcBef>
              <a:spcAft>
                <a:spcPts val="0"/>
              </a:spcAft>
              <a:buNone/>
            </a:pPr>
            <a:r>
              <a:t/>
            </a:r>
            <a:endParaRPr/>
          </a:p>
        </p:txBody>
      </p:sp>
      <p:pic>
        <p:nvPicPr>
          <p:cNvPr id="451" name="Shape 451"/>
          <p:cNvPicPr preferRelativeResize="0"/>
          <p:nvPr/>
        </p:nvPicPr>
        <p:blipFill>
          <a:blip r:embed="rId3">
            <a:alphaModFix/>
          </a:blip>
          <a:stretch>
            <a:fillRect/>
          </a:stretch>
        </p:blipFill>
        <p:spPr>
          <a:xfrm>
            <a:off x="808539" y="1548175"/>
            <a:ext cx="7607772" cy="3240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Arial"/>
                <a:ea typeface="Arial"/>
                <a:cs typeface="Arial"/>
                <a:sym typeface="Arial"/>
              </a:rPr>
              <a:t>O(1) ? O (n) ? O (log n) ? O (n log n) O (2^n)</a:t>
            </a:r>
            <a:endParaRPr sz="2400"/>
          </a:p>
          <a:p>
            <a:pPr indent="0" lvl="0" marL="0" rtl="0">
              <a:spcBef>
                <a:spcPts val="1600"/>
              </a:spcBef>
              <a:spcAft>
                <a:spcPts val="0"/>
              </a:spcAft>
              <a:buNone/>
            </a:pPr>
            <a:r>
              <a:t/>
            </a:r>
            <a:endParaRPr/>
          </a:p>
          <a:p>
            <a:pPr indent="0" lvl="0" marL="0" rtl="0">
              <a:spcBef>
                <a:spcPts val="0"/>
              </a:spcBef>
              <a:spcAft>
                <a:spcPts val="0"/>
              </a:spcAft>
              <a:buNone/>
            </a:pPr>
            <a:r>
              <a:t/>
            </a:r>
            <a:endParaRPr/>
          </a:p>
        </p:txBody>
      </p:sp>
      <p:pic>
        <p:nvPicPr>
          <p:cNvPr id="457" name="Shape 457"/>
          <p:cNvPicPr preferRelativeResize="0"/>
          <p:nvPr/>
        </p:nvPicPr>
        <p:blipFill>
          <a:blip r:embed="rId3">
            <a:alphaModFix/>
          </a:blip>
          <a:stretch>
            <a:fillRect/>
          </a:stretch>
        </p:blipFill>
        <p:spPr>
          <a:xfrm>
            <a:off x="1367185" y="1597875"/>
            <a:ext cx="6409631" cy="3240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Shape 4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latin typeface="Arial"/>
                <a:ea typeface="Arial"/>
                <a:cs typeface="Arial"/>
                <a:sym typeface="Arial"/>
              </a:rPr>
              <a:t>O(1) ? O (n) ? O (log n) ? O (n log n) O (2^n)</a:t>
            </a:r>
            <a:endParaRPr sz="2400"/>
          </a:p>
          <a:p>
            <a:pPr indent="0" lvl="0" marL="0" rtl="0">
              <a:spcBef>
                <a:spcPts val="1600"/>
              </a:spcBef>
              <a:spcAft>
                <a:spcPts val="0"/>
              </a:spcAft>
              <a:buNone/>
            </a:pPr>
            <a:r>
              <a:t/>
            </a:r>
            <a:endParaRPr/>
          </a:p>
          <a:p>
            <a:pPr indent="0" lvl="0" marL="0" rtl="0">
              <a:spcBef>
                <a:spcPts val="0"/>
              </a:spcBef>
              <a:spcAft>
                <a:spcPts val="0"/>
              </a:spcAft>
              <a:buNone/>
            </a:pPr>
            <a:r>
              <a:t/>
            </a:r>
            <a:endParaRPr/>
          </a:p>
        </p:txBody>
      </p:sp>
      <p:pic>
        <p:nvPicPr>
          <p:cNvPr id="463" name="Shape 463"/>
          <p:cNvPicPr preferRelativeResize="0"/>
          <p:nvPr/>
        </p:nvPicPr>
        <p:blipFill>
          <a:blip r:embed="rId3">
            <a:alphaModFix/>
          </a:blip>
          <a:stretch>
            <a:fillRect/>
          </a:stretch>
        </p:blipFill>
        <p:spPr>
          <a:xfrm>
            <a:off x="1063767" y="1597875"/>
            <a:ext cx="7016466" cy="3240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Table again!</a:t>
            </a:r>
            <a:endParaRPr/>
          </a:p>
        </p:txBody>
      </p:sp>
      <p:sp>
        <p:nvSpPr>
          <p:cNvPr id="469" name="Shape 46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470" name="Shape 470"/>
          <p:cNvPicPr preferRelativeResize="0"/>
          <p:nvPr/>
        </p:nvPicPr>
        <p:blipFill rotWithShape="1">
          <a:blip r:embed="rId3">
            <a:alphaModFix/>
          </a:blip>
          <a:srcRect b="38256" l="0" r="0" t="0"/>
          <a:stretch/>
        </p:blipFill>
        <p:spPr>
          <a:xfrm>
            <a:off x="833113" y="1540650"/>
            <a:ext cx="7477774" cy="299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Definition - Dexter</a:t>
            </a:r>
            <a:endParaRPr/>
          </a:p>
        </p:txBody>
      </p:sp>
      <p:sp>
        <p:nvSpPr>
          <p:cNvPr id="290" name="Shape 29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000000"/>
                </a:solidFill>
                <a:highlight>
                  <a:schemeClr val="lt1"/>
                </a:highlight>
                <a:latin typeface="Arial"/>
                <a:ea typeface="Arial"/>
                <a:cs typeface="Arial"/>
                <a:sym typeface="Arial"/>
              </a:rPr>
              <a:t>Sorting</a:t>
            </a:r>
            <a:r>
              <a:rPr lang="en" sz="1400">
                <a:solidFill>
                  <a:srgbClr val="000000"/>
                </a:solidFill>
                <a:highlight>
                  <a:schemeClr val="lt1"/>
                </a:highlight>
                <a:latin typeface="Verdana"/>
                <a:ea typeface="Verdana"/>
                <a:cs typeface="Verdana"/>
                <a:sym typeface="Verdana"/>
              </a:rPr>
              <a:t> </a:t>
            </a:r>
            <a:r>
              <a:rPr lang="en" sz="1150">
                <a:solidFill>
                  <a:srgbClr val="000000"/>
                </a:solidFill>
                <a:highlight>
                  <a:schemeClr val="lt1"/>
                </a:highlight>
                <a:latin typeface="Verdana"/>
                <a:ea typeface="Verdana"/>
                <a:cs typeface="Verdana"/>
                <a:sym typeface="Verdana"/>
              </a:rPr>
              <a:t>---</a:t>
            </a:r>
            <a:r>
              <a:rPr lang="en" sz="1200">
                <a:solidFill>
                  <a:srgbClr val="000000"/>
                </a:solidFill>
                <a:highlight>
                  <a:schemeClr val="lt1"/>
                </a:highlight>
                <a:latin typeface="Verdana"/>
                <a:ea typeface="Verdana"/>
                <a:cs typeface="Verdana"/>
                <a:sym typeface="Verdana"/>
              </a:rPr>
              <a:t> </a:t>
            </a:r>
            <a:r>
              <a:rPr lang="en" sz="1400">
                <a:solidFill>
                  <a:srgbClr val="000000"/>
                </a:solidFill>
                <a:highlight>
                  <a:schemeClr val="lt1"/>
                </a:highlight>
                <a:latin typeface="Georgia"/>
                <a:ea typeface="Georgia"/>
                <a:cs typeface="Georgia"/>
                <a:sym typeface="Georgia"/>
              </a:rPr>
              <a:t>refers to arranging data in a particular format. Sorting algorithm specifies the way to arrange data in a particular order. Most common orders are in numerical or lexicographical order. </a:t>
            </a:r>
            <a:r>
              <a:rPr lang="en" sz="1400">
                <a:solidFill>
                  <a:srgbClr val="111111"/>
                </a:solidFill>
                <a:latin typeface="Georgia"/>
                <a:ea typeface="Georgia"/>
                <a:cs typeface="Georgia"/>
                <a:sym typeface="Georgia"/>
              </a:rPr>
              <a:t>Some of the standard searching technique that is being followed in data structure is listed below:</a:t>
            </a:r>
            <a:endParaRPr sz="1400">
              <a:solidFill>
                <a:srgbClr val="000000"/>
              </a:solidFill>
              <a:highlight>
                <a:schemeClr val="lt1"/>
              </a:highlight>
              <a:latin typeface="Georgia"/>
              <a:ea typeface="Georgia"/>
              <a:cs typeface="Georgia"/>
              <a:sym typeface="Georgia"/>
            </a:endParaRPr>
          </a:p>
          <a:p>
            <a:pPr indent="-317500" lvl="0" marL="914400" rtl="0">
              <a:lnSpc>
                <a:spcPct val="100000"/>
              </a:lnSpc>
              <a:spcBef>
                <a:spcPts val="1600"/>
              </a:spcBef>
              <a:spcAft>
                <a:spcPts val="0"/>
              </a:spcAft>
              <a:buClr>
                <a:srgbClr val="000000"/>
              </a:buClr>
              <a:buSzPts val="1400"/>
              <a:buFont typeface="Georgia"/>
              <a:buChar char="●"/>
            </a:pPr>
            <a:r>
              <a:rPr lang="en" sz="1400">
                <a:solidFill>
                  <a:srgbClr val="000000"/>
                </a:solidFill>
                <a:highlight>
                  <a:schemeClr val="lt1"/>
                </a:highlight>
                <a:latin typeface="Georgia"/>
                <a:ea typeface="Georgia"/>
                <a:cs typeface="Georgia"/>
                <a:sym typeface="Georgia"/>
              </a:rPr>
              <a:t>Bubble Sort</a:t>
            </a:r>
            <a:endParaRPr sz="1400">
              <a:solidFill>
                <a:srgbClr val="000000"/>
              </a:solidFill>
              <a:highlight>
                <a:schemeClr val="lt1"/>
              </a:highlight>
              <a:latin typeface="Georgia"/>
              <a:ea typeface="Georgia"/>
              <a:cs typeface="Georgia"/>
              <a:sym typeface="Georgia"/>
            </a:endParaRPr>
          </a:p>
          <a:p>
            <a:pPr indent="-317500" lvl="0" marL="914400" rtl="0">
              <a:lnSpc>
                <a:spcPct val="100000"/>
              </a:lnSpc>
              <a:spcBef>
                <a:spcPts val="0"/>
              </a:spcBef>
              <a:spcAft>
                <a:spcPts val="0"/>
              </a:spcAft>
              <a:buClr>
                <a:srgbClr val="000000"/>
              </a:buClr>
              <a:buSzPts val="1400"/>
              <a:buFont typeface="Georgia"/>
              <a:buChar char="●"/>
            </a:pPr>
            <a:r>
              <a:rPr lang="en" sz="1400">
                <a:solidFill>
                  <a:srgbClr val="000000"/>
                </a:solidFill>
                <a:highlight>
                  <a:schemeClr val="lt1"/>
                </a:highlight>
                <a:latin typeface="Georgia"/>
                <a:ea typeface="Georgia"/>
                <a:cs typeface="Georgia"/>
                <a:sym typeface="Georgia"/>
              </a:rPr>
              <a:t>Insertion Sort</a:t>
            </a:r>
            <a:endParaRPr sz="1400">
              <a:solidFill>
                <a:srgbClr val="000000"/>
              </a:solidFill>
              <a:highlight>
                <a:schemeClr val="lt1"/>
              </a:highlight>
              <a:latin typeface="Georgia"/>
              <a:ea typeface="Georgia"/>
              <a:cs typeface="Georgia"/>
              <a:sym typeface="Georgia"/>
            </a:endParaRPr>
          </a:p>
          <a:p>
            <a:pPr indent="-317500" lvl="0" marL="914400" rtl="0">
              <a:lnSpc>
                <a:spcPct val="100000"/>
              </a:lnSpc>
              <a:spcBef>
                <a:spcPts val="0"/>
              </a:spcBef>
              <a:spcAft>
                <a:spcPts val="0"/>
              </a:spcAft>
              <a:buClr>
                <a:srgbClr val="000000"/>
              </a:buClr>
              <a:buSzPts val="1400"/>
              <a:buFont typeface="Georgia"/>
              <a:buChar char="●"/>
            </a:pPr>
            <a:r>
              <a:rPr lang="en" sz="1400">
                <a:solidFill>
                  <a:srgbClr val="000000"/>
                </a:solidFill>
                <a:highlight>
                  <a:schemeClr val="lt1"/>
                </a:highlight>
                <a:latin typeface="Georgia"/>
                <a:ea typeface="Georgia"/>
                <a:cs typeface="Georgia"/>
                <a:sym typeface="Georgia"/>
              </a:rPr>
              <a:t>Selection Sort</a:t>
            </a:r>
            <a:endParaRPr sz="1400">
              <a:solidFill>
                <a:srgbClr val="000000"/>
              </a:solidFill>
              <a:highlight>
                <a:schemeClr val="lt1"/>
              </a:highlight>
              <a:latin typeface="Georgia"/>
              <a:ea typeface="Georgia"/>
              <a:cs typeface="Georgia"/>
              <a:sym typeface="Georgia"/>
            </a:endParaRPr>
          </a:p>
          <a:p>
            <a:pPr indent="-317500" lvl="0" marL="914400" rtl="0">
              <a:lnSpc>
                <a:spcPct val="100000"/>
              </a:lnSpc>
              <a:spcBef>
                <a:spcPts val="0"/>
              </a:spcBef>
              <a:spcAft>
                <a:spcPts val="0"/>
              </a:spcAft>
              <a:buClr>
                <a:srgbClr val="000000"/>
              </a:buClr>
              <a:buSzPts val="1400"/>
              <a:buFont typeface="Georgia"/>
              <a:buChar char="●"/>
            </a:pPr>
            <a:r>
              <a:rPr lang="en" sz="1400">
                <a:solidFill>
                  <a:srgbClr val="000000"/>
                </a:solidFill>
                <a:highlight>
                  <a:schemeClr val="lt1"/>
                </a:highlight>
                <a:latin typeface="Georgia"/>
                <a:ea typeface="Georgia"/>
                <a:cs typeface="Georgia"/>
                <a:sym typeface="Georgia"/>
              </a:rPr>
              <a:t>Merge Sort</a:t>
            </a:r>
            <a:endParaRPr sz="1400">
              <a:solidFill>
                <a:srgbClr val="000000"/>
              </a:solidFill>
              <a:highlight>
                <a:schemeClr val="lt1"/>
              </a:highlight>
              <a:latin typeface="Georgia"/>
              <a:ea typeface="Georgia"/>
              <a:cs typeface="Georgia"/>
              <a:sym typeface="Georgia"/>
            </a:endParaRPr>
          </a:p>
          <a:p>
            <a:pPr indent="-317500" lvl="0" marL="914400" rtl="0">
              <a:lnSpc>
                <a:spcPct val="100000"/>
              </a:lnSpc>
              <a:spcBef>
                <a:spcPts val="0"/>
              </a:spcBef>
              <a:spcAft>
                <a:spcPts val="0"/>
              </a:spcAft>
              <a:buClr>
                <a:srgbClr val="000000"/>
              </a:buClr>
              <a:buSzPts val="1400"/>
              <a:buFont typeface="Georgia"/>
              <a:buChar char="●"/>
            </a:pPr>
            <a:r>
              <a:rPr lang="en" sz="1400">
                <a:solidFill>
                  <a:srgbClr val="000000"/>
                </a:solidFill>
                <a:highlight>
                  <a:schemeClr val="lt1"/>
                </a:highlight>
                <a:latin typeface="Georgia"/>
                <a:ea typeface="Georgia"/>
                <a:cs typeface="Georgia"/>
                <a:sym typeface="Georgia"/>
              </a:rPr>
              <a:t>Shell Sort</a:t>
            </a:r>
            <a:endParaRPr sz="1400">
              <a:solidFill>
                <a:srgbClr val="000000"/>
              </a:solidFill>
              <a:highlight>
                <a:schemeClr val="lt1"/>
              </a:highlight>
              <a:latin typeface="Georgia"/>
              <a:ea typeface="Georgia"/>
              <a:cs typeface="Georgia"/>
              <a:sym typeface="Georgia"/>
            </a:endParaRPr>
          </a:p>
          <a:p>
            <a:pPr indent="-317500" lvl="0" marL="914400" rtl="0">
              <a:lnSpc>
                <a:spcPct val="100000"/>
              </a:lnSpc>
              <a:spcBef>
                <a:spcPts val="0"/>
              </a:spcBef>
              <a:spcAft>
                <a:spcPts val="0"/>
              </a:spcAft>
              <a:buClr>
                <a:srgbClr val="000000"/>
              </a:buClr>
              <a:buSzPts val="1400"/>
              <a:buFont typeface="Georgia"/>
              <a:buChar char="●"/>
            </a:pPr>
            <a:r>
              <a:rPr lang="en" sz="1400">
                <a:solidFill>
                  <a:srgbClr val="000000"/>
                </a:solidFill>
                <a:highlight>
                  <a:schemeClr val="lt1"/>
                </a:highlight>
                <a:latin typeface="Georgia"/>
                <a:ea typeface="Georgia"/>
                <a:cs typeface="Georgia"/>
                <a:sym typeface="Georgia"/>
              </a:rPr>
              <a:t>Quick Sort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should I choose？</a:t>
            </a:r>
            <a:endParaRPr/>
          </a:p>
        </p:txBody>
      </p:sp>
      <p:sp>
        <p:nvSpPr>
          <p:cNvPr id="476" name="Shape 476"/>
          <p:cNvSpPr txBox="1"/>
          <p:nvPr>
            <p:ph idx="1" type="body"/>
          </p:nvPr>
        </p:nvSpPr>
        <p:spPr>
          <a:xfrm>
            <a:off x="1303800" y="1838475"/>
            <a:ext cx="7030500" cy="2541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solidFill>
                  <a:srgbClr val="161616"/>
                </a:solidFill>
                <a:latin typeface="Georgia"/>
                <a:ea typeface="Georgia"/>
                <a:cs typeface="Georgia"/>
                <a:sym typeface="Georgia"/>
              </a:rPr>
              <a:t>Weight all factors! </a:t>
            </a:r>
            <a:r>
              <a:rPr lang="en" sz="1400">
                <a:solidFill>
                  <a:srgbClr val="161616"/>
                </a:solidFill>
                <a:latin typeface="Georgia"/>
                <a:ea typeface="Georgia"/>
                <a:cs typeface="Georgia"/>
                <a:sym typeface="Georgia"/>
              </a:rPr>
              <a:t>For example, quicksort is a very fast algorithm but can be pretty tricky to implement; bubble sort is a slow algorithm but is very easy to implement. </a:t>
            </a:r>
            <a:endParaRPr sz="1400">
              <a:solidFill>
                <a:srgbClr val="161616"/>
              </a:solidFill>
              <a:latin typeface="Georgia"/>
              <a:ea typeface="Georgia"/>
              <a:cs typeface="Georgia"/>
              <a:sym typeface="Georgia"/>
            </a:endParaRPr>
          </a:p>
          <a:p>
            <a:pPr indent="0" lvl="0" marL="0" rtl="0">
              <a:spcBef>
                <a:spcPts val="3000"/>
              </a:spcBef>
              <a:spcAft>
                <a:spcPts val="0"/>
              </a:spcAft>
              <a:buNone/>
            </a:pPr>
            <a:r>
              <a:rPr lang="en" sz="1400">
                <a:solidFill>
                  <a:srgbClr val="161616"/>
                </a:solidFill>
                <a:latin typeface="Georgia"/>
                <a:ea typeface="Georgia"/>
                <a:cs typeface="Georgia"/>
                <a:sym typeface="Georgia"/>
              </a:rPr>
              <a:t>To sort small sets of data, bubble sort may be a better option since it can be implemented quickly, but for larger datasets, the speedup from quicksort might be worth the trouble implementing the algorithm.</a:t>
            </a:r>
            <a:endParaRPr sz="1400">
              <a:solidFill>
                <a:srgbClr val="161616"/>
              </a:solidFill>
              <a:latin typeface="Georgia"/>
              <a:ea typeface="Georgia"/>
              <a:cs typeface="Georgia"/>
              <a:sym typeface="Georgia"/>
            </a:endParaRPr>
          </a:p>
          <a:p>
            <a:pPr indent="0" lvl="0" marL="0" rtl="0">
              <a:lnSpc>
                <a:spcPct val="140000"/>
              </a:lnSpc>
              <a:spcBef>
                <a:spcPts val="3000"/>
              </a:spcBef>
              <a:spcAft>
                <a:spcPts val="0"/>
              </a:spcAft>
              <a:buNone/>
            </a:pPr>
            <a:r>
              <a:t/>
            </a:r>
            <a:endParaRPr sz="1650">
              <a:solidFill>
                <a:srgbClr val="333333"/>
              </a:solidFill>
              <a:latin typeface="Arial"/>
              <a:ea typeface="Arial"/>
              <a:cs typeface="Arial"/>
              <a:sym typeface="Arial"/>
            </a:endParaRPr>
          </a:p>
          <a:p>
            <a:pPr indent="0" lvl="0" marL="0">
              <a:spcBef>
                <a:spcPts val="24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pic>
        <p:nvPicPr>
          <p:cNvPr id="481" name="Shape 481"/>
          <p:cNvPicPr preferRelativeResize="0"/>
          <p:nvPr/>
        </p:nvPicPr>
        <p:blipFill>
          <a:blip r:embed="rId3">
            <a:alphaModFix/>
          </a:blip>
          <a:stretch>
            <a:fillRect/>
          </a:stretch>
        </p:blipFill>
        <p:spPr>
          <a:xfrm>
            <a:off x="2183500" y="550225"/>
            <a:ext cx="5193200" cy="389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Binary Search - Dexter</a:t>
            </a:r>
            <a:endParaRPr/>
          </a:p>
        </p:txBody>
      </p:sp>
      <p:sp>
        <p:nvSpPr>
          <p:cNvPr id="296" name="Shape 29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latin typeface="Arial"/>
                <a:ea typeface="Arial"/>
                <a:cs typeface="Arial"/>
                <a:sym typeface="Arial"/>
              </a:rPr>
              <a:t>What is it &amp; How it works?  </a:t>
            </a:r>
            <a:endParaRPr b="1" sz="1400">
              <a:latin typeface="Arial"/>
              <a:ea typeface="Arial"/>
              <a:cs typeface="Arial"/>
              <a:sym typeface="Arial"/>
            </a:endParaRPr>
          </a:p>
          <a:p>
            <a:pPr indent="-317500" lvl="0" marL="457200">
              <a:spcBef>
                <a:spcPts val="160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Binary search is a fast search algorithm with run-time complexity of Ο(log n). </a:t>
            </a:r>
            <a:endParaRPr sz="1400">
              <a:solidFill>
                <a:srgbClr val="000000"/>
              </a:solidFill>
              <a:highlight>
                <a:srgbClr val="FFFFFF"/>
              </a:highlight>
              <a:latin typeface="Georgia"/>
              <a:ea typeface="Georgia"/>
              <a:cs typeface="Georgia"/>
              <a:sym typeface="Georgia"/>
            </a:endParaRPr>
          </a:p>
          <a:p>
            <a:pPr indent="-317500" lvl="0" marL="457200">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This search algorithm works on the principle of divide and conquer. </a:t>
            </a:r>
            <a:endParaRPr sz="1400">
              <a:solidFill>
                <a:srgbClr val="000000"/>
              </a:solidFill>
              <a:highlight>
                <a:srgbClr val="FFFFFF"/>
              </a:highlight>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For this algorithm to work properly, the data collection should be in the sorted form.</a:t>
            </a:r>
            <a:endParaRPr sz="1400">
              <a:solidFill>
                <a:srgbClr val="000000"/>
              </a:solidFill>
              <a:highlight>
                <a:srgbClr val="FFFFFF"/>
              </a:highlight>
              <a:latin typeface="Georgia"/>
              <a:ea typeface="Georgia"/>
              <a:cs typeface="Georgia"/>
              <a:sym typeface="Georgia"/>
            </a:endParaRPr>
          </a:p>
          <a:p>
            <a:pPr indent="-317500" lvl="0" marL="457200" rtl="0">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It compares the middle most item of the collection. If a match occurs, then the index of item is returned. If the middle item is greater than the item, then the item is searched in the sub-array to the left of the middle item. Otherwise, the item is searched for in the sub-array to the right of the middle item. This process continues on the sub-array as well until the size of the subarray reduces to zero.</a:t>
            </a:r>
            <a:endParaRPr sz="1150">
              <a:solidFill>
                <a:srgbClr val="000000"/>
              </a:solidFill>
              <a:highlight>
                <a:srgbClr val="FFFFFF"/>
              </a:highlight>
              <a:latin typeface="Verdana"/>
              <a:ea typeface="Verdana"/>
              <a:cs typeface="Verdana"/>
              <a:sym typeface="Verdana"/>
            </a:endParaRPr>
          </a:p>
          <a:p>
            <a:pPr indent="0" lvl="0" marL="0">
              <a:spcBef>
                <a:spcPts val="1600"/>
              </a:spcBef>
              <a:spcAft>
                <a:spcPts val="0"/>
              </a:spcAft>
              <a:buNone/>
            </a:pPr>
            <a:r>
              <a:t/>
            </a:r>
            <a:endParaRPr sz="1150">
              <a:solidFill>
                <a:srgbClr val="000000"/>
              </a:solidFill>
              <a:highlight>
                <a:srgbClr val="FFFFFF"/>
              </a:highlight>
              <a:latin typeface="Verdana"/>
              <a:ea typeface="Verdana"/>
              <a:cs typeface="Verdana"/>
              <a:sym typeface="Verdana"/>
            </a:endParaRPr>
          </a:p>
          <a:p>
            <a:pPr indent="0" lvl="0" marL="0">
              <a:spcBef>
                <a:spcPts val="1600"/>
              </a:spcBef>
              <a:spcAft>
                <a:spcPts val="0"/>
              </a:spcAft>
              <a:buNone/>
            </a:pPr>
            <a:r>
              <a:t/>
            </a:r>
            <a:endParaRPr b="1" sz="1150">
              <a:solidFill>
                <a:srgbClr val="000000"/>
              </a:solidFill>
              <a:highlight>
                <a:srgbClr val="FFFFFF"/>
              </a:highlight>
              <a:latin typeface="Verdana"/>
              <a:ea typeface="Verdana"/>
              <a:cs typeface="Verdana"/>
              <a:sym typeface="Verdana"/>
            </a:endParaRPr>
          </a:p>
          <a:p>
            <a:pPr indent="0" lvl="0" marL="0">
              <a:spcBef>
                <a:spcPts val="1600"/>
              </a:spcBef>
              <a:spcAft>
                <a:spcPts val="1600"/>
              </a:spcAft>
              <a:buNone/>
            </a:pPr>
            <a:r>
              <a:t/>
            </a:r>
            <a:endParaRPr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Binary Search - Dexter</a:t>
            </a:r>
            <a:endParaRPr/>
          </a:p>
        </p:txBody>
      </p:sp>
      <p:pic>
        <p:nvPicPr>
          <p:cNvPr id="302" name="Shape 302"/>
          <p:cNvPicPr preferRelativeResize="0"/>
          <p:nvPr/>
        </p:nvPicPr>
        <p:blipFill>
          <a:blip r:embed="rId3">
            <a:alphaModFix/>
          </a:blip>
          <a:stretch>
            <a:fillRect/>
          </a:stretch>
        </p:blipFill>
        <p:spPr>
          <a:xfrm>
            <a:off x="192275" y="1951413"/>
            <a:ext cx="4762500" cy="714375"/>
          </a:xfrm>
          <a:prstGeom prst="rect">
            <a:avLst/>
          </a:prstGeom>
          <a:noFill/>
          <a:ln>
            <a:noFill/>
          </a:ln>
        </p:spPr>
      </p:pic>
      <p:pic>
        <p:nvPicPr>
          <p:cNvPr id="303" name="Shape 303"/>
          <p:cNvPicPr preferRelativeResize="0"/>
          <p:nvPr/>
        </p:nvPicPr>
        <p:blipFill>
          <a:blip r:embed="rId4">
            <a:alphaModFix/>
          </a:blip>
          <a:stretch>
            <a:fillRect/>
          </a:stretch>
        </p:blipFill>
        <p:spPr>
          <a:xfrm>
            <a:off x="192275" y="2860063"/>
            <a:ext cx="4600575" cy="1000125"/>
          </a:xfrm>
          <a:prstGeom prst="rect">
            <a:avLst/>
          </a:prstGeom>
          <a:noFill/>
          <a:ln>
            <a:noFill/>
          </a:ln>
        </p:spPr>
      </p:pic>
      <p:pic>
        <p:nvPicPr>
          <p:cNvPr id="304" name="Shape 304"/>
          <p:cNvPicPr preferRelativeResize="0"/>
          <p:nvPr/>
        </p:nvPicPr>
        <p:blipFill>
          <a:blip r:embed="rId5">
            <a:alphaModFix/>
          </a:blip>
          <a:stretch>
            <a:fillRect/>
          </a:stretch>
        </p:blipFill>
        <p:spPr>
          <a:xfrm>
            <a:off x="192275" y="4320163"/>
            <a:ext cx="4591050" cy="714375"/>
          </a:xfrm>
          <a:prstGeom prst="rect">
            <a:avLst/>
          </a:prstGeom>
          <a:noFill/>
          <a:ln>
            <a:noFill/>
          </a:ln>
        </p:spPr>
      </p:pic>
      <p:sp>
        <p:nvSpPr>
          <p:cNvPr id="305" name="Shape 305"/>
          <p:cNvSpPr txBox="1"/>
          <p:nvPr/>
        </p:nvSpPr>
        <p:spPr>
          <a:xfrm>
            <a:off x="5089125" y="2138900"/>
            <a:ext cx="2874000" cy="4242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Target --- Looking for 31</a:t>
            </a:r>
            <a:endParaRPr/>
          </a:p>
        </p:txBody>
      </p:sp>
      <p:sp>
        <p:nvSpPr>
          <p:cNvPr id="306" name="Shape 306"/>
          <p:cNvSpPr txBox="1"/>
          <p:nvPr/>
        </p:nvSpPr>
        <p:spPr>
          <a:xfrm>
            <a:off x="5089125" y="2860063"/>
            <a:ext cx="3447900" cy="10515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Check value of  the </a:t>
            </a:r>
            <a:r>
              <a:rPr lang="en"/>
              <a:t>middle</a:t>
            </a:r>
            <a:r>
              <a:rPr lang="en"/>
              <a:t> index : 4 [0 + 9 /2] -- 27 match not found and smaller than the target </a:t>
            </a:r>
            <a:endParaRPr/>
          </a:p>
        </p:txBody>
      </p:sp>
      <p:sp>
        <p:nvSpPr>
          <p:cNvPr id="307" name="Shape 307"/>
          <p:cNvSpPr txBox="1"/>
          <p:nvPr/>
        </p:nvSpPr>
        <p:spPr>
          <a:xfrm>
            <a:off x="5089125" y="4320175"/>
            <a:ext cx="3554100" cy="424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Hench search in</a:t>
            </a:r>
            <a:r>
              <a:rPr lang="en"/>
              <a:t> right side the array </a:t>
            </a:r>
            <a:endParaRPr/>
          </a:p>
        </p:txBody>
      </p:sp>
      <p:sp>
        <p:nvSpPr>
          <p:cNvPr id="308" name="Shape 308"/>
          <p:cNvSpPr txBox="1"/>
          <p:nvPr/>
        </p:nvSpPr>
        <p:spPr>
          <a:xfrm>
            <a:off x="127250" y="1484725"/>
            <a:ext cx="1431600" cy="466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b="1" lang="en">
                <a:solidFill>
                  <a:schemeClr val="dk2"/>
                </a:solidFill>
              </a:rPr>
              <a:t>Example:</a:t>
            </a:r>
            <a:r>
              <a:rPr b="1" lang="en">
                <a:solidFill>
                  <a:schemeClr val="dk2"/>
                </a:solidFil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Binary Search - Dexter</a:t>
            </a:r>
            <a:endParaRPr/>
          </a:p>
        </p:txBody>
      </p:sp>
      <p:pic>
        <p:nvPicPr>
          <p:cNvPr id="314" name="Shape 314"/>
          <p:cNvPicPr preferRelativeResize="0"/>
          <p:nvPr/>
        </p:nvPicPr>
        <p:blipFill>
          <a:blip r:embed="rId3">
            <a:alphaModFix/>
          </a:blip>
          <a:stretch>
            <a:fillRect/>
          </a:stretch>
        </p:blipFill>
        <p:spPr>
          <a:xfrm>
            <a:off x="200675" y="1597875"/>
            <a:ext cx="4600575" cy="1009650"/>
          </a:xfrm>
          <a:prstGeom prst="rect">
            <a:avLst/>
          </a:prstGeom>
          <a:noFill/>
          <a:ln>
            <a:noFill/>
          </a:ln>
        </p:spPr>
      </p:pic>
      <p:pic>
        <p:nvPicPr>
          <p:cNvPr id="315" name="Shape 315"/>
          <p:cNvPicPr preferRelativeResize="0"/>
          <p:nvPr/>
        </p:nvPicPr>
        <p:blipFill>
          <a:blip r:embed="rId4">
            <a:alphaModFix/>
          </a:blip>
          <a:stretch>
            <a:fillRect/>
          </a:stretch>
        </p:blipFill>
        <p:spPr>
          <a:xfrm>
            <a:off x="200675" y="2973188"/>
            <a:ext cx="4591050" cy="704850"/>
          </a:xfrm>
          <a:prstGeom prst="rect">
            <a:avLst/>
          </a:prstGeom>
          <a:noFill/>
          <a:ln>
            <a:noFill/>
          </a:ln>
        </p:spPr>
      </p:pic>
      <p:pic>
        <p:nvPicPr>
          <p:cNvPr id="316" name="Shape 316"/>
          <p:cNvPicPr preferRelativeResize="0"/>
          <p:nvPr/>
        </p:nvPicPr>
        <p:blipFill>
          <a:blip r:embed="rId5">
            <a:alphaModFix/>
          </a:blip>
          <a:stretch>
            <a:fillRect/>
          </a:stretch>
        </p:blipFill>
        <p:spPr>
          <a:xfrm>
            <a:off x="200675" y="3769575"/>
            <a:ext cx="4600575" cy="990600"/>
          </a:xfrm>
          <a:prstGeom prst="rect">
            <a:avLst/>
          </a:prstGeom>
          <a:noFill/>
          <a:ln>
            <a:noFill/>
          </a:ln>
        </p:spPr>
      </p:pic>
      <p:sp>
        <p:nvSpPr>
          <p:cNvPr id="317" name="Shape 317"/>
          <p:cNvSpPr txBox="1"/>
          <p:nvPr/>
        </p:nvSpPr>
        <p:spPr>
          <a:xfrm>
            <a:off x="5099725" y="1905575"/>
            <a:ext cx="3447900" cy="8943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Repeat: check </a:t>
            </a:r>
            <a:r>
              <a:rPr lang="en"/>
              <a:t>value of  the middle index : 7 [5 + 9 /2] -- 35 match not found and greater than the target </a:t>
            </a:r>
            <a:endParaRPr/>
          </a:p>
          <a:p>
            <a:pPr indent="0" lvl="0" marL="0" rtl="0">
              <a:spcBef>
                <a:spcPts val="0"/>
              </a:spcBef>
              <a:spcAft>
                <a:spcPts val="0"/>
              </a:spcAft>
              <a:buNone/>
            </a:pPr>
            <a:r>
              <a:t/>
            </a:r>
            <a:endParaRPr/>
          </a:p>
        </p:txBody>
      </p:sp>
      <p:sp>
        <p:nvSpPr>
          <p:cNvPr id="318" name="Shape 318"/>
          <p:cNvSpPr txBox="1"/>
          <p:nvPr/>
        </p:nvSpPr>
        <p:spPr>
          <a:xfrm>
            <a:off x="5099725" y="2917600"/>
            <a:ext cx="3447900" cy="10515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Hench search the target in the left of the array</a:t>
            </a:r>
            <a:endParaRPr/>
          </a:p>
        </p:txBody>
      </p:sp>
      <p:sp>
        <p:nvSpPr>
          <p:cNvPr id="319" name="Shape 319"/>
          <p:cNvSpPr txBox="1"/>
          <p:nvPr/>
        </p:nvSpPr>
        <p:spPr>
          <a:xfrm>
            <a:off x="5099725" y="4086850"/>
            <a:ext cx="3554100" cy="424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Repeat: check value of  the middle index : 5 [5 + 6 /2] -- 35 match found and return the index </a:t>
            </a:r>
            <a:endParaRPr/>
          </a:p>
          <a:p>
            <a:pPr indent="0" lvl="0" marL="0" rt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Binary Search - Dexter</a:t>
            </a:r>
            <a:endParaRPr/>
          </a:p>
        </p:txBody>
      </p:sp>
      <p:pic>
        <p:nvPicPr>
          <p:cNvPr id="325" name="Shape 325"/>
          <p:cNvPicPr preferRelativeResize="0"/>
          <p:nvPr/>
        </p:nvPicPr>
        <p:blipFill rotWithShape="1">
          <a:blip r:embed="rId3">
            <a:alphaModFix/>
          </a:blip>
          <a:srcRect b="32336" l="0" r="0" t="0"/>
          <a:stretch/>
        </p:blipFill>
        <p:spPr>
          <a:xfrm>
            <a:off x="2687950" y="1597875"/>
            <a:ext cx="6079150" cy="3452649"/>
          </a:xfrm>
          <a:prstGeom prst="rect">
            <a:avLst/>
          </a:prstGeom>
          <a:noFill/>
          <a:ln>
            <a:noFill/>
          </a:ln>
        </p:spPr>
      </p:pic>
      <p:sp>
        <p:nvSpPr>
          <p:cNvPr id="326" name="Shape 326"/>
          <p:cNvSpPr txBox="1"/>
          <p:nvPr/>
        </p:nvSpPr>
        <p:spPr>
          <a:xfrm>
            <a:off x="274050" y="1739350"/>
            <a:ext cx="6826500" cy="34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How to write in Java: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Selection Sort - Hunter</a:t>
            </a:r>
            <a:endParaRPr/>
          </a:p>
        </p:txBody>
      </p:sp>
      <p:sp>
        <p:nvSpPr>
          <p:cNvPr id="332" name="Shape 332"/>
          <p:cNvSpPr txBox="1"/>
          <p:nvPr>
            <p:ph idx="1" type="body"/>
          </p:nvPr>
        </p:nvSpPr>
        <p:spPr>
          <a:xfrm>
            <a:off x="1303800" y="1514900"/>
            <a:ext cx="7030500" cy="342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solidFill>
                  <a:srgbClr val="333333"/>
                </a:solidFill>
                <a:highlight>
                  <a:srgbClr val="FFFFFF"/>
                </a:highlight>
                <a:latin typeface="Arial"/>
                <a:ea typeface="Arial"/>
                <a:cs typeface="Arial"/>
                <a:sym typeface="Arial"/>
              </a:rPr>
              <a:t>What is it &amp; How it works ?</a:t>
            </a:r>
            <a:endParaRPr b="1" sz="1400">
              <a:solidFill>
                <a:srgbClr val="333333"/>
              </a:solidFill>
              <a:highlight>
                <a:srgbClr val="FFFFFF"/>
              </a:highlight>
              <a:latin typeface="Arial"/>
              <a:ea typeface="Arial"/>
              <a:cs typeface="Arial"/>
              <a:sym typeface="Arial"/>
            </a:endParaRPr>
          </a:p>
          <a:p>
            <a:pPr indent="-317500" lvl="0" marL="457200" marR="279400" rtl="0">
              <a:lnSpc>
                <a:spcPct val="150000"/>
              </a:lnSpc>
              <a:spcBef>
                <a:spcPts val="1600"/>
              </a:spcBef>
              <a:spcAft>
                <a:spcPts val="0"/>
              </a:spcAft>
              <a:buClr>
                <a:srgbClr val="333333"/>
              </a:buClr>
              <a:buSzPts val="1400"/>
              <a:buFont typeface="Georgia"/>
              <a:buChar char="●"/>
            </a:pPr>
            <a:r>
              <a:rPr lang="en" sz="1400">
                <a:solidFill>
                  <a:srgbClr val="333333"/>
                </a:solidFill>
                <a:latin typeface="Georgia"/>
                <a:ea typeface="Georgia"/>
                <a:cs typeface="Georgia"/>
                <a:sym typeface="Georgia"/>
              </a:rPr>
              <a:t>Selection sort is a simple in-place comparison-based sorting algorithm.</a:t>
            </a:r>
            <a:endParaRPr sz="1400">
              <a:solidFill>
                <a:srgbClr val="333333"/>
              </a:solidFill>
              <a:latin typeface="Georgia"/>
              <a:ea typeface="Georgia"/>
              <a:cs typeface="Georgia"/>
              <a:sym typeface="Georgia"/>
            </a:endParaRPr>
          </a:p>
          <a:p>
            <a:pPr indent="-317500" lvl="0" marL="457200" marR="279400" rtl="0">
              <a:lnSpc>
                <a:spcPct val="150000"/>
              </a:lnSpc>
              <a:spcBef>
                <a:spcPts val="0"/>
              </a:spcBef>
              <a:spcAft>
                <a:spcPts val="0"/>
              </a:spcAft>
              <a:buClr>
                <a:srgbClr val="333333"/>
              </a:buClr>
              <a:buSzPts val="1400"/>
              <a:buFont typeface="Georgia"/>
              <a:buChar char="●"/>
            </a:pPr>
            <a:r>
              <a:rPr lang="en" sz="1400">
                <a:solidFill>
                  <a:srgbClr val="222222"/>
                </a:solidFill>
                <a:highlight>
                  <a:srgbClr val="FFFFFF"/>
                </a:highlight>
                <a:latin typeface="Georgia"/>
                <a:ea typeface="Georgia"/>
                <a:cs typeface="Georgia"/>
                <a:sym typeface="Georgia"/>
              </a:rPr>
              <a:t>It has </a:t>
            </a:r>
            <a:r>
              <a:rPr lang="en" sz="1400" u="sng">
                <a:solidFill>
                  <a:srgbClr val="0B0080"/>
                </a:solidFill>
                <a:highlight>
                  <a:srgbClr val="FFFFFF"/>
                </a:highlight>
                <a:latin typeface="Georgia"/>
                <a:ea typeface="Georgia"/>
                <a:cs typeface="Georgia"/>
                <a:sym typeface="Georgia"/>
                <a:hlinkClick r:id="rId3"/>
              </a:rPr>
              <a:t>O</a:t>
            </a:r>
            <a:r>
              <a:rPr lang="en" sz="1400">
                <a:solidFill>
                  <a:srgbClr val="222222"/>
                </a:solidFill>
                <a:highlight>
                  <a:srgbClr val="FFFFFF"/>
                </a:highlight>
                <a:latin typeface="Georgia"/>
                <a:ea typeface="Georgia"/>
                <a:cs typeface="Georgia"/>
                <a:sym typeface="Georgia"/>
              </a:rPr>
              <a:t>(</a:t>
            </a:r>
            <a:r>
              <a:rPr i="1" lang="en" sz="1400">
                <a:solidFill>
                  <a:srgbClr val="222222"/>
                </a:solidFill>
                <a:highlight>
                  <a:srgbClr val="FFFFFF"/>
                </a:highlight>
                <a:latin typeface="Georgia"/>
                <a:ea typeface="Georgia"/>
                <a:cs typeface="Georgia"/>
                <a:sym typeface="Georgia"/>
              </a:rPr>
              <a:t>n</a:t>
            </a:r>
            <a:r>
              <a:rPr baseline="30000" lang="en" sz="1400">
                <a:solidFill>
                  <a:srgbClr val="222222"/>
                </a:solidFill>
                <a:highlight>
                  <a:srgbClr val="FFFFFF"/>
                </a:highlight>
                <a:latin typeface="Georgia"/>
                <a:ea typeface="Georgia"/>
                <a:cs typeface="Georgia"/>
                <a:sym typeface="Georgia"/>
              </a:rPr>
              <a:t>2</a:t>
            </a:r>
            <a:r>
              <a:rPr lang="en" sz="1400">
                <a:solidFill>
                  <a:srgbClr val="222222"/>
                </a:solidFill>
                <a:highlight>
                  <a:srgbClr val="FFFFFF"/>
                </a:highlight>
                <a:latin typeface="Georgia"/>
                <a:ea typeface="Georgia"/>
                <a:cs typeface="Georgia"/>
                <a:sym typeface="Georgia"/>
              </a:rPr>
              <a:t>) time complexity, making it inefficient on large lists, and generally performs worse than the similar insertion sort. </a:t>
            </a:r>
            <a:endParaRPr sz="1400">
              <a:solidFill>
                <a:srgbClr val="333333"/>
              </a:solidFill>
              <a:latin typeface="Georgia"/>
              <a:ea typeface="Georgia"/>
              <a:cs typeface="Georgia"/>
              <a:sym typeface="Georgia"/>
            </a:endParaRPr>
          </a:p>
          <a:p>
            <a:pPr indent="-317500" lvl="0" marL="457200" rtl="0">
              <a:lnSpc>
                <a:spcPct val="150000"/>
              </a:lnSpc>
              <a:spcBef>
                <a:spcPts val="0"/>
              </a:spcBef>
              <a:spcAft>
                <a:spcPts val="0"/>
              </a:spcAft>
              <a:buClr>
                <a:srgbClr val="333333"/>
              </a:buClr>
              <a:buSzPts val="1400"/>
              <a:buFont typeface="Arial"/>
              <a:buChar char="●"/>
            </a:pPr>
            <a:r>
              <a:rPr lang="en" sz="1400">
                <a:solidFill>
                  <a:srgbClr val="333333"/>
                </a:solidFill>
                <a:latin typeface="Georgia"/>
                <a:ea typeface="Georgia"/>
                <a:cs typeface="Georgia"/>
                <a:sym typeface="Georgia"/>
              </a:rPr>
              <a:t>we divide the array in two sub-arrays :Sorted (left)Unsorted (right).</a:t>
            </a:r>
            <a:endParaRPr sz="1400">
              <a:solidFill>
                <a:srgbClr val="333333"/>
              </a:solidFill>
              <a:latin typeface="Georgia"/>
              <a:ea typeface="Georgia"/>
              <a:cs typeface="Georgia"/>
              <a:sym typeface="Georgia"/>
            </a:endParaRPr>
          </a:p>
          <a:p>
            <a:pPr indent="-317500" lvl="0" marL="457200" marR="279400" rtl="0">
              <a:lnSpc>
                <a:spcPct val="150000"/>
              </a:lnSpc>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Initially, the sorted subarray is empty and the unsorted subarray is the entire input array. </a:t>
            </a:r>
            <a:endParaRPr sz="1400">
              <a:solidFill>
                <a:srgbClr val="000000"/>
              </a:solidFill>
              <a:latin typeface="Georgia"/>
              <a:ea typeface="Georgia"/>
              <a:cs typeface="Georgia"/>
              <a:sym typeface="Georgia"/>
            </a:endParaRPr>
          </a:p>
          <a:p>
            <a:pPr indent="-317500" lvl="0" marL="457200" marR="279400" rtl="0">
              <a:lnSpc>
                <a:spcPct val="150000"/>
              </a:lnSpc>
              <a:spcBef>
                <a:spcPts val="0"/>
              </a:spcBef>
              <a:spcAft>
                <a:spcPts val="0"/>
              </a:spcAft>
              <a:buClr>
                <a:srgbClr val="000000"/>
              </a:buClr>
              <a:buSzPts val="1400"/>
              <a:buFont typeface="Georgia"/>
              <a:buChar char="●"/>
            </a:pPr>
            <a:r>
              <a:rPr lang="en" sz="1400">
                <a:solidFill>
                  <a:srgbClr val="000000"/>
                </a:solidFill>
                <a:highlight>
                  <a:srgbClr val="FFFFFF"/>
                </a:highlight>
                <a:latin typeface="Georgia"/>
                <a:ea typeface="Georgia"/>
                <a:cs typeface="Georgia"/>
                <a:sym typeface="Georgia"/>
              </a:rPr>
              <a:t>The algorithm proceeds by finding the smallest element in the unsorted subarray, swapping it with the leftmost unsorted element (putting it in sorted order), and moving the subarray boundaries one element to the right.</a:t>
            </a:r>
            <a:endParaRPr sz="1400">
              <a:solidFill>
                <a:srgbClr val="0000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Selection Sort - Hunter</a:t>
            </a:r>
            <a:endParaRPr/>
          </a:p>
        </p:txBody>
      </p:sp>
      <p:pic>
        <p:nvPicPr>
          <p:cNvPr id="338" name="Shape 338"/>
          <p:cNvPicPr preferRelativeResize="0"/>
          <p:nvPr/>
        </p:nvPicPr>
        <p:blipFill>
          <a:blip r:embed="rId3">
            <a:alphaModFix/>
          </a:blip>
          <a:stretch>
            <a:fillRect/>
          </a:stretch>
        </p:blipFill>
        <p:spPr>
          <a:xfrm>
            <a:off x="457125" y="1452625"/>
            <a:ext cx="5563375" cy="3372550"/>
          </a:xfrm>
          <a:prstGeom prst="rect">
            <a:avLst/>
          </a:prstGeom>
          <a:noFill/>
          <a:ln>
            <a:noFill/>
          </a:ln>
        </p:spPr>
      </p:pic>
      <p:sp>
        <p:nvSpPr>
          <p:cNvPr id="339" name="Shape 339"/>
          <p:cNvSpPr txBox="1"/>
          <p:nvPr/>
        </p:nvSpPr>
        <p:spPr>
          <a:xfrm>
            <a:off x="6221975" y="1841100"/>
            <a:ext cx="2714100" cy="25956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SzPts val="1400"/>
              <a:buChar char="●"/>
            </a:pPr>
            <a:r>
              <a:rPr lang="en"/>
              <a:t>Find the smallest element in the list.</a:t>
            </a:r>
            <a:endParaRPr/>
          </a:p>
          <a:p>
            <a:pPr indent="0" lvl="0" marL="0" rtl="0">
              <a:lnSpc>
                <a:spcPct val="115000"/>
              </a:lnSpc>
              <a:spcBef>
                <a:spcPts val="0"/>
              </a:spcBef>
              <a:spcAft>
                <a:spcPts val="0"/>
              </a:spcAft>
              <a:buNone/>
            </a:pPr>
            <a:r>
              <a:t/>
            </a:r>
            <a:endParaRPr/>
          </a:p>
          <a:p>
            <a:pPr indent="-317500" lvl="0" marL="457200" rtl="0">
              <a:lnSpc>
                <a:spcPct val="115000"/>
              </a:lnSpc>
              <a:spcBef>
                <a:spcPts val="0"/>
              </a:spcBef>
              <a:spcAft>
                <a:spcPts val="0"/>
              </a:spcAft>
              <a:buSzPts val="1400"/>
              <a:buChar char="●"/>
            </a:pPr>
            <a:r>
              <a:rPr lang="en"/>
              <a:t>Swap with most left element.</a:t>
            </a:r>
            <a:endParaRPr/>
          </a:p>
          <a:p>
            <a:pPr indent="0" lvl="0" marL="0" rtl="0">
              <a:lnSpc>
                <a:spcPct val="115000"/>
              </a:lnSpc>
              <a:spcBef>
                <a:spcPts val="0"/>
              </a:spcBef>
              <a:spcAft>
                <a:spcPts val="0"/>
              </a:spcAft>
              <a:buNone/>
            </a:pPr>
            <a:r>
              <a:t/>
            </a:r>
            <a:endParaRPr/>
          </a:p>
          <a:p>
            <a:pPr indent="-317500" lvl="0" marL="457200">
              <a:lnSpc>
                <a:spcPct val="115000"/>
              </a:lnSpc>
              <a:spcBef>
                <a:spcPts val="0"/>
              </a:spcBef>
              <a:spcAft>
                <a:spcPts val="0"/>
              </a:spcAft>
              <a:buSzPts val="1400"/>
              <a:buChar char="●"/>
            </a:pPr>
            <a:r>
              <a:rPr lang="en"/>
              <a:t>Move to next index...and go on until the end of list.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