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0287000" cy="18288000"/>
  <p:notesSz cx="6858000" cy="9144000"/>
  <p:embeddedFontLst>
    <p:embeddedFont>
      <p:font typeface="Arimo" panose="020B0604020202020204" charset="0"/>
      <p:regular r:id="rId14"/>
    </p:embeddedFont>
    <p:embeddedFont>
      <p:font typeface="Calibri" panose="020F0502020204030204" pitchFamily="34" charset="0"/>
      <p:regular r:id="rId15"/>
      <p:bold r:id="rId16"/>
      <p:italic r:id="rId17"/>
      <p:boldItalic r:id="rId18"/>
    </p:embeddedFont>
    <p:embeddedFont>
      <p:font typeface="Glacial Indifference" panose="020B0604020202020204" charset="0"/>
      <p:regular r:id="rId19"/>
    </p:embeddedFont>
    <p:embeddedFont>
      <p:font typeface="Glacial Indifference Bold" panose="020B0604020202020204" charset="0"/>
      <p:regular r:id="rId20"/>
    </p:embeddedFont>
    <p:embeddedFont>
      <p:font typeface="Montserrat Bold" panose="020B0604020202020204" charset="0"/>
      <p:regular r:id="rId21"/>
    </p:embeddedFont>
    <p:embeddedFont>
      <p:font typeface="Open Sans Bold" panose="020B0604020202020204" charset="0"/>
      <p:regular r:id="rId22"/>
    </p:embeddedFont>
    <p:embeddedFont>
      <p:font typeface="Open Sans Extra Bold" panose="020B0604020202020204" charset="0"/>
      <p:regular r:id="rId23"/>
    </p:embeddedFont>
    <p:embeddedFont>
      <p:font typeface="Open Sans Light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0" d="100"/>
          <a:sy n="30" d="100"/>
        </p:scale>
        <p:origin x="285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ealthcaretriangle.com/epic-ehr-consulting-and-services/"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www.healthcaretriangle.com/epic-ehr-consulting-and-servic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hyperlink" Target="https://www.healthcaretriangle.com/epic-ehr-consulting-and-servic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healthcaretriangle.com/epic-ehr-consulting-and-servic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healthcaretriangle.com/epic-ehr-consulting-and-servic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healthcaretriangle.com/epic-ehr-consulting-and-servic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healthcaretriangle.com/epic-ehr-consulting-and-servic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healthcaretriangle.com/epic-ehr-consulting-and-servic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healthcaretriangle.com/epic-ehr-consulting-and-servic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www.healthcaretriangle.com/epic-ehr-consulting-and-servic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https://www.healthcaretriangle.com/epic-ehr-consulting-and-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68907" t="3946" b="9431"/>
          <a:stretch>
            <a:fillRect/>
          </a:stretch>
        </p:blipFill>
        <p:spPr>
          <a:xfrm>
            <a:off x="0" y="0"/>
            <a:ext cx="10287000" cy="18288000"/>
          </a:xfrm>
          <a:prstGeom prst="rect">
            <a:avLst/>
          </a:prstGeom>
        </p:spPr>
      </p:pic>
      <p:sp>
        <p:nvSpPr>
          <p:cNvPr id="3" name="TextBox 3"/>
          <p:cNvSpPr txBox="1"/>
          <p:nvPr/>
        </p:nvSpPr>
        <p:spPr>
          <a:xfrm>
            <a:off x="1028700" y="9277350"/>
            <a:ext cx="8229600" cy="724878"/>
          </a:xfrm>
          <a:prstGeom prst="rect">
            <a:avLst/>
          </a:prstGeom>
        </p:spPr>
        <p:txBody>
          <a:bodyPr lIns="0" tIns="0" rIns="0" bIns="0" rtlCol="0" anchor="t">
            <a:spAutoFit/>
          </a:bodyPr>
          <a:lstStyle/>
          <a:p>
            <a:pPr algn="ctr">
              <a:lnSpc>
                <a:spcPts val="5585"/>
              </a:lnSpc>
            </a:pPr>
            <a:r>
              <a:rPr lang="en-US" sz="5879" u="sng" dirty="0">
                <a:solidFill>
                  <a:srgbClr val="586575"/>
                </a:solidFill>
                <a:latin typeface="Montserrat Bold"/>
                <a:hlinkClick r:id="rId3"/>
              </a:rPr>
              <a:t>Learn More</a:t>
            </a:r>
            <a:endParaRPr lang="en-US" sz="5879" u="sng" dirty="0">
              <a:solidFill>
                <a:srgbClr val="586575"/>
              </a:solidFill>
              <a:latin typeface="Montserrat Bold"/>
            </a:endParaRPr>
          </a:p>
        </p:txBody>
      </p:sp>
      <p:sp>
        <p:nvSpPr>
          <p:cNvPr id="4" name="TextBox 4"/>
          <p:cNvSpPr txBox="1"/>
          <p:nvPr/>
        </p:nvSpPr>
        <p:spPr>
          <a:xfrm>
            <a:off x="0" y="2644761"/>
            <a:ext cx="10287000" cy="3240407"/>
          </a:xfrm>
          <a:prstGeom prst="rect">
            <a:avLst/>
          </a:prstGeom>
        </p:spPr>
        <p:txBody>
          <a:bodyPr lIns="0" tIns="0" rIns="0" bIns="0" rtlCol="0" anchor="t">
            <a:spAutoFit/>
          </a:bodyPr>
          <a:lstStyle/>
          <a:p>
            <a:pPr algn="ctr">
              <a:lnSpc>
                <a:spcPts val="13019"/>
              </a:lnSpc>
            </a:pPr>
            <a:r>
              <a:rPr lang="en-US" sz="9299">
                <a:solidFill>
                  <a:srgbClr val="56434E"/>
                </a:solidFill>
                <a:latin typeface="Open Sans Extra Bold"/>
              </a:rPr>
              <a:t>Epic Consulting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73740" y="2949159"/>
            <a:ext cx="8539519" cy="4098969"/>
          </a:xfrm>
          <a:prstGeom prst="rect">
            <a:avLst/>
          </a:prstGeom>
        </p:spPr>
      </p:pic>
      <p:sp>
        <p:nvSpPr>
          <p:cNvPr id="3" name="TextBox 3"/>
          <p:cNvSpPr txBox="1"/>
          <p:nvPr/>
        </p:nvSpPr>
        <p:spPr>
          <a:xfrm>
            <a:off x="1183660" y="8545292"/>
            <a:ext cx="8229600" cy="6088888"/>
          </a:xfrm>
          <a:prstGeom prst="rect">
            <a:avLst/>
          </a:prstGeom>
        </p:spPr>
        <p:txBody>
          <a:bodyPr lIns="0" tIns="0" rIns="0" bIns="0" rtlCol="0" anchor="t">
            <a:spAutoFit/>
          </a:bodyPr>
          <a:lstStyle/>
          <a:p>
            <a:pPr algn="ctr">
              <a:lnSpc>
                <a:spcPts val="6025"/>
              </a:lnSpc>
            </a:pPr>
            <a:r>
              <a:rPr lang="en-US" sz="4599" spc="91">
                <a:solidFill>
                  <a:srgbClr val="000000"/>
                </a:solidFill>
                <a:latin typeface="Glacial Indifference"/>
              </a:rPr>
              <a:t>HCTI's readabl.ai, the medical document automation solution, uses FHIR APIs or HL7 to integrate with a customer's EHR to provide further confidence when matching patients, integrating to workflows, etc.</a:t>
            </a:r>
          </a:p>
        </p:txBody>
      </p:sp>
      <p:sp>
        <p:nvSpPr>
          <p:cNvPr id="4" name="TextBox 4"/>
          <p:cNvSpPr txBox="1"/>
          <p:nvPr/>
        </p:nvSpPr>
        <p:spPr>
          <a:xfrm>
            <a:off x="1421427" y="529712"/>
            <a:ext cx="7444145" cy="1387469"/>
          </a:xfrm>
          <a:prstGeom prst="rect">
            <a:avLst/>
          </a:prstGeom>
        </p:spPr>
        <p:txBody>
          <a:bodyPr lIns="0" tIns="0" rIns="0" bIns="0" rtlCol="0" anchor="t">
            <a:spAutoFit/>
          </a:bodyPr>
          <a:lstStyle/>
          <a:p>
            <a:pPr algn="ctr">
              <a:lnSpc>
                <a:spcPts val="11200"/>
              </a:lnSpc>
            </a:pPr>
            <a:r>
              <a:rPr lang="en-US" sz="8000">
                <a:solidFill>
                  <a:srgbClr val="000000"/>
                </a:solidFill>
                <a:latin typeface="Glacial Indifference Bold"/>
              </a:rPr>
              <a:t>Epic Integration</a:t>
            </a:r>
          </a:p>
        </p:txBody>
      </p:sp>
      <p:sp>
        <p:nvSpPr>
          <p:cNvPr id="5" name="TextBox 5"/>
          <p:cNvSpPr txBox="1"/>
          <p:nvPr/>
        </p:nvSpPr>
        <p:spPr>
          <a:xfrm>
            <a:off x="3542526" y="15832148"/>
            <a:ext cx="3353574" cy="854076"/>
          </a:xfrm>
          <a:prstGeom prst="rect">
            <a:avLst/>
          </a:prstGeom>
        </p:spPr>
        <p:txBody>
          <a:bodyPr wrap="square" lIns="0" tIns="0" rIns="0" bIns="0" rtlCol="0" anchor="t">
            <a:spAutoFit/>
          </a:bodyPr>
          <a:lstStyle/>
          <a:p>
            <a:pPr algn="ctr">
              <a:lnSpc>
                <a:spcPts val="6999"/>
              </a:lnSpc>
            </a:pPr>
            <a:r>
              <a:rPr lang="en-US" sz="4999" u="sng" dirty="0">
                <a:solidFill>
                  <a:srgbClr val="000000"/>
                </a:solidFill>
                <a:latin typeface="Open Sans Light Bold"/>
                <a:hlinkClick r:id="rId4"/>
              </a:rPr>
              <a:t>Click Here</a:t>
            </a:r>
            <a:endParaRPr lang="en-US" sz="4999" u="sng" dirty="0">
              <a:solidFill>
                <a:srgbClr val="000000"/>
              </a:solidFill>
              <a:latin typeface="Open Sans Light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1183660" y="7870917"/>
            <a:ext cx="8229600" cy="4564888"/>
          </a:xfrm>
          <a:prstGeom prst="rect">
            <a:avLst/>
          </a:prstGeom>
        </p:spPr>
        <p:txBody>
          <a:bodyPr lIns="0" tIns="0" rIns="0" bIns="0" rtlCol="0" anchor="t">
            <a:spAutoFit/>
          </a:bodyPr>
          <a:lstStyle/>
          <a:p>
            <a:pPr algn="ctr">
              <a:lnSpc>
                <a:spcPts val="6025"/>
              </a:lnSpc>
            </a:pPr>
            <a:r>
              <a:rPr lang="en-US" sz="4599" spc="91">
                <a:solidFill>
                  <a:srgbClr val="000000"/>
                </a:solidFill>
                <a:latin typeface="Glacial Indifference"/>
              </a:rPr>
              <a:t>HCTI's Community Connect and Acquisitions services enhance interoperability with a nearby health system to help realize a lower cost EHR 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83660" y="2949159"/>
            <a:ext cx="8229600" cy="3950208"/>
          </a:xfrm>
          <a:prstGeom prst="rect">
            <a:avLst/>
          </a:prstGeom>
        </p:spPr>
      </p:pic>
      <p:sp>
        <p:nvSpPr>
          <p:cNvPr id="4" name="TextBox 4"/>
          <p:cNvSpPr txBox="1"/>
          <p:nvPr/>
        </p:nvSpPr>
        <p:spPr>
          <a:xfrm>
            <a:off x="370403" y="529712"/>
            <a:ext cx="9546193" cy="1387469"/>
          </a:xfrm>
          <a:prstGeom prst="rect">
            <a:avLst/>
          </a:prstGeom>
        </p:spPr>
        <p:txBody>
          <a:bodyPr lIns="0" tIns="0" rIns="0" bIns="0" rtlCol="0" anchor="t">
            <a:spAutoFit/>
          </a:bodyPr>
          <a:lstStyle/>
          <a:p>
            <a:pPr algn="ctr">
              <a:lnSpc>
                <a:spcPts val="11200"/>
              </a:lnSpc>
            </a:pPr>
            <a:r>
              <a:rPr lang="en-US" sz="8000">
                <a:solidFill>
                  <a:srgbClr val="000000"/>
                </a:solidFill>
                <a:latin typeface="Glacial Indifference Bold"/>
              </a:rPr>
              <a:t>Community Connect</a:t>
            </a:r>
          </a:p>
        </p:txBody>
      </p:sp>
      <p:sp>
        <p:nvSpPr>
          <p:cNvPr id="5" name="TextBox 5"/>
          <p:cNvSpPr txBox="1"/>
          <p:nvPr/>
        </p:nvSpPr>
        <p:spPr>
          <a:xfrm>
            <a:off x="3542526" y="15832148"/>
            <a:ext cx="3505974" cy="854076"/>
          </a:xfrm>
          <a:prstGeom prst="rect">
            <a:avLst/>
          </a:prstGeom>
        </p:spPr>
        <p:txBody>
          <a:bodyPr wrap="square" lIns="0" tIns="0" rIns="0" bIns="0" rtlCol="0" anchor="t">
            <a:spAutoFit/>
          </a:bodyPr>
          <a:lstStyle/>
          <a:p>
            <a:pPr algn="ctr">
              <a:lnSpc>
                <a:spcPts val="6999"/>
              </a:lnSpc>
            </a:pPr>
            <a:r>
              <a:rPr lang="en-US" sz="4999" u="sng" dirty="0">
                <a:solidFill>
                  <a:srgbClr val="000000"/>
                </a:solidFill>
                <a:latin typeface="Open Sans Light Bold"/>
                <a:hlinkClick r:id="rId4"/>
              </a:rPr>
              <a:t>Click Here</a:t>
            </a:r>
            <a:endParaRPr lang="en-US" sz="4999" u="sng" dirty="0">
              <a:solidFill>
                <a:srgbClr val="000000"/>
              </a:solidFill>
              <a:latin typeface="Open Sans Light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0" y="9020175"/>
            <a:ext cx="10287000" cy="2227753"/>
          </a:xfrm>
          <a:prstGeom prst="rect">
            <a:avLst/>
          </a:prstGeom>
        </p:spPr>
        <p:txBody>
          <a:bodyPr lIns="0" tIns="0" rIns="0" bIns="0" rtlCol="0" anchor="t">
            <a:spAutoFit/>
          </a:bodyPr>
          <a:lstStyle/>
          <a:p>
            <a:pPr algn="ctr">
              <a:lnSpc>
                <a:spcPts val="8985"/>
              </a:lnSpc>
            </a:pPr>
            <a:r>
              <a:rPr lang="en-US" sz="6418" u="sng" dirty="0">
                <a:solidFill>
                  <a:srgbClr val="033AB1"/>
                </a:solidFill>
                <a:latin typeface="Glacial Indifference"/>
                <a:hlinkClick r:id="rId2"/>
              </a:rPr>
              <a:t>Visit : www.healthcaretriangle.com</a:t>
            </a:r>
            <a:endParaRPr lang="en-US" sz="6418" u="sng" dirty="0">
              <a:solidFill>
                <a:srgbClr val="033AB1"/>
              </a:solidFill>
              <a:latin typeface="Glacial Indifference"/>
            </a:endParaRPr>
          </a:p>
        </p:txBody>
      </p:sp>
      <p:pic>
        <p:nvPicPr>
          <p:cNvPr id="3" name="Picture 3"/>
          <p:cNvPicPr>
            <a:picLocks noChangeAspect="1"/>
          </p:cNvPicPr>
          <p:nvPr/>
        </p:nvPicPr>
        <p:blipFill>
          <a:blip r:embed="rId3"/>
          <a:srcRect t="15692" b="17717"/>
          <a:stretch>
            <a:fillRect/>
          </a:stretch>
        </p:blipFill>
        <p:spPr>
          <a:xfrm>
            <a:off x="1028700" y="1497616"/>
            <a:ext cx="8229600" cy="5480151"/>
          </a:xfrm>
          <a:prstGeom prst="rect">
            <a:avLst/>
          </a:prstGeom>
        </p:spPr>
      </p:pic>
      <p:sp>
        <p:nvSpPr>
          <p:cNvPr id="4" name="TextBox 4"/>
          <p:cNvSpPr txBox="1"/>
          <p:nvPr/>
        </p:nvSpPr>
        <p:spPr>
          <a:xfrm>
            <a:off x="0" y="12297265"/>
            <a:ext cx="10287000" cy="2227753"/>
          </a:xfrm>
          <a:prstGeom prst="rect">
            <a:avLst/>
          </a:prstGeom>
        </p:spPr>
        <p:txBody>
          <a:bodyPr lIns="0" tIns="0" rIns="0" bIns="0" rtlCol="0" anchor="t">
            <a:spAutoFit/>
          </a:bodyPr>
          <a:lstStyle/>
          <a:p>
            <a:pPr algn="ctr">
              <a:lnSpc>
                <a:spcPts val="8985"/>
              </a:lnSpc>
            </a:pPr>
            <a:r>
              <a:rPr lang="en-US" sz="6418" u="sng" dirty="0">
                <a:solidFill>
                  <a:srgbClr val="033AB1"/>
                </a:solidFill>
                <a:latin typeface="Glacial Indifference"/>
                <a:hlinkClick r:id="rId2"/>
              </a:rPr>
              <a:t>Mail : info@healthcaretriangle.com</a:t>
            </a:r>
            <a:endParaRPr lang="en-US" sz="6418" u="sng" dirty="0">
              <a:solidFill>
                <a:srgbClr val="033AB1"/>
              </a:solidFill>
              <a:latin typeface="Glacial Indifferen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378642" y="2539074"/>
            <a:ext cx="9529715" cy="8843011"/>
          </a:xfrm>
          <a:prstGeom prst="rect">
            <a:avLst/>
          </a:prstGeom>
        </p:spPr>
        <p:txBody>
          <a:bodyPr lIns="0" tIns="0" rIns="0" bIns="0" rtlCol="0" anchor="t">
            <a:spAutoFit/>
          </a:bodyPr>
          <a:lstStyle/>
          <a:p>
            <a:pPr algn="ctr">
              <a:lnSpc>
                <a:spcPts val="8259"/>
              </a:lnSpc>
            </a:pPr>
            <a:r>
              <a:rPr lang="en-US" sz="5899">
                <a:solidFill>
                  <a:srgbClr val="000000"/>
                </a:solidFill>
                <a:latin typeface="Glacial Indifference"/>
              </a:rPr>
              <a:t>Leverage Healthcare Triangle’s Epic consulting services designed to ensure healthcare organizations and clinics get the greatest value, performance, insights, and ROI from their Epic platforms.</a:t>
            </a:r>
          </a:p>
          <a:p>
            <a:pPr algn="ctr">
              <a:lnSpc>
                <a:spcPts val="6019"/>
              </a:lnSpc>
            </a:pPr>
            <a:endParaRPr lang="en-US" sz="5899">
              <a:solidFill>
                <a:srgbClr val="000000"/>
              </a:solidFill>
              <a:latin typeface="Glacial Indifference"/>
            </a:endParaRPr>
          </a:p>
          <a:p>
            <a:pPr algn="ctr">
              <a:lnSpc>
                <a:spcPts val="6019"/>
              </a:lnSpc>
            </a:pPr>
            <a:endParaRPr lang="en-US" sz="5899">
              <a:solidFill>
                <a:srgbClr val="000000"/>
              </a:solidFill>
              <a:latin typeface="Glacial Indifference"/>
            </a:endParaRPr>
          </a:p>
        </p:txBody>
      </p:sp>
      <p:sp>
        <p:nvSpPr>
          <p:cNvPr id="3" name="TextBox 3"/>
          <p:cNvSpPr txBox="1"/>
          <p:nvPr/>
        </p:nvSpPr>
        <p:spPr>
          <a:xfrm>
            <a:off x="2634615" y="12996502"/>
            <a:ext cx="5017770" cy="1543050"/>
          </a:xfrm>
          <a:prstGeom prst="rect">
            <a:avLst/>
          </a:prstGeom>
        </p:spPr>
        <p:txBody>
          <a:bodyPr lIns="0" tIns="0" rIns="0" bIns="0" rtlCol="0" anchor="t">
            <a:spAutoFit/>
          </a:bodyPr>
          <a:lstStyle/>
          <a:p>
            <a:pPr algn="ctr">
              <a:lnSpc>
                <a:spcPts val="12599"/>
              </a:lnSpc>
            </a:pPr>
            <a:r>
              <a:rPr lang="en-US" sz="9000" u="sng" dirty="0">
                <a:solidFill>
                  <a:srgbClr val="000000"/>
                </a:solidFill>
                <a:latin typeface="Glacial Indifference"/>
                <a:hlinkClick r:id="rId2"/>
              </a:rPr>
              <a:t>Click Here</a:t>
            </a:r>
            <a:endParaRPr lang="en-US" sz="9000" u="sng" dirty="0">
              <a:solidFill>
                <a:srgbClr val="000000"/>
              </a:solidFill>
              <a:latin typeface="Glacial Indifferen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1421982" y="981075"/>
            <a:ext cx="7443036" cy="1598862"/>
          </a:xfrm>
          <a:prstGeom prst="rect">
            <a:avLst/>
          </a:prstGeom>
        </p:spPr>
        <p:txBody>
          <a:bodyPr lIns="0" tIns="0" rIns="0" bIns="0" rtlCol="0" anchor="t">
            <a:spAutoFit/>
          </a:bodyPr>
          <a:lstStyle/>
          <a:p>
            <a:pPr algn="ctr">
              <a:lnSpc>
                <a:spcPts val="6377"/>
              </a:lnSpc>
            </a:pPr>
            <a:r>
              <a:rPr lang="en-US" sz="4868" u="sng" spc="97">
                <a:solidFill>
                  <a:srgbClr val="000000"/>
                </a:solidFill>
                <a:latin typeface="Glacial Indifference Bold"/>
              </a:rPr>
              <a:t>Enrich Your Epic Experience with HCTI​</a:t>
            </a:r>
          </a:p>
        </p:txBody>
      </p:sp>
      <p:sp>
        <p:nvSpPr>
          <p:cNvPr id="3" name="TextBox 3"/>
          <p:cNvSpPr txBox="1"/>
          <p:nvPr/>
        </p:nvSpPr>
        <p:spPr>
          <a:xfrm>
            <a:off x="1421982" y="3789383"/>
            <a:ext cx="7049755" cy="14084994"/>
          </a:xfrm>
          <a:prstGeom prst="rect">
            <a:avLst/>
          </a:prstGeom>
        </p:spPr>
        <p:txBody>
          <a:bodyPr lIns="0" tIns="0" rIns="0" bIns="0" rtlCol="0" anchor="t">
            <a:spAutoFit/>
          </a:bodyPr>
          <a:lstStyle/>
          <a:p>
            <a:pPr algn="ctr">
              <a:lnSpc>
                <a:spcPts val="5591"/>
              </a:lnSpc>
            </a:pPr>
            <a:r>
              <a:rPr lang="en-US" sz="4268" spc="85">
                <a:solidFill>
                  <a:srgbClr val="000000"/>
                </a:solidFill>
                <a:latin typeface="Glacial Indifference"/>
              </a:rPr>
              <a:t>With robust Epic EHR technology solutions as your foundation and Healthcare Triangle as your trusted partner, we propel your healthcare organization's initiatives forward to achieve your objective of the best possible patient care. Our hands-on consulting services provide compelling implementation and support of Epic EHR — delivering more robust performance, creating greater efficiency, and enhancing patient safety and health outcomes.</a:t>
            </a:r>
          </a:p>
          <a:p>
            <a:pPr algn="ctr">
              <a:lnSpc>
                <a:spcPts val="5591"/>
              </a:lnSpc>
            </a:pPr>
            <a:endParaRPr lang="en-US" sz="4268" spc="85">
              <a:solidFill>
                <a:srgbClr val="000000"/>
              </a:solidFill>
              <a:latin typeface="Glacial Indifference"/>
            </a:endParaRPr>
          </a:p>
          <a:p>
            <a:pPr algn="ctr">
              <a:lnSpc>
                <a:spcPts val="5591"/>
              </a:lnSpc>
            </a:pPr>
            <a:endParaRPr lang="en-US" sz="4268" spc="85">
              <a:solidFill>
                <a:srgbClr val="000000"/>
              </a:solidFill>
              <a:latin typeface="Glacial Indifferen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0" y="599945"/>
            <a:ext cx="10287000" cy="2671437"/>
          </a:xfrm>
          <a:prstGeom prst="rect">
            <a:avLst/>
          </a:prstGeom>
        </p:spPr>
        <p:txBody>
          <a:bodyPr lIns="0" tIns="0" rIns="0" bIns="0" rtlCol="0" anchor="t">
            <a:spAutoFit/>
          </a:bodyPr>
          <a:lstStyle/>
          <a:p>
            <a:pPr algn="ctr">
              <a:lnSpc>
                <a:spcPts val="10780"/>
              </a:lnSpc>
            </a:pPr>
            <a:r>
              <a:rPr lang="en-US" sz="7700">
                <a:solidFill>
                  <a:srgbClr val="000000"/>
                </a:solidFill>
                <a:latin typeface="Open Sans Extra Bold"/>
              </a:rPr>
              <a:t>Our Areas of Epic Expertise</a:t>
            </a:r>
          </a:p>
        </p:txBody>
      </p:sp>
      <p:sp>
        <p:nvSpPr>
          <p:cNvPr id="3" name="TextBox 3"/>
          <p:cNvSpPr txBox="1"/>
          <p:nvPr/>
        </p:nvSpPr>
        <p:spPr>
          <a:xfrm>
            <a:off x="192272" y="5124051"/>
            <a:ext cx="9902457" cy="6681350"/>
          </a:xfrm>
          <a:prstGeom prst="rect">
            <a:avLst/>
          </a:prstGeom>
        </p:spPr>
        <p:txBody>
          <a:bodyPr lIns="0" tIns="0" rIns="0" bIns="0" rtlCol="0" anchor="t">
            <a:spAutoFit/>
          </a:bodyPr>
          <a:lstStyle/>
          <a:p>
            <a:pPr algn="ctr">
              <a:lnSpc>
                <a:spcPts val="6672"/>
              </a:lnSpc>
            </a:pPr>
            <a:r>
              <a:rPr lang="en-US" sz="5093" spc="101">
                <a:solidFill>
                  <a:srgbClr val="000000"/>
                </a:solidFill>
                <a:latin typeface="Glacial Indifference"/>
              </a:rPr>
              <a:t>· Epic Consulting</a:t>
            </a:r>
          </a:p>
          <a:p>
            <a:pPr algn="ctr">
              <a:lnSpc>
                <a:spcPts val="6672"/>
              </a:lnSpc>
            </a:pPr>
            <a:r>
              <a:rPr lang="en-US" sz="5093" spc="101">
                <a:solidFill>
                  <a:srgbClr val="000000"/>
                </a:solidFill>
                <a:latin typeface="Arimo"/>
              </a:rPr>
              <a:t>· Epic Implementation</a:t>
            </a:r>
          </a:p>
          <a:p>
            <a:pPr algn="ctr">
              <a:lnSpc>
                <a:spcPts val="6672"/>
              </a:lnSpc>
            </a:pPr>
            <a:r>
              <a:rPr lang="en-US" sz="5093" spc="101">
                <a:solidFill>
                  <a:srgbClr val="000000"/>
                </a:solidFill>
                <a:latin typeface="Arimo"/>
              </a:rPr>
              <a:t>· Epic Migration</a:t>
            </a:r>
          </a:p>
          <a:p>
            <a:pPr algn="ctr">
              <a:lnSpc>
                <a:spcPts val="6672"/>
              </a:lnSpc>
            </a:pPr>
            <a:r>
              <a:rPr lang="en-US" sz="5093" spc="101">
                <a:solidFill>
                  <a:srgbClr val="000000"/>
                </a:solidFill>
                <a:latin typeface="Arimo"/>
              </a:rPr>
              <a:t>· Epic Optimization</a:t>
            </a:r>
          </a:p>
          <a:p>
            <a:pPr algn="ctr">
              <a:lnSpc>
                <a:spcPts val="6672"/>
              </a:lnSpc>
            </a:pPr>
            <a:r>
              <a:rPr lang="en-US" sz="5093" spc="101">
                <a:solidFill>
                  <a:srgbClr val="000000"/>
                </a:solidFill>
                <a:latin typeface="Arimo"/>
              </a:rPr>
              <a:t>· Epic BackUp &amp; DR Hosting</a:t>
            </a:r>
          </a:p>
          <a:p>
            <a:pPr algn="ctr">
              <a:lnSpc>
                <a:spcPts val="6672"/>
              </a:lnSpc>
            </a:pPr>
            <a:r>
              <a:rPr lang="en-US" sz="5093" spc="101">
                <a:solidFill>
                  <a:srgbClr val="000000"/>
                </a:solidFill>
                <a:latin typeface="Arimo"/>
              </a:rPr>
              <a:t>· Epic Integration</a:t>
            </a:r>
          </a:p>
          <a:p>
            <a:pPr algn="ctr">
              <a:lnSpc>
                <a:spcPts val="6672"/>
              </a:lnSpc>
            </a:pPr>
            <a:r>
              <a:rPr lang="en-US" sz="5093" spc="101">
                <a:solidFill>
                  <a:srgbClr val="000000"/>
                </a:solidFill>
                <a:latin typeface="Arimo"/>
              </a:rPr>
              <a:t>· Community Connect</a:t>
            </a:r>
          </a:p>
          <a:p>
            <a:pPr algn="ctr">
              <a:lnSpc>
                <a:spcPts val="6672"/>
              </a:lnSpc>
            </a:pPr>
            <a:endParaRPr lang="en-US" sz="5093" spc="101">
              <a:solidFill>
                <a:srgbClr val="000000"/>
              </a:solidFill>
              <a:latin typeface="Arimo"/>
            </a:endParaRPr>
          </a:p>
        </p:txBody>
      </p:sp>
      <p:sp>
        <p:nvSpPr>
          <p:cNvPr id="4" name="TextBox 4"/>
          <p:cNvSpPr txBox="1"/>
          <p:nvPr/>
        </p:nvSpPr>
        <p:spPr>
          <a:xfrm>
            <a:off x="1806416" y="13624677"/>
            <a:ext cx="6674168" cy="1810367"/>
          </a:xfrm>
          <a:prstGeom prst="rect">
            <a:avLst/>
          </a:prstGeom>
        </p:spPr>
        <p:txBody>
          <a:bodyPr lIns="0" tIns="0" rIns="0" bIns="0" rtlCol="0" anchor="t">
            <a:spAutoFit/>
          </a:bodyPr>
          <a:lstStyle/>
          <a:p>
            <a:pPr algn="ctr">
              <a:lnSpc>
                <a:spcPts val="7279"/>
              </a:lnSpc>
            </a:pPr>
            <a:r>
              <a:rPr lang="en-US" sz="5199" u="sng" dirty="0">
                <a:solidFill>
                  <a:srgbClr val="000000"/>
                </a:solidFill>
                <a:latin typeface="Open Sans Bold"/>
                <a:hlinkClick r:id="rId2"/>
              </a:rPr>
              <a:t>Connect our Experts</a:t>
            </a:r>
            <a:endParaRPr lang="en-US" sz="5199" u="sng" dirty="0">
              <a:solidFill>
                <a:srgbClr val="000000"/>
              </a:solidFill>
              <a:latin typeface="Open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1815264" y="7729394"/>
            <a:ext cx="6656473" cy="6850888"/>
          </a:xfrm>
          <a:prstGeom prst="rect">
            <a:avLst/>
          </a:prstGeom>
        </p:spPr>
        <p:txBody>
          <a:bodyPr lIns="0" tIns="0" rIns="0" bIns="0" rtlCol="0" anchor="t">
            <a:spAutoFit/>
          </a:bodyPr>
          <a:lstStyle/>
          <a:p>
            <a:pPr algn="ctr">
              <a:lnSpc>
                <a:spcPts val="6025"/>
              </a:lnSpc>
            </a:pPr>
            <a:r>
              <a:rPr lang="en-US" sz="4599" spc="91">
                <a:solidFill>
                  <a:srgbClr val="000000"/>
                </a:solidFill>
                <a:latin typeface="Glacial Indifference"/>
              </a:rPr>
              <a:t>Healthcare Triangle’s Epic consulting services meet the growing demands/needs of hospitals, ambulatory clinics, and other healthcare organizations transitioning to or implementing Epic.</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45789" y="3085717"/>
            <a:ext cx="6995421" cy="3357802"/>
          </a:xfrm>
          <a:prstGeom prst="rect">
            <a:avLst/>
          </a:prstGeom>
        </p:spPr>
      </p:pic>
      <p:sp>
        <p:nvSpPr>
          <p:cNvPr id="4" name="TextBox 4"/>
          <p:cNvSpPr txBox="1"/>
          <p:nvPr/>
        </p:nvSpPr>
        <p:spPr>
          <a:xfrm>
            <a:off x="1476315" y="529712"/>
            <a:ext cx="7334369" cy="1387469"/>
          </a:xfrm>
          <a:prstGeom prst="rect">
            <a:avLst/>
          </a:prstGeom>
        </p:spPr>
        <p:txBody>
          <a:bodyPr lIns="0" tIns="0" rIns="0" bIns="0" rtlCol="0" anchor="t">
            <a:spAutoFit/>
          </a:bodyPr>
          <a:lstStyle/>
          <a:p>
            <a:pPr algn="ctr">
              <a:lnSpc>
                <a:spcPts val="11200"/>
              </a:lnSpc>
            </a:pPr>
            <a:r>
              <a:rPr lang="en-US" sz="8000">
                <a:solidFill>
                  <a:srgbClr val="000000"/>
                </a:solidFill>
                <a:latin typeface="Glacial Indifference Bold"/>
              </a:rPr>
              <a:t>Epic Consulting</a:t>
            </a:r>
          </a:p>
        </p:txBody>
      </p:sp>
      <p:sp>
        <p:nvSpPr>
          <p:cNvPr id="5" name="TextBox 5"/>
          <p:cNvSpPr txBox="1"/>
          <p:nvPr/>
        </p:nvSpPr>
        <p:spPr>
          <a:xfrm>
            <a:off x="3542526" y="15832148"/>
            <a:ext cx="3734574" cy="838756"/>
          </a:xfrm>
          <a:prstGeom prst="rect">
            <a:avLst/>
          </a:prstGeom>
        </p:spPr>
        <p:txBody>
          <a:bodyPr wrap="square" lIns="0" tIns="0" rIns="0" bIns="0" rtlCol="0" anchor="t">
            <a:spAutoFit/>
          </a:bodyPr>
          <a:lstStyle/>
          <a:p>
            <a:pPr algn="ctr">
              <a:lnSpc>
                <a:spcPts val="6999"/>
              </a:lnSpc>
            </a:pPr>
            <a:r>
              <a:rPr lang="en-US" sz="4999" u="sng" dirty="0">
                <a:solidFill>
                  <a:srgbClr val="000000"/>
                </a:solidFill>
                <a:latin typeface="Open Sans Light Bold"/>
                <a:hlinkClick r:id="rId4"/>
              </a:rPr>
              <a:t>Click Here</a:t>
            </a:r>
            <a:endParaRPr lang="en-US" sz="4999" u="sng" dirty="0">
              <a:solidFill>
                <a:srgbClr val="000000"/>
              </a:solidFill>
              <a:latin typeface="Open Sans Light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1028700" y="7729394"/>
            <a:ext cx="8229600" cy="6850888"/>
          </a:xfrm>
          <a:prstGeom prst="rect">
            <a:avLst/>
          </a:prstGeom>
        </p:spPr>
        <p:txBody>
          <a:bodyPr lIns="0" tIns="0" rIns="0" bIns="0" rtlCol="0" anchor="t">
            <a:spAutoFit/>
          </a:bodyPr>
          <a:lstStyle/>
          <a:p>
            <a:pPr algn="ctr">
              <a:lnSpc>
                <a:spcPts val="6025"/>
              </a:lnSpc>
            </a:pPr>
            <a:r>
              <a:rPr lang="en-US" sz="4599" spc="91">
                <a:solidFill>
                  <a:srgbClr val="000000"/>
                </a:solidFill>
                <a:latin typeface="Glacial Indifference"/>
              </a:rPr>
              <a:t>To ensure a smooth Epic implementation, HCTI Epic experts work with your team to pinpoint, review, and manage potential problems within your IT program to mitigate operational risks and maximize EHR investments and experience.</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8745" y="2532576"/>
            <a:ext cx="8929509" cy="4286164"/>
          </a:xfrm>
          <a:prstGeom prst="rect">
            <a:avLst/>
          </a:prstGeom>
        </p:spPr>
      </p:pic>
      <p:sp>
        <p:nvSpPr>
          <p:cNvPr id="4" name="TextBox 4"/>
          <p:cNvSpPr txBox="1"/>
          <p:nvPr/>
        </p:nvSpPr>
        <p:spPr>
          <a:xfrm>
            <a:off x="328791" y="529712"/>
            <a:ext cx="9629418" cy="1387469"/>
          </a:xfrm>
          <a:prstGeom prst="rect">
            <a:avLst/>
          </a:prstGeom>
        </p:spPr>
        <p:txBody>
          <a:bodyPr lIns="0" tIns="0" rIns="0" bIns="0" rtlCol="0" anchor="t">
            <a:spAutoFit/>
          </a:bodyPr>
          <a:lstStyle/>
          <a:p>
            <a:pPr algn="ctr">
              <a:lnSpc>
                <a:spcPts val="11200"/>
              </a:lnSpc>
            </a:pPr>
            <a:r>
              <a:rPr lang="en-US" sz="8000">
                <a:solidFill>
                  <a:srgbClr val="000000"/>
                </a:solidFill>
                <a:latin typeface="Glacial Indifference Bold"/>
              </a:rPr>
              <a:t>Epic Implementation</a:t>
            </a:r>
          </a:p>
        </p:txBody>
      </p:sp>
      <p:sp>
        <p:nvSpPr>
          <p:cNvPr id="5" name="TextBox 5"/>
          <p:cNvSpPr txBox="1"/>
          <p:nvPr/>
        </p:nvSpPr>
        <p:spPr>
          <a:xfrm>
            <a:off x="3123812" y="15755424"/>
            <a:ext cx="4039374" cy="854076"/>
          </a:xfrm>
          <a:prstGeom prst="rect">
            <a:avLst/>
          </a:prstGeom>
        </p:spPr>
        <p:txBody>
          <a:bodyPr wrap="square" lIns="0" tIns="0" rIns="0" bIns="0" rtlCol="0" anchor="t">
            <a:spAutoFit/>
          </a:bodyPr>
          <a:lstStyle/>
          <a:p>
            <a:pPr algn="ctr">
              <a:lnSpc>
                <a:spcPts val="6999"/>
              </a:lnSpc>
            </a:pPr>
            <a:r>
              <a:rPr lang="en-US" sz="4999" u="sng" dirty="0">
                <a:solidFill>
                  <a:srgbClr val="000000"/>
                </a:solidFill>
                <a:latin typeface="Open Sans Light Bold"/>
                <a:hlinkClick r:id="rId4"/>
              </a:rPr>
              <a:t>Click Here</a:t>
            </a:r>
            <a:endParaRPr lang="en-US" sz="4999" u="sng" dirty="0">
              <a:solidFill>
                <a:srgbClr val="000000"/>
              </a:solidFill>
              <a:latin typeface="Open Sans Light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1028700" y="7729394"/>
            <a:ext cx="8229600" cy="5326888"/>
          </a:xfrm>
          <a:prstGeom prst="rect">
            <a:avLst/>
          </a:prstGeom>
        </p:spPr>
        <p:txBody>
          <a:bodyPr lIns="0" tIns="0" rIns="0" bIns="0" rtlCol="0" anchor="t">
            <a:spAutoFit/>
          </a:bodyPr>
          <a:lstStyle/>
          <a:p>
            <a:pPr algn="ctr">
              <a:lnSpc>
                <a:spcPts val="6025"/>
              </a:lnSpc>
            </a:pPr>
            <a:r>
              <a:rPr lang="en-US" sz="4599" spc="91">
                <a:solidFill>
                  <a:srgbClr val="000000"/>
                </a:solidFill>
                <a:latin typeface="Glacial Indifference"/>
              </a:rPr>
              <a:t>HCTI's Epic consulting is comprised of the most experienced and qualified Epic consultants in the industry who comprehend the value and challenges of integrated Epic EHR migration.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1967" y="3115792"/>
            <a:ext cx="8229600" cy="3950208"/>
          </a:xfrm>
          <a:prstGeom prst="rect">
            <a:avLst/>
          </a:prstGeom>
        </p:spPr>
      </p:pic>
      <p:sp>
        <p:nvSpPr>
          <p:cNvPr id="4" name="TextBox 4"/>
          <p:cNvSpPr txBox="1"/>
          <p:nvPr/>
        </p:nvSpPr>
        <p:spPr>
          <a:xfrm>
            <a:off x="1702891" y="529712"/>
            <a:ext cx="6881217" cy="1387469"/>
          </a:xfrm>
          <a:prstGeom prst="rect">
            <a:avLst/>
          </a:prstGeom>
        </p:spPr>
        <p:txBody>
          <a:bodyPr lIns="0" tIns="0" rIns="0" bIns="0" rtlCol="0" anchor="t">
            <a:spAutoFit/>
          </a:bodyPr>
          <a:lstStyle/>
          <a:p>
            <a:pPr algn="ctr">
              <a:lnSpc>
                <a:spcPts val="11200"/>
              </a:lnSpc>
            </a:pPr>
            <a:r>
              <a:rPr lang="en-US" sz="8000">
                <a:solidFill>
                  <a:srgbClr val="000000"/>
                </a:solidFill>
                <a:latin typeface="Glacial Indifference Bold"/>
              </a:rPr>
              <a:t>Epic Migration</a:t>
            </a:r>
          </a:p>
        </p:txBody>
      </p:sp>
      <p:sp>
        <p:nvSpPr>
          <p:cNvPr id="5" name="TextBox 5"/>
          <p:cNvSpPr txBox="1"/>
          <p:nvPr/>
        </p:nvSpPr>
        <p:spPr>
          <a:xfrm>
            <a:off x="3047612" y="15697200"/>
            <a:ext cx="4191774" cy="854076"/>
          </a:xfrm>
          <a:prstGeom prst="rect">
            <a:avLst/>
          </a:prstGeom>
        </p:spPr>
        <p:txBody>
          <a:bodyPr wrap="square" lIns="0" tIns="0" rIns="0" bIns="0" rtlCol="0" anchor="t">
            <a:spAutoFit/>
          </a:bodyPr>
          <a:lstStyle/>
          <a:p>
            <a:pPr algn="ctr">
              <a:lnSpc>
                <a:spcPts val="6999"/>
              </a:lnSpc>
            </a:pPr>
            <a:r>
              <a:rPr lang="en-US" sz="4999" u="sng" dirty="0">
                <a:solidFill>
                  <a:srgbClr val="000000"/>
                </a:solidFill>
                <a:latin typeface="Open Sans Light Bold"/>
                <a:hlinkClick r:id="rId4"/>
              </a:rPr>
              <a:t>Click Here</a:t>
            </a:r>
            <a:endParaRPr lang="en-US" sz="4999" u="sng" dirty="0">
              <a:solidFill>
                <a:srgbClr val="000000"/>
              </a:solidFill>
              <a:latin typeface="Open Sans Light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sp>
        <p:nvSpPr>
          <p:cNvPr id="2" name="TextBox 2"/>
          <p:cNvSpPr txBox="1"/>
          <p:nvPr/>
        </p:nvSpPr>
        <p:spPr>
          <a:xfrm>
            <a:off x="1082993" y="8729194"/>
            <a:ext cx="8229600" cy="3802888"/>
          </a:xfrm>
          <a:prstGeom prst="rect">
            <a:avLst/>
          </a:prstGeom>
        </p:spPr>
        <p:txBody>
          <a:bodyPr lIns="0" tIns="0" rIns="0" bIns="0" rtlCol="0" anchor="t">
            <a:spAutoFit/>
          </a:bodyPr>
          <a:lstStyle/>
          <a:p>
            <a:pPr algn="ctr">
              <a:lnSpc>
                <a:spcPts val="6025"/>
              </a:lnSpc>
            </a:pPr>
            <a:r>
              <a:rPr lang="en-US" sz="4599" spc="91">
                <a:solidFill>
                  <a:srgbClr val="000000"/>
                </a:solidFill>
                <a:latin typeface="Glacial Indifference"/>
              </a:rPr>
              <a:t>At Healthcare Triangle, we have the proficiency and knowledge to help healthcare organizations become more efficient using Epic software.</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0621" y="2574234"/>
            <a:ext cx="8685757" cy="4169163"/>
          </a:xfrm>
          <a:prstGeom prst="rect">
            <a:avLst/>
          </a:prstGeom>
        </p:spPr>
      </p:pic>
      <p:sp>
        <p:nvSpPr>
          <p:cNvPr id="4" name="TextBox 4"/>
          <p:cNvSpPr txBox="1"/>
          <p:nvPr/>
        </p:nvSpPr>
        <p:spPr>
          <a:xfrm>
            <a:off x="974407" y="529712"/>
            <a:ext cx="8338185" cy="1387469"/>
          </a:xfrm>
          <a:prstGeom prst="rect">
            <a:avLst/>
          </a:prstGeom>
        </p:spPr>
        <p:txBody>
          <a:bodyPr lIns="0" tIns="0" rIns="0" bIns="0" rtlCol="0" anchor="t">
            <a:spAutoFit/>
          </a:bodyPr>
          <a:lstStyle/>
          <a:p>
            <a:pPr algn="ctr">
              <a:lnSpc>
                <a:spcPts val="11200"/>
              </a:lnSpc>
            </a:pPr>
            <a:r>
              <a:rPr lang="en-US" sz="8000">
                <a:solidFill>
                  <a:srgbClr val="000000"/>
                </a:solidFill>
                <a:latin typeface="Glacial Indifference Bold"/>
              </a:rPr>
              <a:t>Epic Optimization</a:t>
            </a:r>
          </a:p>
        </p:txBody>
      </p:sp>
      <p:sp>
        <p:nvSpPr>
          <p:cNvPr id="5" name="TextBox 5"/>
          <p:cNvSpPr txBox="1"/>
          <p:nvPr/>
        </p:nvSpPr>
        <p:spPr>
          <a:xfrm>
            <a:off x="3542526" y="15832148"/>
            <a:ext cx="3429774" cy="854076"/>
          </a:xfrm>
          <a:prstGeom prst="rect">
            <a:avLst/>
          </a:prstGeom>
        </p:spPr>
        <p:txBody>
          <a:bodyPr wrap="square" lIns="0" tIns="0" rIns="0" bIns="0" rtlCol="0" anchor="t">
            <a:spAutoFit/>
          </a:bodyPr>
          <a:lstStyle/>
          <a:p>
            <a:pPr algn="ctr">
              <a:lnSpc>
                <a:spcPts val="6999"/>
              </a:lnSpc>
            </a:pPr>
            <a:r>
              <a:rPr lang="en-US" sz="4999" u="sng" dirty="0">
                <a:solidFill>
                  <a:srgbClr val="000000"/>
                </a:solidFill>
                <a:latin typeface="Open Sans Light Bold"/>
                <a:hlinkClick r:id="rId4"/>
              </a:rPr>
              <a:t>Click Here</a:t>
            </a:r>
            <a:endParaRPr lang="en-US" sz="4999" u="sng" dirty="0">
              <a:solidFill>
                <a:srgbClr val="000000"/>
              </a:solidFill>
              <a:latin typeface="Open Sans Light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E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4282225"/>
            <a:ext cx="8229600" cy="3950208"/>
          </a:xfrm>
          <a:prstGeom prst="rect">
            <a:avLst/>
          </a:prstGeom>
        </p:spPr>
      </p:pic>
      <p:sp>
        <p:nvSpPr>
          <p:cNvPr id="3" name="TextBox 3"/>
          <p:cNvSpPr txBox="1"/>
          <p:nvPr/>
        </p:nvSpPr>
        <p:spPr>
          <a:xfrm>
            <a:off x="1028700" y="9086850"/>
            <a:ext cx="8229600" cy="5326888"/>
          </a:xfrm>
          <a:prstGeom prst="rect">
            <a:avLst/>
          </a:prstGeom>
        </p:spPr>
        <p:txBody>
          <a:bodyPr lIns="0" tIns="0" rIns="0" bIns="0" rtlCol="0" anchor="t">
            <a:spAutoFit/>
          </a:bodyPr>
          <a:lstStyle/>
          <a:p>
            <a:pPr algn="ctr">
              <a:lnSpc>
                <a:spcPts val="6025"/>
              </a:lnSpc>
            </a:pPr>
            <a:r>
              <a:rPr lang="en-US" sz="4599" spc="91">
                <a:solidFill>
                  <a:srgbClr val="000000"/>
                </a:solidFill>
                <a:latin typeface="Glacial Indifference"/>
              </a:rPr>
              <a:t>We use state-of-the-art encryption to make sure your data is secured and private. Epic Cloud Backup and Disaster Recovery from HCTI is provided on all major cloud platforms.</a:t>
            </a:r>
          </a:p>
        </p:txBody>
      </p:sp>
      <p:sp>
        <p:nvSpPr>
          <p:cNvPr id="4" name="TextBox 4"/>
          <p:cNvSpPr txBox="1"/>
          <p:nvPr/>
        </p:nvSpPr>
        <p:spPr>
          <a:xfrm>
            <a:off x="0" y="529712"/>
            <a:ext cx="10287000" cy="2806694"/>
          </a:xfrm>
          <a:prstGeom prst="rect">
            <a:avLst/>
          </a:prstGeom>
        </p:spPr>
        <p:txBody>
          <a:bodyPr lIns="0" tIns="0" rIns="0" bIns="0" rtlCol="0" anchor="t">
            <a:spAutoFit/>
          </a:bodyPr>
          <a:lstStyle/>
          <a:p>
            <a:pPr algn="ctr">
              <a:lnSpc>
                <a:spcPts val="11200"/>
              </a:lnSpc>
            </a:pPr>
            <a:r>
              <a:rPr lang="en-US" sz="8000">
                <a:solidFill>
                  <a:srgbClr val="000000"/>
                </a:solidFill>
                <a:latin typeface="Glacial Indifference Bold"/>
              </a:rPr>
              <a:t>Epic BackUp &amp; DR Hosting</a:t>
            </a:r>
          </a:p>
        </p:txBody>
      </p:sp>
      <p:sp>
        <p:nvSpPr>
          <p:cNvPr id="5" name="TextBox 5"/>
          <p:cNvSpPr txBox="1"/>
          <p:nvPr/>
        </p:nvSpPr>
        <p:spPr>
          <a:xfrm>
            <a:off x="3542526" y="15832148"/>
            <a:ext cx="3429774" cy="854076"/>
          </a:xfrm>
          <a:prstGeom prst="rect">
            <a:avLst/>
          </a:prstGeom>
        </p:spPr>
        <p:txBody>
          <a:bodyPr wrap="square" lIns="0" tIns="0" rIns="0" bIns="0" rtlCol="0" anchor="t">
            <a:spAutoFit/>
          </a:bodyPr>
          <a:lstStyle/>
          <a:p>
            <a:pPr algn="ctr">
              <a:lnSpc>
                <a:spcPts val="6999"/>
              </a:lnSpc>
            </a:pPr>
            <a:r>
              <a:rPr lang="en-US" sz="4999" u="sng" dirty="0">
                <a:solidFill>
                  <a:srgbClr val="000000"/>
                </a:solidFill>
                <a:latin typeface="Open Sans Light Bold"/>
                <a:hlinkClick r:id="rId4"/>
              </a:rPr>
              <a:t>Click Here</a:t>
            </a:r>
            <a:endParaRPr lang="en-US" sz="4999" u="sng" dirty="0">
              <a:solidFill>
                <a:srgbClr val="000000"/>
              </a:solidFill>
              <a:latin typeface="Open Sans Light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387</Words>
  <Application>Microsoft Office PowerPoint</Application>
  <PresentationFormat>Custom</PresentationFormat>
  <Paragraphs>38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Open Sans Extra Bold</vt:lpstr>
      <vt:lpstr>Glacial Indifference Bold</vt:lpstr>
      <vt:lpstr>Arimo</vt:lpstr>
      <vt:lpstr>Calibri</vt:lpstr>
      <vt:lpstr>Montserrat Bold</vt:lpstr>
      <vt:lpstr>Open Sans Light Bold</vt:lpstr>
      <vt:lpstr>Glacial Indifference</vt:lpstr>
      <vt:lpstr>Open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 consulting services</dc:title>
  <cp:lastModifiedBy>Shanthi bala</cp:lastModifiedBy>
  <cp:revision>2</cp:revision>
  <dcterms:created xsi:type="dcterms:W3CDTF">2006-08-16T00:00:00Z</dcterms:created>
  <dcterms:modified xsi:type="dcterms:W3CDTF">2022-08-25T09:53:05Z</dcterms:modified>
  <dc:identifier>DAFBrQu6yfU</dc:identifier>
</cp:coreProperties>
</file>