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256" r:id="rId2"/>
    <p:sldId id="294" r:id="rId3"/>
    <p:sldId id="292" r:id="rId4"/>
    <p:sldId id="302" r:id="rId5"/>
    <p:sldId id="293" r:id="rId6"/>
    <p:sldId id="260" r:id="rId7"/>
    <p:sldId id="291" r:id="rId8"/>
    <p:sldId id="290" r:id="rId9"/>
    <p:sldId id="289" r:id="rId10"/>
    <p:sldId id="279" r:id="rId11"/>
    <p:sldId id="277" r:id="rId12"/>
    <p:sldId id="278" r:id="rId13"/>
    <p:sldId id="261" r:id="rId14"/>
    <p:sldId id="271" r:id="rId15"/>
    <p:sldId id="270" r:id="rId16"/>
    <p:sldId id="283" r:id="rId17"/>
    <p:sldId id="297" r:id="rId18"/>
    <p:sldId id="298" r:id="rId19"/>
    <p:sldId id="299" r:id="rId20"/>
    <p:sldId id="300" r:id="rId21"/>
    <p:sldId id="301" r:id="rId22"/>
    <p:sldId id="295" r:id="rId23"/>
    <p:sldId id="264" r:id="rId24"/>
    <p:sldId id="272" r:id="rId25"/>
    <p:sldId id="284" r:id="rId26"/>
    <p:sldId id="285" r:id="rId27"/>
    <p:sldId id="287" r:id="rId28"/>
    <p:sldId id="288" r:id="rId29"/>
    <p:sldId id="296" r:id="rId30"/>
    <p:sldId id="303" r:id="rId31"/>
    <p:sldId id="273"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89" d="100"/>
          <a:sy n="89" d="100"/>
        </p:scale>
        <p:origin x="32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Vijai\OneDrive\Assignments\Advanced%20Predictive%20Modeling\Project%20-%20PreProcessed\dat_train_pre.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Functionality</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Sheet2!$A$11</c:f>
              <c:strCache>
                <c:ptCount val="1"/>
                <c:pt idx="0">
                  <c:v>functional</c:v>
                </c:pt>
              </c:strCache>
            </c:strRef>
          </c:tx>
          <c:spPr>
            <a:solidFill>
              <a:schemeClr val="accent1"/>
            </a:solidFill>
            <a:ln>
              <a:noFill/>
            </a:ln>
            <a:effectLst/>
          </c:spPr>
          <c:invertIfNegative val="0"/>
          <c:cat>
            <c:strRef>
              <c:f>Sheet2!$B$10</c:f>
              <c:strCache>
                <c:ptCount val="1"/>
                <c:pt idx="0">
                  <c:v>Count</c:v>
                </c:pt>
              </c:strCache>
            </c:strRef>
          </c:cat>
          <c:val>
            <c:numRef>
              <c:f>Sheet2!$B$11</c:f>
              <c:numCache>
                <c:formatCode>0%</c:formatCode>
                <c:ptCount val="1"/>
                <c:pt idx="0">
                  <c:v>0.54308080808080805</c:v>
                </c:pt>
              </c:numCache>
            </c:numRef>
          </c:val>
        </c:ser>
        <c:ser>
          <c:idx val="1"/>
          <c:order val="1"/>
          <c:tx>
            <c:strRef>
              <c:f>Sheet2!$A$12</c:f>
              <c:strCache>
                <c:ptCount val="1"/>
                <c:pt idx="0">
                  <c:v>non functional</c:v>
                </c:pt>
              </c:strCache>
            </c:strRef>
          </c:tx>
          <c:spPr>
            <a:solidFill>
              <a:schemeClr val="accent2"/>
            </a:solidFill>
            <a:ln>
              <a:noFill/>
            </a:ln>
            <a:effectLst/>
          </c:spPr>
          <c:invertIfNegative val="0"/>
          <c:cat>
            <c:strRef>
              <c:f>Sheet2!$B$10</c:f>
              <c:strCache>
                <c:ptCount val="1"/>
                <c:pt idx="0">
                  <c:v>Count</c:v>
                </c:pt>
              </c:strCache>
            </c:strRef>
          </c:cat>
          <c:val>
            <c:numRef>
              <c:f>Sheet2!$B$12</c:f>
              <c:numCache>
                <c:formatCode>0%</c:formatCode>
                <c:ptCount val="1"/>
                <c:pt idx="0">
                  <c:v>0.384242424242424</c:v>
                </c:pt>
              </c:numCache>
            </c:numRef>
          </c:val>
        </c:ser>
        <c:ser>
          <c:idx val="2"/>
          <c:order val="2"/>
          <c:tx>
            <c:strRef>
              <c:f>Sheet2!$A$13</c:f>
              <c:strCache>
                <c:ptCount val="1"/>
                <c:pt idx="0">
                  <c:v>functional needs repair</c:v>
                </c:pt>
              </c:strCache>
            </c:strRef>
          </c:tx>
          <c:spPr>
            <a:solidFill>
              <a:schemeClr val="accent3"/>
            </a:solidFill>
            <a:ln>
              <a:noFill/>
            </a:ln>
            <a:effectLst/>
          </c:spPr>
          <c:invertIfNegative val="0"/>
          <c:cat>
            <c:strRef>
              <c:f>Sheet2!$B$10</c:f>
              <c:strCache>
                <c:ptCount val="1"/>
                <c:pt idx="0">
                  <c:v>Count</c:v>
                </c:pt>
              </c:strCache>
            </c:strRef>
          </c:cat>
          <c:val>
            <c:numRef>
              <c:f>Sheet2!$B$13</c:f>
              <c:numCache>
                <c:formatCode>0%</c:formatCode>
                <c:ptCount val="1"/>
                <c:pt idx="0">
                  <c:v>7.2676767676767701E-2</c:v>
                </c:pt>
              </c:numCache>
            </c:numRef>
          </c:val>
        </c:ser>
        <c:dLbls>
          <c:showLegendKey val="0"/>
          <c:showVal val="0"/>
          <c:showCatName val="0"/>
          <c:showSerName val="0"/>
          <c:showPercent val="0"/>
          <c:showBubbleSize val="0"/>
        </c:dLbls>
        <c:gapWidth val="182"/>
        <c:axId val="577170296"/>
        <c:axId val="577170688"/>
      </c:barChart>
      <c:catAx>
        <c:axId val="5771702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7170688"/>
        <c:crosses val="autoZero"/>
        <c:auto val="1"/>
        <c:lblAlgn val="ctr"/>
        <c:lblOffset val="100"/>
        <c:noMultiLvlLbl val="0"/>
      </c:catAx>
      <c:valAx>
        <c:axId val="57717068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71702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A9CE06-A248-4048-B82D-B5750A09F3DF}" type="datetimeFigureOut">
              <a:rPr lang="en-US" smtClean="0"/>
              <a:t>11/30/2015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DF93E-EB41-49D9-93F9-92A0E0CAD93F}" type="slidenum">
              <a:rPr lang="en-US" smtClean="0"/>
              <a:t>‹#›</a:t>
            </a:fld>
            <a:endParaRPr lang="en-US"/>
          </a:p>
        </p:txBody>
      </p:sp>
    </p:spTree>
    <p:extLst>
      <p:ext uri="{BB962C8B-B14F-4D97-AF65-F5344CB8AC3E}">
        <p14:creationId xmlns:p14="http://schemas.microsoft.com/office/powerpoint/2010/main" val="2559028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Use models to predict multiclass but focus on reducing the false positives</a:t>
            </a:r>
            <a:endParaRPr lang="en-US" dirty="0"/>
          </a:p>
        </p:txBody>
      </p:sp>
      <p:sp>
        <p:nvSpPr>
          <p:cNvPr id="4" name="Slide Number Placeholder 3"/>
          <p:cNvSpPr>
            <a:spLocks noGrp="1"/>
          </p:cNvSpPr>
          <p:nvPr>
            <p:ph type="sldNum" sz="quarter" idx="10"/>
          </p:nvPr>
        </p:nvSpPr>
        <p:spPr/>
        <p:txBody>
          <a:bodyPr/>
          <a:lstStyle/>
          <a:p>
            <a:fld id="{38DDF93E-EB41-49D9-93F9-92A0E0CAD93F}" type="slidenum">
              <a:rPr lang="en-US" smtClean="0"/>
              <a:t>16</a:t>
            </a:fld>
            <a:endParaRPr lang="en-US"/>
          </a:p>
        </p:txBody>
      </p:sp>
    </p:spTree>
    <p:extLst>
      <p:ext uri="{BB962C8B-B14F-4D97-AF65-F5344CB8AC3E}">
        <p14:creationId xmlns:p14="http://schemas.microsoft.com/office/powerpoint/2010/main" val="1281369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11/30/2015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11/30/2015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11/30/2015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11/30/2015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11/30/2015</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11/30/2015</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pm.maji.go.tz/" TargetMode="External"/><Relationship Id="rId2" Type="http://schemas.openxmlformats.org/officeDocument/2006/relationships/hyperlink" Target="http://opendata.go.tz/dash" TargetMode="External"/><Relationship Id="rId1" Type="http://schemas.openxmlformats.org/officeDocument/2006/relationships/slideLayout" Target="../slideLayouts/slideLayout2.xml"/><Relationship Id="rId4" Type="http://schemas.openxmlformats.org/officeDocument/2006/relationships/hyperlink" Target="http://www.citypopulation.de/php/tanzania-admin.php" TargetMode="Externa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Tanzania Water Pumps</a:t>
            </a:r>
            <a:endParaRPr lang="en-US" dirty="0"/>
          </a:p>
        </p:txBody>
      </p:sp>
      <p:sp>
        <p:nvSpPr>
          <p:cNvPr id="3" name="Subtitle 2"/>
          <p:cNvSpPr>
            <a:spLocks noGrp="1"/>
          </p:cNvSpPr>
          <p:nvPr>
            <p:ph type="subTitle" idx="1"/>
          </p:nvPr>
        </p:nvSpPr>
        <p:spPr>
          <a:xfrm>
            <a:off x="810001" y="5280847"/>
            <a:ext cx="10572000" cy="1458620"/>
          </a:xfrm>
        </p:spPr>
        <p:txBody>
          <a:bodyPr>
            <a:normAutofit/>
          </a:bodyPr>
          <a:lstStyle/>
          <a:p>
            <a:r>
              <a:rPr lang="en-US" sz="2400" dirty="0" smtClean="0"/>
              <a:t>Predict the functionality of water pumps in Tanzania</a:t>
            </a:r>
          </a:p>
          <a:p>
            <a:r>
              <a:rPr lang="en-US" sz="2400" dirty="0" smtClean="0"/>
              <a:t>Members: </a:t>
            </a:r>
            <a:r>
              <a:rPr lang="en-US" sz="2400" dirty="0" err="1"/>
              <a:t>Anchit</a:t>
            </a:r>
            <a:r>
              <a:rPr lang="en-US" sz="2400" dirty="0"/>
              <a:t> </a:t>
            </a:r>
            <a:r>
              <a:rPr lang="en-US" sz="2400" dirty="0" smtClean="0"/>
              <a:t>Singh, </a:t>
            </a:r>
            <a:r>
              <a:rPr lang="en-US" sz="2400" dirty="0"/>
              <a:t>Julian </a:t>
            </a:r>
            <a:r>
              <a:rPr lang="en-US" sz="2400" dirty="0" err="1"/>
              <a:t>Ghadially</a:t>
            </a:r>
            <a:r>
              <a:rPr lang="en-US" sz="2400" dirty="0"/>
              <a:t>, </a:t>
            </a:r>
            <a:r>
              <a:rPr lang="en-US" sz="2400" dirty="0" smtClean="0"/>
              <a:t> Matt </a:t>
            </a:r>
            <a:r>
              <a:rPr lang="en-US" sz="2400" dirty="0" err="1" smtClean="0"/>
              <a:t>Bonfante</a:t>
            </a:r>
            <a:r>
              <a:rPr lang="en-US" sz="2400" dirty="0" smtClean="0"/>
              <a:t>, </a:t>
            </a:r>
            <a:r>
              <a:rPr lang="en-US" sz="2400" dirty="0"/>
              <a:t>Molly </a:t>
            </a:r>
            <a:r>
              <a:rPr lang="en-US" sz="2400" dirty="0" smtClean="0"/>
              <a:t>Wolfe, </a:t>
            </a:r>
            <a:r>
              <a:rPr lang="en-US" sz="2400" dirty="0"/>
              <a:t>Vijai </a:t>
            </a:r>
            <a:r>
              <a:rPr lang="en-US" sz="2400" dirty="0" smtClean="0"/>
              <a:t>Kasthuri Rangan</a:t>
            </a:r>
          </a:p>
        </p:txBody>
      </p:sp>
    </p:spTree>
    <p:extLst>
      <p:ext uri="{BB962C8B-B14F-4D97-AF65-F5344CB8AC3E}">
        <p14:creationId xmlns:p14="http://schemas.microsoft.com/office/powerpoint/2010/main" val="1950234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 &amp; Crime Density</a:t>
            </a:r>
            <a:endParaRPr lang="en-US" dirty="0"/>
          </a:p>
        </p:txBody>
      </p:sp>
      <p:pic>
        <p:nvPicPr>
          <p:cNvPr id="4" name="Picture 3"/>
          <p:cNvPicPr>
            <a:picLocks noChangeAspect="1"/>
          </p:cNvPicPr>
          <p:nvPr/>
        </p:nvPicPr>
        <p:blipFill>
          <a:blip r:embed="rId2"/>
          <a:stretch>
            <a:fillRect/>
          </a:stretch>
        </p:blipFill>
        <p:spPr>
          <a:xfrm>
            <a:off x="1016830" y="2228849"/>
            <a:ext cx="4404580" cy="3736181"/>
          </a:xfrm>
          <a:prstGeom prst="rect">
            <a:avLst/>
          </a:prstGeom>
        </p:spPr>
      </p:pic>
      <p:pic>
        <p:nvPicPr>
          <p:cNvPr id="5" name="Picture 4"/>
          <p:cNvPicPr>
            <a:picLocks noChangeAspect="1"/>
          </p:cNvPicPr>
          <p:nvPr/>
        </p:nvPicPr>
        <p:blipFill>
          <a:blip r:embed="rId3"/>
          <a:stretch>
            <a:fillRect/>
          </a:stretch>
        </p:blipFill>
        <p:spPr>
          <a:xfrm>
            <a:off x="1016830" y="5999606"/>
            <a:ext cx="1609725" cy="293200"/>
          </a:xfrm>
          <a:prstGeom prst="rect">
            <a:avLst/>
          </a:prstGeom>
        </p:spPr>
      </p:pic>
      <p:pic>
        <p:nvPicPr>
          <p:cNvPr id="6" name="Picture 5"/>
          <p:cNvPicPr>
            <a:picLocks noChangeAspect="1"/>
          </p:cNvPicPr>
          <p:nvPr/>
        </p:nvPicPr>
        <p:blipFill>
          <a:blip r:embed="rId4"/>
          <a:stretch>
            <a:fillRect/>
          </a:stretch>
        </p:blipFill>
        <p:spPr>
          <a:xfrm>
            <a:off x="6441014" y="2228849"/>
            <a:ext cx="3881546" cy="3736181"/>
          </a:xfrm>
          <a:prstGeom prst="rect">
            <a:avLst/>
          </a:prstGeom>
        </p:spPr>
      </p:pic>
      <p:pic>
        <p:nvPicPr>
          <p:cNvPr id="7" name="Picture 6"/>
          <p:cNvPicPr>
            <a:picLocks noChangeAspect="1"/>
          </p:cNvPicPr>
          <p:nvPr/>
        </p:nvPicPr>
        <p:blipFill>
          <a:blip r:embed="rId5"/>
          <a:stretch>
            <a:fillRect/>
          </a:stretch>
        </p:blipFill>
        <p:spPr>
          <a:xfrm>
            <a:off x="6486525" y="5965031"/>
            <a:ext cx="1887532" cy="327775"/>
          </a:xfrm>
          <a:prstGeom prst="rect">
            <a:avLst/>
          </a:prstGeom>
        </p:spPr>
      </p:pic>
      <p:sp>
        <p:nvSpPr>
          <p:cNvPr id="3" name="TextBox 2"/>
          <p:cNvSpPr txBox="1"/>
          <p:nvPr/>
        </p:nvSpPr>
        <p:spPr>
          <a:xfrm>
            <a:off x="1408696" y="6327382"/>
            <a:ext cx="3385863" cy="338554"/>
          </a:xfrm>
          <a:prstGeom prst="rect">
            <a:avLst/>
          </a:prstGeom>
          <a:noFill/>
        </p:spPr>
        <p:txBody>
          <a:bodyPr wrap="none" rtlCol="0">
            <a:spAutoFit/>
          </a:bodyPr>
          <a:lstStyle/>
          <a:p>
            <a:r>
              <a:rPr lang="en-US" sz="1600" dirty="0" smtClean="0"/>
              <a:t>Population spread across region</a:t>
            </a:r>
            <a:endParaRPr lang="en-US" sz="1600" dirty="0"/>
          </a:p>
        </p:txBody>
      </p:sp>
      <p:sp>
        <p:nvSpPr>
          <p:cNvPr id="8" name="TextBox 7"/>
          <p:cNvSpPr txBox="1"/>
          <p:nvPr/>
        </p:nvSpPr>
        <p:spPr>
          <a:xfrm>
            <a:off x="7237495" y="6327382"/>
            <a:ext cx="2674130" cy="338554"/>
          </a:xfrm>
          <a:prstGeom prst="rect">
            <a:avLst/>
          </a:prstGeom>
          <a:noFill/>
        </p:spPr>
        <p:txBody>
          <a:bodyPr wrap="none" rtlCol="0">
            <a:spAutoFit/>
          </a:bodyPr>
          <a:lstStyle/>
          <a:p>
            <a:r>
              <a:rPr lang="en-US" sz="1600" dirty="0" smtClean="0"/>
              <a:t>Crime rate across region</a:t>
            </a:r>
            <a:endParaRPr lang="en-US" sz="1600" dirty="0"/>
          </a:p>
        </p:txBody>
      </p:sp>
    </p:spTree>
    <p:extLst>
      <p:ext uri="{BB962C8B-B14F-4D97-AF65-F5344CB8AC3E}">
        <p14:creationId xmlns:p14="http://schemas.microsoft.com/office/powerpoint/2010/main" val="21452101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64457" y="2353447"/>
            <a:ext cx="3906662" cy="311689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5997" y="2353445"/>
            <a:ext cx="3988665" cy="3116891"/>
          </a:xfrm>
          <a:prstGeom prst="rect">
            <a:avLst/>
          </a:prstGeom>
        </p:spPr>
      </p:pic>
      <p:pic>
        <p:nvPicPr>
          <p:cNvPr id="7" name="Picture 6"/>
          <p:cNvPicPr>
            <a:picLocks noChangeAspect="1"/>
          </p:cNvPicPr>
          <p:nvPr/>
        </p:nvPicPr>
        <p:blipFill>
          <a:blip r:embed="rId4"/>
          <a:stretch>
            <a:fillRect/>
          </a:stretch>
        </p:blipFill>
        <p:spPr>
          <a:xfrm>
            <a:off x="253084" y="2353445"/>
            <a:ext cx="3910057" cy="3116892"/>
          </a:xfrm>
          <a:prstGeom prst="rect">
            <a:avLst/>
          </a:prstGeom>
        </p:spPr>
      </p:pic>
      <p:sp>
        <p:nvSpPr>
          <p:cNvPr id="8" name="TextBox 7"/>
          <p:cNvSpPr txBox="1"/>
          <p:nvPr/>
        </p:nvSpPr>
        <p:spPr>
          <a:xfrm>
            <a:off x="1533889" y="5598543"/>
            <a:ext cx="1348446" cy="369332"/>
          </a:xfrm>
          <a:prstGeom prst="rect">
            <a:avLst/>
          </a:prstGeom>
          <a:noFill/>
        </p:spPr>
        <p:txBody>
          <a:bodyPr wrap="none" rtlCol="0">
            <a:spAutoFit/>
          </a:bodyPr>
          <a:lstStyle/>
          <a:p>
            <a:r>
              <a:rPr lang="en-US" dirty="0" smtClean="0"/>
              <a:t>Functional</a:t>
            </a:r>
            <a:endParaRPr lang="en-US" dirty="0"/>
          </a:p>
        </p:txBody>
      </p:sp>
      <p:sp>
        <p:nvSpPr>
          <p:cNvPr id="9" name="TextBox 8"/>
          <p:cNvSpPr txBox="1"/>
          <p:nvPr/>
        </p:nvSpPr>
        <p:spPr>
          <a:xfrm>
            <a:off x="4687600" y="5598543"/>
            <a:ext cx="2816797" cy="369332"/>
          </a:xfrm>
          <a:prstGeom prst="rect">
            <a:avLst/>
          </a:prstGeom>
          <a:noFill/>
        </p:spPr>
        <p:txBody>
          <a:bodyPr wrap="none" rtlCol="0">
            <a:spAutoFit/>
          </a:bodyPr>
          <a:lstStyle/>
          <a:p>
            <a:r>
              <a:rPr lang="en-US" dirty="0" smtClean="0"/>
              <a:t>Functional needs repair</a:t>
            </a:r>
            <a:endParaRPr lang="en-US" dirty="0"/>
          </a:p>
        </p:txBody>
      </p:sp>
      <p:sp>
        <p:nvSpPr>
          <p:cNvPr id="10" name="TextBox 9"/>
          <p:cNvSpPr txBox="1"/>
          <p:nvPr/>
        </p:nvSpPr>
        <p:spPr>
          <a:xfrm>
            <a:off x="9179870" y="5598543"/>
            <a:ext cx="1875835" cy="369332"/>
          </a:xfrm>
          <a:prstGeom prst="rect">
            <a:avLst/>
          </a:prstGeom>
          <a:noFill/>
        </p:spPr>
        <p:txBody>
          <a:bodyPr wrap="none" rtlCol="0">
            <a:spAutoFit/>
          </a:bodyPr>
          <a:lstStyle/>
          <a:p>
            <a:r>
              <a:rPr lang="en-US" dirty="0" smtClean="0"/>
              <a:t>Non Functional</a:t>
            </a:r>
            <a:endParaRPr lang="en-US" dirty="0"/>
          </a:p>
        </p:txBody>
      </p:sp>
    </p:spTree>
    <p:extLst>
      <p:ext uri="{BB962C8B-B14F-4D97-AF65-F5344CB8AC3E}">
        <p14:creationId xmlns:p14="http://schemas.microsoft.com/office/powerpoint/2010/main" val="31672733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 of Pumps vs Functionality</a:t>
            </a:r>
            <a:endParaRPr lang="en-US" dirty="0"/>
          </a:p>
        </p:txBody>
      </p:sp>
      <p:pic>
        <p:nvPicPr>
          <p:cNvPr id="3" name="Picture 2"/>
          <p:cNvPicPr>
            <a:picLocks noChangeAspect="1"/>
          </p:cNvPicPr>
          <p:nvPr/>
        </p:nvPicPr>
        <p:blipFill>
          <a:blip r:embed="rId2"/>
          <a:stretch>
            <a:fillRect/>
          </a:stretch>
        </p:blipFill>
        <p:spPr>
          <a:xfrm>
            <a:off x="6781465" y="2215753"/>
            <a:ext cx="4600533" cy="3993356"/>
          </a:xfrm>
          <a:prstGeom prst="rect">
            <a:avLst/>
          </a:prstGeom>
        </p:spPr>
      </p:pic>
      <p:pic>
        <p:nvPicPr>
          <p:cNvPr id="5" name="Picture 4"/>
          <p:cNvPicPr>
            <a:picLocks noChangeAspect="1"/>
          </p:cNvPicPr>
          <p:nvPr/>
        </p:nvPicPr>
        <p:blipFill>
          <a:blip r:embed="rId3"/>
          <a:stretch>
            <a:fillRect/>
          </a:stretch>
        </p:blipFill>
        <p:spPr>
          <a:xfrm>
            <a:off x="6781465" y="5870976"/>
            <a:ext cx="1683543" cy="319873"/>
          </a:xfrm>
          <a:prstGeom prst="rect">
            <a:avLst/>
          </a:prstGeom>
        </p:spPr>
      </p:pic>
      <p:pic>
        <p:nvPicPr>
          <p:cNvPr id="7" name="Picture 6"/>
          <p:cNvPicPr>
            <a:picLocks noChangeAspect="1"/>
          </p:cNvPicPr>
          <p:nvPr/>
        </p:nvPicPr>
        <p:blipFill>
          <a:blip r:embed="rId4"/>
          <a:stretch>
            <a:fillRect/>
          </a:stretch>
        </p:blipFill>
        <p:spPr>
          <a:xfrm>
            <a:off x="463959" y="2545125"/>
            <a:ext cx="5950212" cy="3645724"/>
          </a:xfrm>
          <a:prstGeom prst="rect">
            <a:avLst/>
          </a:prstGeom>
        </p:spPr>
      </p:pic>
      <p:sp>
        <p:nvSpPr>
          <p:cNvPr id="6" name="TextBox 5"/>
          <p:cNvSpPr txBox="1"/>
          <p:nvPr/>
        </p:nvSpPr>
        <p:spPr>
          <a:xfrm>
            <a:off x="7110678" y="6209109"/>
            <a:ext cx="3942105" cy="338554"/>
          </a:xfrm>
          <a:prstGeom prst="rect">
            <a:avLst/>
          </a:prstGeom>
          <a:noFill/>
        </p:spPr>
        <p:txBody>
          <a:bodyPr wrap="none" rtlCol="0">
            <a:spAutoFit/>
          </a:bodyPr>
          <a:lstStyle/>
          <a:p>
            <a:r>
              <a:rPr lang="en-US" sz="1600" dirty="0" smtClean="0"/>
              <a:t>Age of pumps across different regions</a:t>
            </a:r>
            <a:endParaRPr lang="en-US" sz="1600" dirty="0"/>
          </a:p>
        </p:txBody>
      </p:sp>
    </p:spTree>
    <p:extLst>
      <p:ext uri="{BB962C8B-B14F-4D97-AF65-F5344CB8AC3E}">
        <p14:creationId xmlns:p14="http://schemas.microsoft.com/office/powerpoint/2010/main" val="31982540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 Imputation</a:t>
            </a:r>
            <a:endParaRPr lang="en-US" dirty="0"/>
          </a:p>
        </p:txBody>
      </p:sp>
      <p:sp>
        <p:nvSpPr>
          <p:cNvPr id="3" name="Content Placeholder 2"/>
          <p:cNvSpPr>
            <a:spLocks noGrp="1"/>
          </p:cNvSpPr>
          <p:nvPr>
            <p:ph idx="1"/>
          </p:nvPr>
        </p:nvSpPr>
        <p:spPr>
          <a:xfrm>
            <a:off x="810000" y="2409710"/>
            <a:ext cx="10698374" cy="3882232"/>
          </a:xfrm>
        </p:spPr>
        <p:txBody>
          <a:bodyPr>
            <a:normAutofit fontScale="92500" lnSpcReduction="10000"/>
          </a:bodyPr>
          <a:lstStyle/>
          <a:p>
            <a:r>
              <a:rPr lang="en-US" dirty="0" smtClean="0"/>
              <a:t>Construction Year</a:t>
            </a:r>
          </a:p>
          <a:p>
            <a:pPr lvl="1"/>
            <a:r>
              <a:rPr lang="en-US" dirty="0" smtClean="0"/>
              <a:t>Found the median construction year to be 2000</a:t>
            </a:r>
          </a:p>
          <a:p>
            <a:pPr lvl="1"/>
            <a:r>
              <a:rPr lang="en-US" dirty="0" smtClean="0"/>
              <a:t>Used water point type, region to impute the construction year</a:t>
            </a:r>
          </a:p>
          <a:p>
            <a:pPr lvl="1"/>
            <a:r>
              <a:rPr lang="en-US" dirty="0" smtClean="0"/>
              <a:t>Used Date Recorded and imputed construction year to create the AGE feature</a:t>
            </a:r>
            <a:endParaRPr lang="en-US" dirty="0"/>
          </a:p>
          <a:p>
            <a:r>
              <a:rPr lang="en-US" dirty="0" smtClean="0"/>
              <a:t>Population</a:t>
            </a:r>
          </a:p>
          <a:p>
            <a:pPr lvl="1"/>
            <a:r>
              <a:rPr lang="en-US" dirty="0" smtClean="0"/>
              <a:t>Population had &gt;21k zero values</a:t>
            </a:r>
          </a:p>
          <a:p>
            <a:pPr lvl="1"/>
            <a:r>
              <a:rPr lang="en-US" dirty="0" smtClean="0"/>
              <a:t>Used the publicly available census data for ward level population </a:t>
            </a:r>
          </a:p>
          <a:p>
            <a:pPr lvl="1"/>
            <a:r>
              <a:rPr lang="en-US" dirty="0" smtClean="0"/>
              <a:t>Population was found to be a significant variable in the models we developed</a:t>
            </a:r>
          </a:p>
          <a:p>
            <a:r>
              <a:rPr lang="en-US" dirty="0" smtClean="0"/>
              <a:t>Longitude &amp; Latitude</a:t>
            </a:r>
          </a:p>
          <a:p>
            <a:pPr lvl="1"/>
            <a:r>
              <a:rPr lang="en-US" dirty="0" smtClean="0"/>
              <a:t>Used district and region to identify the long </a:t>
            </a:r>
            <a:r>
              <a:rPr lang="en-US" dirty="0" err="1" smtClean="0"/>
              <a:t>lat</a:t>
            </a:r>
            <a:r>
              <a:rPr lang="en-US" dirty="0" smtClean="0"/>
              <a:t> for missing observations</a:t>
            </a:r>
          </a:p>
          <a:p>
            <a:pPr lvl="1"/>
            <a:r>
              <a:rPr lang="en-US" dirty="0" smtClean="0"/>
              <a:t>Imputed this in the data</a:t>
            </a:r>
          </a:p>
          <a:p>
            <a:pPr lvl="1"/>
            <a:endParaRPr lang="en-US" dirty="0" smtClean="0"/>
          </a:p>
        </p:txBody>
      </p:sp>
    </p:spTree>
    <p:extLst>
      <p:ext uri="{BB962C8B-B14F-4D97-AF65-F5344CB8AC3E}">
        <p14:creationId xmlns:p14="http://schemas.microsoft.com/office/powerpoint/2010/main" val="29477342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Categorical Variables</a:t>
            </a:r>
            <a:endParaRPr lang="en-US" dirty="0"/>
          </a:p>
        </p:txBody>
      </p:sp>
      <p:sp>
        <p:nvSpPr>
          <p:cNvPr id="3" name="Content Placeholder 2"/>
          <p:cNvSpPr>
            <a:spLocks noGrp="1"/>
          </p:cNvSpPr>
          <p:nvPr>
            <p:ph idx="1"/>
          </p:nvPr>
        </p:nvSpPr>
        <p:spPr/>
        <p:txBody>
          <a:bodyPr/>
          <a:lstStyle/>
          <a:p>
            <a:r>
              <a:rPr lang="en-US" dirty="0"/>
              <a:t>Converted NAs to </a:t>
            </a:r>
            <a:r>
              <a:rPr lang="en-US" dirty="0" smtClean="0"/>
              <a:t>unknowns (for all categorical variable)</a:t>
            </a:r>
            <a:endParaRPr lang="en-US" dirty="0"/>
          </a:p>
          <a:p>
            <a:r>
              <a:rPr lang="en-US" dirty="0" smtClean="0"/>
              <a:t>Performed text translation and used NLTK to find most frequent occurring words</a:t>
            </a:r>
          </a:p>
          <a:p>
            <a:r>
              <a:rPr lang="en-US" dirty="0" smtClean="0"/>
              <a:t>Based on the theme grouped categories to decrease the number of levels</a:t>
            </a:r>
          </a:p>
          <a:p>
            <a:r>
              <a:rPr lang="en-US" dirty="0" smtClean="0"/>
              <a:t>Using the frequency of these classes across the status group – “Functional needs repair”, selected the top 10</a:t>
            </a:r>
          </a:p>
          <a:p>
            <a:r>
              <a:rPr lang="en-US" dirty="0" smtClean="0"/>
              <a:t>LGA (Local Government Authority) </a:t>
            </a:r>
          </a:p>
        </p:txBody>
      </p:sp>
    </p:spTree>
    <p:extLst>
      <p:ext uri="{BB962C8B-B14F-4D97-AF65-F5344CB8AC3E}">
        <p14:creationId xmlns:p14="http://schemas.microsoft.com/office/powerpoint/2010/main" val="9081332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 of external data</a:t>
            </a:r>
            <a:endParaRPr lang="en-US" dirty="0"/>
          </a:p>
        </p:txBody>
      </p:sp>
      <p:sp>
        <p:nvSpPr>
          <p:cNvPr id="3" name="Content Placeholder 2"/>
          <p:cNvSpPr>
            <a:spLocks noGrp="1"/>
          </p:cNvSpPr>
          <p:nvPr>
            <p:ph idx="1"/>
          </p:nvPr>
        </p:nvSpPr>
        <p:spPr>
          <a:xfrm>
            <a:off x="827424" y="2308551"/>
            <a:ext cx="10554574" cy="3636511"/>
          </a:xfrm>
        </p:spPr>
        <p:txBody>
          <a:bodyPr>
            <a:normAutofit lnSpcReduction="10000"/>
          </a:bodyPr>
          <a:lstStyle/>
          <a:p>
            <a:r>
              <a:rPr lang="en-US" dirty="0" smtClean="0"/>
              <a:t>We obtained publicly available data and added it to the data set:</a:t>
            </a:r>
          </a:p>
          <a:p>
            <a:pPr lvl="2"/>
            <a:r>
              <a:rPr lang="en-US" dirty="0" smtClean="0"/>
              <a:t>Crime </a:t>
            </a:r>
          </a:p>
          <a:p>
            <a:pPr lvl="2"/>
            <a:r>
              <a:rPr lang="en-US" dirty="0" smtClean="0"/>
              <a:t>Health</a:t>
            </a:r>
          </a:p>
          <a:p>
            <a:pPr lvl="2"/>
            <a:r>
              <a:rPr lang="en-US" dirty="0" smtClean="0"/>
              <a:t>Employment</a:t>
            </a:r>
          </a:p>
          <a:p>
            <a:pPr lvl="1"/>
            <a:r>
              <a:rPr lang="en-US" dirty="0" smtClean="0"/>
              <a:t>Added these features as ordinals to the data</a:t>
            </a:r>
          </a:p>
          <a:p>
            <a:endParaRPr lang="en-US" dirty="0" smtClean="0"/>
          </a:p>
          <a:p>
            <a:r>
              <a:rPr lang="en-US" dirty="0" smtClean="0"/>
              <a:t>Sources:</a:t>
            </a:r>
          </a:p>
          <a:p>
            <a:pPr lvl="1"/>
            <a:r>
              <a:rPr lang="en-US" dirty="0" smtClean="0"/>
              <a:t>Tanzania Open Dataset - </a:t>
            </a:r>
            <a:r>
              <a:rPr lang="en-US" dirty="0">
                <a:hlinkClick r:id="rId2"/>
              </a:rPr>
              <a:t>http://</a:t>
            </a:r>
            <a:r>
              <a:rPr lang="en-US" dirty="0" smtClean="0">
                <a:hlinkClick r:id="rId2"/>
              </a:rPr>
              <a:t>opendata.go.tz/dash</a:t>
            </a:r>
            <a:endParaRPr lang="en-US" dirty="0" smtClean="0"/>
          </a:p>
          <a:p>
            <a:pPr lvl="1"/>
            <a:r>
              <a:rPr lang="en-US" dirty="0" smtClean="0"/>
              <a:t>Water </a:t>
            </a:r>
            <a:r>
              <a:rPr lang="en-US" dirty="0"/>
              <a:t>Point Mapping - </a:t>
            </a:r>
            <a:r>
              <a:rPr lang="en-US" dirty="0">
                <a:hlinkClick r:id="rId3"/>
              </a:rPr>
              <a:t>http://wpm.maji.go.tz</a:t>
            </a:r>
            <a:r>
              <a:rPr lang="en-US" dirty="0" smtClean="0">
                <a:hlinkClick r:id="rId3"/>
              </a:rPr>
              <a:t>/</a:t>
            </a:r>
            <a:r>
              <a:rPr lang="en-US" dirty="0" smtClean="0"/>
              <a:t> </a:t>
            </a:r>
          </a:p>
          <a:p>
            <a:pPr lvl="1"/>
            <a:r>
              <a:rPr lang="en-US" dirty="0" smtClean="0"/>
              <a:t>Tanzania City </a:t>
            </a:r>
            <a:r>
              <a:rPr lang="en-US" dirty="0"/>
              <a:t>Population - </a:t>
            </a:r>
            <a:r>
              <a:rPr lang="en-US" dirty="0">
                <a:hlinkClick r:id="rId4"/>
              </a:rPr>
              <a:t>http://</a:t>
            </a:r>
            <a:r>
              <a:rPr lang="en-US" dirty="0" smtClean="0">
                <a:hlinkClick r:id="rId4"/>
              </a:rPr>
              <a:t>www.citypopulation.de/php/tanzania-admin.php</a:t>
            </a:r>
            <a:r>
              <a:rPr lang="en-US" dirty="0" smtClean="0"/>
              <a:t> </a:t>
            </a:r>
          </a:p>
          <a:p>
            <a:pPr marL="0" indent="0">
              <a:buNone/>
            </a:pPr>
            <a:endParaRPr lang="en-US" dirty="0"/>
          </a:p>
        </p:txBody>
      </p:sp>
    </p:spTree>
    <p:extLst>
      <p:ext uri="{BB962C8B-B14F-4D97-AF65-F5344CB8AC3E}">
        <p14:creationId xmlns:p14="http://schemas.microsoft.com/office/powerpoint/2010/main" val="23929598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Imbalance</a:t>
            </a:r>
            <a:endParaRPr lang="en-US" dirty="0"/>
          </a:p>
        </p:txBody>
      </p:sp>
      <p:sp>
        <p:nvSpPr>
          <p:cNvPr id="3" name="Content Placeholder 2"/>
          <p:cNvSpPr>
            <a:spLocks noGrp="1"/>
          </p:cNvSpPr>
          <p:nvPr>
            <p:ph idx="1"/>
          </p:nvPr>
        </p:nvSpPr>
        <p:spPr>
          <a:xfrm>
            <a:off x="827424" y="3341232"/>
            <a:ext cx="10554574" cy="3636511"/>
          </a:xfrm>
        </p:spPr>
        <p:txBody>
          <a:bodyPr>
            <a:normAutofit/>
          </a:bodyPr>
          <a:lstStyle/>
          <a:p>
            <a:endParaRPr lang="en-US" dirty="0" smtClean="0"/>
          </a:p>
          <a:p>
            <a:pPr marL="0" indent="0">
              <a:buNone/>
            </a:pPr>
            <a:endParaRPr lang="en-US" dirty="0" smtClean="0"/>
          </a:p>
          <a:p>
            <a:r>
              <a:rPr lang="en-US" dirty="0" smtClean="0"/>
              <a:t>7% of the data has functional needs repair – The class that we would want to predict</a:t>
            </a:r>
          </a:p>
          <a:p>
            <a:r>
              <a:rPr lang="en-US" dirty="0" smtClean="0"/>
              <a:t>Two ways we approached:</a:t>
            </a:r>
          </a:p>
          <a:p>
            <a:pPr lvl="1"/>
            <a:r>
              <a:rPr lang="en-US" dirty="0" smtClean="0"/>
              <a:t>Down sampling</a:t>
            </a:r>
          </a:p>
          <a:p>
            <a:pPr lvl="1"/>
            <a:r>
              <a:rPr lang="en-US" dirty="0" smtClean="0"/>
              <a:t>Include costs in the model using ROC curves</a:t>
            </a:r>
          </a:p>
          <a:p>
            <a:r>
              <a:rPr lang="en-US" dirty="0" smtClean="0"/>
              <a:t>Test the models with different down samples and measure the F1 score</a:t>
            </a:r>
          </a:p>
          <a:p>
            <a:r>
              <a:rPr lang="en-US" dirty="0" smtClean="0"/>
              <a:t>Use ROC curves to check how FPR and TPR varies with different thresholds and find the optimal threshold</a:t>
            </a:r>
          </a:p>
          <a:p>
            <a:endParaRPr lang="en-US" dirty="0" smtClean="0"/>
          </a:p>
        </p:txBody>
      </p:sp>
      <p:graphicFrame>
        <p:nvGraphicFramePr>
          <p:cNvPr id="5" name="Chart 4"/>
          <p:cNvGraphicFramePr>
            <a:graphicFrameLocks/>
          </p:cNvGraphicFramePr>
          <p:nvPr>
            <p:extLst>
              <p:ext uri="{D42A27DB-BD31-4B8C-83A1-F6EECF244321}">
                <p14:modId xmlns:p14="http://schemas.microsoft.com/office/powerpoint/2010/main" val="113940451"/>
              </p:ext>
            </p:extLst>
          </p:nvPr>
        </p:nvGraphicFramePr>
        <p:xfrm>
          <a:off x="3810000" y="2057400"/>
          <a:ext cx="4003040" cy="162052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054003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Multi-class Regularized Logistic Regression</a:t>
            </a:r>
          </a:p>
        </p:txBody>
      </p:sp>
      <p:sp>
        <p:nvSpPr>
          <p:cNvPr id="3" name="Content Placeholder 2"/>
          <p:cNvSpPr>
            <a:spLocks noGrp="1"/>
          </p:cNvSpPr>
          <p:nvPr>
            <p:ph idx="1"/>
          </p:nvPr>
        </p:nvSpPr>
        <p:spPr>
          <a:xfrm>
            <a:off x="818712" y="2019087"/>
            <a:ext cx="10554574" cy="4635713"/>
          </a:xfrm>
        </p:spPr>
        <p:txBody>
          <a:bodyPr>
            <a:noAutofit/>
          </a:bodyPr>
          <a:lstStyle/>
          <a:p>
            <a:r>
              <a:rPr lang="en-US" sz="2400" dirty="0" smtClean="0"/>
              <a:t>Accuracy: 69.5%</a:t>
            </a:r>
          </a:p>
          <a:p>
            <a:r>
              <a:rPr lang="en-US" sz="2400" dirty="0" smtClean="0"/>
              <a:t>Sensitivity: 53%</a:t>
            </a:r>
          </a:p>
          <a:p>
            <a:r>
              <a:rPr lang="en-US" sz="2400" dirty="0" smtClean="0"/>
              <a:t>Specificity: 90%</a:t>
            </a:r>
          </a:p>
          <a:p>
            <a:r>
              <a:rPr lang="en-US" sz="2400" dirty="0" smtClean="0"/>
              <a:t>Precision: 30%</a:t>
            </a:r>
          </a:p>
          <a:p>
            <a:r>
              <a:rPr lang="en-US" sz="2400" b="1" dirty="0" smtClean="0">
                <a:solidFill>
                  <a:srgbClr val="44FFF5"/>
                </a:solidFill>
              </a:rPr>
              <a:t>F1 Score: 0.383</a:t>
            </a:r>
          </a:p>
          <a:p>
            <a:r>
              <a:rPr lang="en-US" sz="2400" dirty="0" smtClean="0"/>
              <a:t>Take away: Because it costs much more to let a pump needing repair to “go bad,” it’s worth it to send someone to fix a pump with 30% chance it needs fixing, if you end up identifying 53% of repair-able pumps.</a:t>
            </a:r>
            <a:endParaRPr lang="en-US" sz="2800" dirty="0"/>
          </a:p>
        </p:txBody>
      </p:sp>
      <p:pic>
        <p:nvPicPr>
          <p:cNvPr id="6" name="Picture 5"/>
          <p:cNvPicPr>
            <a:picLocks noChangeAspect="1"/>
          </p:cNvPicPr>
          <p:nvPr/>
        </p:nvPicPr>
        <p:blipFill>
          <a:blip r:embed="rId2"/>
          <a:stretch>
            <a:fillRect/>
          </a:stretch>
        </p:blipFill>
        <p:spPr>
          <a:xfrm>
            <a:off x="5567933" y="2103856"/>
            <a:ext cx="5645385" cy="2926334"/>
          </a:xfrm>
          <a:prstGeom prst="rect">
            <a:avLst/>
          </a:prstGeom>
        </p:spPr>
      </p:pic>
    </p:spTree>
    <p:extLst>
      <p:ext uri="{BB962C8B-B14F-4D97-AF65-F5344CB8AC3E}">
        <p14:creationId xmlns:p14="http://schemas.microsoft.com/office/powerpoint/2010/main" val="9926789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Reduction</a:t>
            </a:r>
            <a:endParaRPr lang="en-US" dirty="0"/>
          </a:p>
        </p:txBody>
      </p:sp>
      <p:sp>
        <p:nvSpPr>
          <p:cNvPr id="3" name="Content Placeholder 2"/>
          <p:cNvSpPr>
            <a:spLocks noGrp="1"/>
          </p:cNvSpPr>
          <p:nvPr>
            <p:ph idx="1"/>
          </p:nvPr>
        </p:nvSpPr>
        <p:spPr/>
        <p:txBody>
          <a:bodyPr>
            <a:normAutofit/>
          </a:bodyPr>
          <a:lstStyle/>
          <a:p>
            <a:r>
              <a:rPr lang="en-US" sz="2800" dirty="0" smtClean="0"/>
              <a:t>Sparse matrix of 1100+ dummy categories</a:t>
            </a:r>
          </a:p>
          <a:p>
            <a:r>
              <a:rPr lang="en-US" sz="2800" dirty="0" smtClean="0"/>
              <a:t>Lasso selected 243, ranked by magnitude of beta</a:t>
            </a:r>
          </a:p>
          <a:p>
            <a:pPr lvl="1"/>
            <a:r>
              <a:rPr lang="en-US" sz="2600" dirty="0" smtClean="0"/>
              <a:t>Region, extraction type, scheme name, local </a:t>
            </a:r>
            <a:r>
              <a:rPr lang="en-US" sz="2600" dirty="0" err="1" smtClean="0"/>
              <a:t>gov.</a:t>
            </a:r>
            <a:r>
              <a:rPr lang="en-US" sz="2600" dirty="0" smtClean="0"/>
              <a:t> authority</a:t>
            </a:r>
          </a:p>
          <a:p>
            <a:r>
              <a:rPr lang="en-US" sz="2800" dirty="0" smtClean="0"/>
              <a:t>Reduced Feature set used in multi-level models</a:t>
            </a:r>
          </a:p>
        </p:txBody>
      </p:sp>
    </p:spTree>
    <p:extLst>
      <p:ext uri="{BB962C8B-B14F-4D97-AF65-F5344CB8AC3E}">
        <p14:creationId xmlns:p14="http://schemas.microsoft.com/office/powerpoint/2010/main" val="41205042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118533"/>
            <a:ext cx="10571998" cy="1456267"/>
          </a:xfrm>
        </p:spPr>
        <p:txBody>
          <a:bodyPr/>
          <a:lstStyle/>
          <a:p>
            <a:r>
              <a:rPr lang="en-US" dirty="0" smtClean="0"/>
              <a:t>Multi-Level Model:</a:t>
            </a:r>
            <a:br>
              <a:rPr lang="en-US" dirty="0" smtClean="0"/>
            </a:br>
            <a:r>
              <a:rPr lang="en-US" dirty="0" smtClean="0"/>
              <a:t>Geographic Divisions of Tanzania</a:t>
            </a:r>
            <a:endParaRPr lang="en-US" dirty="0"/>
          </a:p>
        </p:txBody>
      </p:sp>
      <p:sp>
        <p:nvSpPr>
          <p:cNvPr id="3" name="Content Placeholder 2"/>
          <p:cNvSpPr>
            <a:spLocks noGrp="1"/>
          </p:cNvSpPr>
          <p:nvPr>
            <p:ph idx="1"/>
          </p:nvPr>
        </p:nvSpPr>
        <p:spPr/>
        <p:txBody>
          <a:bodyPr>
            <a:normAutofit/>
          </a:bodyPr>
          <a:lstStyle/>
          <a:p>
            <a:r>
              <a:rPr lang="en-US" sz="2800" dirty="0" smtClean="0"/>
              <a:t>Region (</a:t>
            </a:r>
            <a:r>
              <a:rPr lang="en-US" sz="2800" dirty="0" err="1" smtClean="0"/>
              <a:t>wkoa’s</a:t>
            </a:r>
            <a:r>
              <a:rPr lang="en-US" sz="2800" dirty="0" smtClean="0"/>
              <a:t>)</a:t>
            </a:r>
          </a:p>
          <a:p>
            <a:pPr lvl="1"/>
            <a:r>
              <a:rPr lang="en-US" sz="2800" dirty="0" smtClean="0"/>
              <a:t>District (</a:t>
            </a:r>
            <a:r>
              <a:rPr lang="en-US" sz="2800" dirty="0" err="1" smtClean="0"/>
              <a:t>milaya’s</a:t>
            </a:r>
            <a:r>
              <a:rPr lang="en-US" sz="2800" dirty="0" smtClean="0"/>
              <a:t>)</a:t>
            </a:r>
          </a:p>
          <a:p>
            <a:pPr lvl="2"/>
            <a:r>
              <a:rPr lang="en-US" sz="2800" dirty="0" smtClean="0"/>
              <a:t>Divisions (</a:t>
            </a:r>
            <a:r>
              <a:rPr lang="en-US" sz="2800" dirty="0" err="1" smtClean="0"/>
              <a:t>migawanyiko’s</a:t>
            </a:r>
            <a:r>
              <a:rPr lang="en-US" sz="2800" dirty="0" smtClean="0"/>
              <a:t>)</a:t>
            </a:r>
          </a:p>
          <a:p>
            <a:pPr lvl="3"/>
            <a:r>
              <a:rPr lang="en-US" sz="2800" dirty="0" smtClean="0"/>
              <a:t>Wards</a:t>
            </a:r>
          </a:p>
          <a:p>
            <a:pPr lvl="4"/>
            <a:r>
              <a:rPr lang="en-US" sz="2800" dirty="0" smtClean="0"/>
              <a:t>Street</a:t>
            </a:r>
          </a:p>
          <a:p>
            <a:r>
              <a:rPr lang="en-US" sz="2800" dirty="0" smtClean="0"/>
              <a:t>Perfect for Hierarchical Model</a:t>
            </a:r>
          </a:p>
        </p:txBody>
      </p:sp>
    </p:spTree>
    <p:extLst>
      <p:ext uri="{BB962C8B-B14F-4D97-AF65-F5344CB8AC3E}">
        <p14:creationId xmlns:p14="http://schemas.microsoft.com/office/powerpoint/2010/main" val="6117168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Functionality Types &amp; </a:t>
            </a:r>
            <a:r>
              <a:rPr lang="en-US" dirty="0"/>
              <a:t>D</a:t>
            </a:r>
            <a:r>
              <a:rPr lang="en-US" dirty="0" smtClean="0"/>
              <a:t>ifference</a:t>
            </a:r>
            <a:endParaRPr lang="en-US" dirty="0"/>
          </a:p>
        </p:txBody>
      </p:sp>
      <p:sp>
        <p:nvSpPr>
          <p:cNvPr id="3" name="Content Placeholder 2"/>
          <p:cNvSpPr>
            <a:spLocks noGrp="1"/>
          </p:cNvSpPr>
          <p:nvPr>
            <p:ph idx="1"/>
          </p:nvPr>
        </p:nvSpPr>
        <p:spPr/>
        <p:txBody>
          <a:bodyPr/>
          <a:lstStyle/>
          <a:p>
            <a:r>
              <a:rPr lang="en-US" dirty="0"/>
              <a:t>Functional - A WPT is functional if it yielded good quality water during the survey or it had no technical problems even if water was not present in a water point but it is available </a:t>
            </a:r>
            <a:r>
              <a:rPr lang="en-US" dirty="0" smtClean="0"/>
              <a:t>seasonally</a:t>
            </a:r>
          </a:p>
          <a:p>
            <a:r>
              <a:rPr lang="en-US" dirty="0" smtClean="0"/>
              <a:t>Non </a:t>
            </a:r>
            <a:r>
              <a:rPr lang="en-US" dirty="0"/>
              <a:t>functional - A WPT is non-functional if it did not yield water for more than six months of the year. Reasons for non functionality such as being dry, poor water quality (for example too salty or too much fluoride), or due to </a:t>
            </a:r>
            <a:r>
              <a:rPr lang="en-US" dirty="0" smtClean="0"/>
              <a:t>management. Non-functional </a:t>
            </a:r>
            <a:r>
              <a:rPr lang="en-US" dirty="0"/>
              <a:t>also includes those WPT that are under construction but not yet </a:t>
            </a:r>
            <a:r>
              <a:rPr lang="en-US" dirty="0" smtClean="0"/>
              <a:t>operational</a:t>
            </a:r>
          </a:p>
          <a:p>
            <a:r>
              <a:rPr lang="en-US" dirty="0" smtClean="0"/>
              <a:t>Functional Needs Repair – A WPT that is functional / operational but needs repair to operate at capacity</a:t>
            </a:r>
            <a:endParaRPr lang="en-US" dirty="0"/>
          </a:p>
        </p:txBody>
      </p:sp>
    </p:spTree>
    <p:extLst>
      <p:ext uri="{BB962C8B-B14F-4D97-AF65-F5344CB8AC3E}">
        <p14:creationId xmlns:p14="http://schemas.microsoft.com/office/powerpoint/2010/main" val="14480635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Multi-Level Model</a:t>
            </a:r>
            <a:endParaRPr lang="en-US" dirty="0"/>
          </a:p>
        </p:txBody>
      </p:sp>
      <p:sp>
        <p:nvSpPr>
          <p:cNvPr id="3" name="Content Placeholder 2"/>
          <p:cNvSpPr>
            <a:spLocks noGrp="1"/>
          </p:cNvSpPr>
          <p:nvPr>
            <p:ph idx="1"/>
          </p:nvPr>
        </p:nvSpPr>
        <p:spPr>
          <a:xfrm>
            <a:off x="818712" y="2222287"/>
            <a:ext cx="10554574" cy="4449446"/>
          </a:xfrm>
        </p:spPr>
        <p:txBody>
          <a:bodyPr>
            <a:normAutofit/>
          </a:bodyPr>
          <a:lstStyle/>
          <a:p>
            <a:r>
              <a:rPr lang="en-US" sz="2800" dirty="0" smtClean="0"/>
              <a:t>Fixed effects: Reduced </a:t>
            </a:r>
            <a:r>
              <a:rPr lang="en-US" sz="2800" dirty="0"/>
              <a:t>Feature Set from </a:t>
            </a:r>
            <a:r>
              <a:rPr lang="en-US" sz="2800" dirty="0" smtClean="0"/>
              <a:t>Lasso</a:t>
            </a:r>
          </a:p>
          <a:p>
            <a:r>
              <a:rPr lang="en-US" sz="2800" dirty="0" smtClean="0"/>
              <a:t>Random effects:</a:t>
            </a:r>
          </a:p>
          <a:p>
            <a:pPr lvl="1"/>
            <a:r>
              <a:rPr lang="en-US" sz="2600" dirty="0" smtClean="0"/>
              <a:t>Extraction type by region</a:t>
            </a:r>
          </a:p>
          <a:p>
            <a:pPr lvl="1"/>
            <a:r>
              <a:rPr lang="en-US" sz="2600" dirty="0" smtClean="0"/>
              <a:t>Scheme name by region</a:t>
            </a:r>
          </a:p>
          <a:p>
            <a:pPr lvl="1"/>
            <a:r>
              <a:rPr lang="en-US" sz="2600" dirty="0" smtClean="0"/>
              <a:t>Working out issues related to non-convergence</a:t>
            </a:r>
          </a:p>
        </p:txBody>
      </p:sp>
    </p:spTree>
    <p:extLst>
      <p:ext uri="{BB962C8B-B14F-4D97-AF65-F5344CB8AC3E}">
        <p14:creationId xmlns:p14="http://schemas.microsoft.com/office/powerpoint/2010/main" val="28827823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Multi-Level Model Results (in progress)</a:t>
            </a:r>
            <a:endParaRPr lang="en-US" dirty="0"/>
          </a:p>
        </p:txBody>
      </p:sp>
      <p:sp>
        <p:nvSpPr>
          <p:cNvPr id="3" name="Content Placeholder 2"/>
          <p:cNvSpPr>
            <a:spLocks noGrp="1"/>
          </p:cNvSpPr>
          <p:nvPr>
            <p:ph idx="1"/>
          </p:nvPr>
        </p:nvSpPr>
        <p:spPr/>
        <p:txBody>
          <a:bodyPr>
            <a:normAutofit/>
          </a:bodyPr>
          <a:lstStyle/>
          <a:p>
            <a:r>
              <a:rPr lang="en-US" sz="2800" dirty="0" smtClean="0"/>
              <a:t>Accuracy: 86%</a:t>
            </a:r>
          </a:p>
          <a:p>
            <a:r>
              <a:rPr lang="en-US" sz="2800" dirty="0" smtClean="0"/>
              <a:t>Sensitivity: 40.6%</a:t>
            </a:r>
          </a:p>
          <a:p>
            <a:r>
              <a:rPr lang="en-US" sz="2800" dirty="0" smtClean="0"/>
              <a:t>Specificity: 90%</a:t>
            </a:r>
          </a:p>
          <a:p>
            <a:r>
              <a:rPr lang="en-US" sz="2800" dirty="0" smtClean="0"/>
              <a:t>Precision: 32.4%</a:t>
            </a:r>
          </a:p>
          <a:p>
            <a:r>
              <a:rPr lang="en-US" sz="2800" b="1" dirty="0" smtClean="0">
                <a:solidFill>
                  <a:schemeClr val="accent1">
                    <a:lumMod val="60000"/>
                    <a:lumOff val="40000"/>
                  </a:schemeClr>
                </a:solidFill>
              </a:rPr>
              <a:t>F1 score: 0.36</a:t>
            </a:r>
            <a:endParaRPr lang="en-US" sz="2800" b="1" dirty="0">
              <a:solidFill>
                <a:schemeClr val="accent1">
                  <a:lumMod val="60000"/>
                  <a:lumOff val="40000"/>
                </a:schemeClr>
              </a:solidFill>
            </a:endParaRPr>
          </a:p>
        </p:txBody>
      </p:sp>
    </p:spTree>
    <p:extLst>
      <p:ext uri="{BB962C8B-B14F-4D97-AF65-F5344CB8AC3E}">
        <p14:creationId xmlns:p14="http://schemas.microsoft.com/office/powerpoint/2010/main" val="38578287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Bayes	</a:t>
            </a:r>
            <a:endParaRPr lang="en-US" dirty="0"/>
          </a:p>
        </p:txBody>
      </p:sp>
      <p:sp>
        <p:nvSpPr>
          <p:cNvPr id="3" name="Content Placeholder 2"/>
          <p:cNvSpPr>
            <a:spLocks noGrp="1"/>
          </p:cNvSpPr>
          <p:nvPr>
            <p:ph idx="1"/>
          </p:nvPr>
        </p:nvSpPr>
        <p:spPr/>
        <p:txBody>
          <a:bodyPr/>
          <a:lstStyle/>
          <a:p>
            <a:r>
              <a:rPr lang="en-US" sz="2000" dirty="0" smtClean="0"/>
              <a:t>Used all features in the training data</a:t>
            </a:r>
          </a:p>
          <a:p>
            <a:r>
              <a:rPr lang="en-US" sz="2000" dirty="0" smtClean="0"/>
              <a:t>50% down sample of “functional needs repair“ class</a:t>
            </a:r>
          </a:p>
          <a:p>
            <a:r>
              <a:rPr lang="en-US" sz="2000" dirty="0" smtClean="0"/>
              <a:t>Results</a:t>
            </a:r>
          </a:p>
          <a:p>
            <a:pPr lvl="1"/>
            <a:r>
              <a:rPr lang="en-US" sz="1800" dirty="0" smtClean="0"/>
              <a:t>Accuracy – 62%</a:t>
            </a:r>
          </a:p>
          <a:p>
            <a:pPr lvl="1"/>
            <a:r>
              <a:rPr lang="en-US" sz="1800" dirty="0" smtClean="0"/>
              <a:t>Threshold – 0.995 </a:t>
            </a:r>
          </a:p>
          <a:p>
            <a:pPr lvl="1"/>
            <a:r>
              <a:rPr lang="en-US" sz="1800" dirty="0" smtClean="0"/>
              <a:t>F1 Score – 0.301</a:t>
            </a:r>
          </a:p>
          <a:p>
            <a:endParaRPr lang="en-US" dirty="0" smtClean="0"/>
          </a:p>
        </p:txBody>
      </p:sp>
      <p:pic>
        <p:nvPicPr>
          <p:cNvPr id="10" name="Picture 9"/>
          <p:cNvPicPr>
            <a:picLocks noChangeAspect="1"/>
          </p:cNvPicPr>
          <p:nvPr/>
        </p:nvPicPr>
        <p:blipFill>
          <a:blip r:embed="rId2"/>
          <a:stretch>
            <a:fillRect/>
          </a:stretch>
        </p:blipFill>
        <p:spPr>
          <a:xfrm>
            <a:off x="6628448" y="3397937"/>
            <a:ext cx="4572396" cy="2749534"/>
          </a:xfrm>
          <a:prstGeom prst="rect">
            <a:avLst/>
          </a:prstGeom>
        </p:spPr>
      </p:pic>
      <p:cxnSp>
        <p:nvCxnSpPr>
          <p:cNvPr id="12" name="Straight Connector 11"/>
          <p:cNvCxnSpPr/>
          <p:nvPr/>
        </p:nvCxnSpPr>
        <p:spPr>
          <a:xfrm flipV="1">
            <a:off x="7276477" y="4166546"/>
            <a:ext cx="3078480" cy="137160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8516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a:t>
            </a:r>
            <a:endParaRPr lang="en-US" dirty="0"/>
          </a:p>
        </p:txBody>
      </p:sp>
      <p:sp>
        <p:nvSpPr>
          <p:cNvPr id="6" name="Content Placeholder 5"/>
          <p:cNvSpPr>
            <a:spLocks noGrp="1"/>
          </p:cNvSpPr>
          <p:nvPr>
            <p:ph idx="1"/>
          </p:nvPr>
        </p:nvSpPr>
        <p:spPr/>
        <p:txBody>
          <a:bodyPr/>
          <a:lstStyle/>
          <a:p>
            <a:r>
              <a:rPr lang="en-US" dirty="0" smtClean="0"/>
              <a:t>Model uses all variables except </a:t>
            </a:r>
            <a:r>
              <a:rPr lang="en-US" dirty="0" err="1" smtClean="0"/>
              <a:t>extraction_type</a:t>
            </a:r>
            <a:r>
              <a:rPr lang="en-US" dirty="0" smtClean="0"/>
              <a:t>, </a:t>
            </a:r>
            <a:r>
              <a:rPr lang="en-US" dirty="0" err="1" smtClean="0"/>
              <a:t>lga</a:t>
            </a:r>
            <a:r>
              <a:rPr lang="en-US" dirty="0" smtClean="0"/>
              <a:t>, </a:t>
            </a:r>
            <a:r>
              <a:rPr lang="en-US" dirty="0" err="1" smtClean="0"/>
              <a:t>date_recorded</a:t>
            </a:r>
            <a:endParaRPr lang="en-US" dirty="0" smtClean="0"/>
          </a:p>
          <a:p>
            <a:r>
              <a:rPr lang="en-US" dirty="0" smtClean="0"/>
              <a:t>Used Linear Kernel in the first iteration and then chose radial kernel</a:t>
            </a:r>
          </a:p>
          <a:p>
            <a:r>
              <a:rPr lang="en-US" dirty="0" smtClean="0"/>
              <a:t>Found the probability split across the different classes</a:t>
            </a:r>
          </a:p>
          <a:p>
            <a:r>
              <a:rPr lang="en-US" dirty="0" smtClean="0"/>
              <a:t>Plot the ROC curve to find the optimal cutoff for classification – Choosing low false positive rate of 0.1</a:t>
            </a:r>
          </a:p>
          <a:p>
            <a:pPr lvl="1"/>
            <a:r>
              <a:rPr lang="en-US" dirty="0" smtClean="0"/>
              <a:t>Threshold  - 0.71</a:t>
            </a:r>
          </a:p>
        </p:txBody>
      </p:sp>
    </p:spTree>
    <p:extLst>
      <p:ext uri="{BB962C8B-B14F-4D97-AF65-F5344CB8AC3E}">
        <p14:creationId xmlns:p14="http://schemas.microsoft.com/office/powerpoint/2010/main" val="609100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 - Results</a:t>
            </a:r>
            <a:endParaRPr lang="en-US" dirty="0"/>
          </a:p>
        </p:txBody>
      </p:sp>
      <p:sp>
        <p:nvSpPr>
          <p:cNvPr id="3" name="Content Placeholder 2"/>
          <p:cNvSpPr>
            <a:spLocks noGrp="1"/>
          </p:cNvSpPr>
          <p:nvPr>
            <p:ph idx="1"/>
          </p:nvPr>
        </p:nvSpPr>
        <p:spPr>
          <a:xfrm>
            <a:off x="1286798" y="2331145"/>
            <a:ext cx="10554574" cy="3636511"/>
          </a:xfrm>
        </p:spPr>
        <p:txBody>
          <a:bodyPr/>
          <a:lstStyle/>
          <a:p>
            <a:r>
              <a:rPr lang="en-US" dirty="0" smtClean="0"/>
              <a:t>For Linear Model</a:t>
            </a:r>
          </a:p>
          <a:p>
            <a:pPr lvl="1"/>
            <a:r>
              <a:rPr lang="en-US" dirty="0" smtClean="0"/>
              <a:t>Overall Accuracy – 64%</a:t>
            </a:r>
          </a:p>
          <a:p>
            <a:pPr lvl="1"/>
            <a:r>
              <a:rPr lang="en-US" dirty="0" smtClean="0"/>
              <a:t>F1 Score –  0.2939</a:t>
            </a:r>
          </a:p>
          <a:p>
            <a:r>
              <a:rPr lang="en-US" dirty="0" smtClean="0"/>
              <a:t>For Radial Model</a:t>
            </a:r>
          </a:p>
          <a:p>
            <a:pPr lvl="1"/>
            <a:r>
              <a:rPr lang="en-US" dirty="0" smtClean="0"/>
              <a:t>Gamma – 1, C – 0.001</a:t>
            </a:r>
          </a:p>
          <a:p>
            <a:pPr lvl="1"/>
            <a:r>
              <a:rPr lang="en-US" dirty="0" smtClean="0"/>
              <a:t>Overall Accuracy – 68%</a:t>
            </a:r>
          </a:p>
          <a:p>
            <a:pPr lvl="1"/>
            <a:r>
              <a:rPr lang="en-US" dirty="0" smtClean="0"/>
              <a:t>F1 Score – 0.3124</a:t>
            </a:r>
            <a:endParaRPr lang="en-US" dirty="0"/>
          </a:p>
        </p:txBody>
      </p:sp>
      <p:grpSp>
        <p:nvGrpSpPr>
          <p:cNvPr id="14" name="Group 13"/>
          <p:cNvGrpSpPr/>
          <p:nvPr/>
        </p:nvGrpSpPr>
        <p:grpSpPr>
          <a:xfrm>
            <a:off x="6336221" y="2774633"/>
            <a:ext cx="4578493" cy="2749534"/>
            <a:chOff x="5848541" y="2774633"/>
            <a:chExt cx="4578493" cy="2749534"/>
          </a:xfrm>
        </p:grpSpPr>
        <p:grpSp>
          <p:nvGrpSpPr>
            <p:cNvPr id="7" name="Group 6"/>
            <p:cNvGrpSpPr/>
            <p:nvPr/>
          </p:nvGrpSpPr>
          <p:grpSpPr>
            <a:xfrm>
              <a:off x="5848541" y="2774633"/>
              <a:ext cx="4578493" cy="2749534"/>
              <a:chOff x="5848541" y="2774633"/>
              <a:chExt cx="4578493" cy="2749534"/>
            </a:xfrm>
          </p:grpSpPr>
          <p:pic>
            <p:nvPicPr>
              <p:cNvPr id="5" name="Picture 4"/>
              <p:cNvPicPr>
                <a:picLocks noChangeAspect="1"/>
              </p:cNvPicPr>
              <p:nvPr/>
            </p:nvPicPr>
            <p:blipFill>
              <a:blip r:embed="rId2"/>
              <a:stretch>
                <a:fillRect/>
              </a:stretch>
            </p:blipFill>
            <p:spPr>
              <a:xfrm>
                <a:off x="5848541" y="2774633"/>
                <a:ext cx="4578493" cy="2749534"/>
              </a:xfrm>
              <a:prstGeom prst="rect">
                <a:avLst/>
              </a:prstGeom>
              <a:ln w="57150">
                <a:noFill/>
              </a:ln>
            </p:spPr>
          </p:pic>
          <p:cxnSp>
            <p:nvCxnSpPr>
              <p:cNvPr id="6" name="Straight Connector 5"/>
              <p:cNvCxnSpPr/>
              <p:nvPr/>
            </p:nvCxnSpPr>
            <p:spPr>
              <a:xfrm flipV="1">
                <a:off x="6689988" y="3441361"/>
                <a:ext cx="2895600" cy="1379220"/>
              </a:xfrm>
              <a:prstGeom prst="line">
                <a:avLst/>
              </a:prstGeom>
              <a:ln w="57150">
                <a:no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p:nvPr/>
          </p:nvCxnSpPr>
          <p:spPr>
            <a:xfrm flipV="1">
              <a:off x="6761108" y="3566160"/>
              <a:ext cx="2865120" cy="1371600"/>
            </a:xfrm>
            <a:prstGeom prst="line">
              <a:avLst/>
            </a:prstGeom>
            <a:ln w="571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991217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GBM</a:t>
            </a:r>
            <a:endParaRPr lang="en-US" dirty="0"/>
          </a:p>
        </p:txBody>
      </p:sp>
      <p:sp>
        <p:nvSpPr>
          <p:cNvPr id="3" name="Content Placeholder 2"/>
          <p:cNvSpPr>
            <a:spLocks noGrp="1"/>
          </p:cNvSpPr>
          <p:nvPr>
            <p:ph idx="1"/>
          </p:nvPr>
        </p:nvSpPr>
        <p:spPr/>
        <p:txBody>
          <a:bodyPr/>
          <a:lstStyle/>
          <a:p>
            <a:r>
              <a:rPr lang="en-US" dirty="0"/>
              <a:t>Gradient Boosted Machines - Used all the features except </a:t>
            </a:r>
            <a:r>
              <a:rPr lang="en-US" dirty="0" err="1"/>
              <a:t>lga</a:t>
            </a:r>
            <a:r>
              <a:rPr lang="en-US" dirty="0"/>
              <a:t> to build different number of trees/machines</a:t>
            </a:r>
          </a:p>
          <a:p>
            <a:r>
              <a:rPr lang="en-US" dirty="0"/>
              <a:t>Run on training set with 50% positive class</a:t>
            </a:r>
          </a:p>
          <a:p>
            <a:r>
              <a:rPr lang="en-US" dirty="0"/>
              <a:t>Iterated through 500 trees and found 180 trees to be ideal</a:t>
            </a:r>
          </a:p>
        </p:txBody>
      </p:sp>
    </p:spTree>
    <p:extLst>
      <p:ext uri="{BB962C8B-B14F-4D97-AF65-F5344CB8AC3E}">
        <p14:creationId xmlns:p14="http://schemas.microsoft.com/office/powerpoint/2010/main" val="28233114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GBM - Results</a:t>
            </a:r>
            <a:endParaRPr lang="en-US" dirty="0"/>
          </a:p>
        </p:txBody>
      </p:sp>
      <p:sp>
        <p:nvSpPr>
          <p:cNvPr id="3" name="Content Placeholder 2"/>
          <p:cNvSpPr>
            <a:spLocks noGrp="1"/>
          </p:cNvSpPr>
          <p:nvPr>
            <p:ph idx="1"/>
          </p:nvPr>
        </p:nvSpPr>
        <p:spPr/>
        <p:txBody>
          <a:bodyPr/>
          <a:lstStyle/>
          <a:p>
            <a:r>
              <a:rPr lang="en-US" dirty="0"/>
              <a:t>Accuracy – </a:t>
            </a:r>
            <a:r>
              <a:rPr lang="en-US" dirty="0" smtClean="0"/>
              <a:t>75.15</a:t>
            </a:r>
          </a:p>
          <a:p>
            <a:r>
              <a:rPr lang="en-US" dirty="0" smtClean="0"/>
              <a:t>Threshold from ROC – 0.723</a:t>
            </a:r>
          </a:p>
          <a:p>
            <a:r>
              <a:rPr lang="en-US" dirty="0" smtClean="0"/>
              <a:t>F1 score – 0.434</a:t>
            </a:r>
            <a:endParaRPr lang="en-US" dirty="0"/>
          </a:p>
        </p:txBody>
      </p:sp>
      <p:grpSp>
        <p:nvGrpSpPr>
          <p:cNvPr id="9" name="Group 8"/>
          <p:cNvGrpSpPr/>
          <p:nvPr/>
        </p:nvGrpSpPr>
        <p:grpSpPr>
          <a:xfrm>
            <a:off x="5518934" y="2891770"/>
            <a:ext cx="4578493" cy="2749534"/>
            <a:chOff x="5903909" y="2799668"/>
            <a:chExt cx="4578493" cy="2749534"/>
          </a:xfrm>
        </p:grpSpPr>
        <p:pic>
          <p:nvPicPr>
            <p:cNvPr id="6" name="Picture 5"/>
            <p:cNvPicPr>
              <a:picLocks noChangeAspect="1"/>
            </p:cNvPicPr>
            <p:nvPr/>
          </p:nvPicPr>
          <p:blipFill>
            <a:blip r:embed="rId2"/>
            <a:stretch>
              <a:fillRect/>
            </a:stretch>
          </p:blipFill>
          <p:spPr>
            <a:xfrm>
              <a:off x="5903909" y="2799668"/>
              <a:ext cx="4578493" cy="2749534"/>
            </a:xfrm>
            <a:prstGeom prst="rect">
              <a:avLst/>
            </a:prstGeom>
          </p:spPr>
        </p:pic>
        <p:cxnSp>
          <p:nvCxnSpPr>
            <p:cNvPr id="8" name="Straight Connector 7"/>
            <p:cNvCxnSpPr/>
            <p:nvPr/>
          </p:nvCxnSpPr>
          <p:spPr>
            <a:xfrm flipV="1">
              <a:off x="6808304" y="3568148"/>
              <a:ext cx="2892287" cy="1411356"/>
            </a:xfrm>
            <a:prstGeom prst="line">
              <a:avLst/>
            </a:prstGeom>
            <a:ln w="571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246982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 Results</a:t>
            </a:r>
            <a:endParaRPr lang="en-US" dirty="0"/>
          </a:p>
        </p:txBody>
      </p:sp>
      <p:sp>
        <p:nvSpPr>
          <p:cNvPr id="3" name="Content Placeholder 2"/>
          <p:cNvSpPr>
            <a:spLocks noGrp="1"/>
          </p:cNvSpPr>
          <p:nvPr>
            <p:ph idx="1"/>
          </p:nvPr>
        </p:nvSpPr>
        <p:spPr/>
        <p:txBody>
          <a:bodyPr/>
          <a:lstStyle/>
          <a:p>
            <a:r>
              <a:rPr lang="en-US" dirty="0" smtClean="0"/>
              <a:t>Similar training data set to build model</a:t>
            </a:r>
          </a:p>
          <a:p>
            <a:r>
              <a:rPr lang="en-US" dirty="0" smtClean="0"/>
              <a:t>Compare with GBM</a:t>
            </a:r>
          </a:p>
          <a:p>
            <a:r>
              <a:rPr lang="en-US" dirty="0" smtClean="0"/>
              <a:t>Results:</a:t>
            </a:r>
          </a:p>
          <a:p>
            <a:pPr lvl="1"/>
            <a:r>
              <a:rPr lang="en-US" dirty="0" smtClean="0"/>
              <a:t>Accuracy </a:t>
            </a:r>
            <a:r>
              <a:rPr lang="en-US" dirty="0"/>
              <a:t>– </a:t>
            </a:r>
            <a:r>
              <a:rPr lang="en-US" dirty="0" smtClean="0"/>
              <a:t>0.772</a:t>
            </a:r>
          </a:p>
          <a:p>
            <a:pPr lvl="1"/>
            <a:r>
              <a:rPr lang="en-US" dirty="0" smtClean="0"/>
              <a:t>Threshold from ROC – 0.731</a:t>
            </a:r>
          </a:p>
          <a:p>
            <a:pPr lvl="1"/>
            <a:r>
              <a:rPr lang="en-US" dirty="0" smtClean="0"/>
              <a:t>F1 score – 0.578</a:t>
            </a:r>
            <a:endParaRPr lang="en-US" dirty="0"/>
          </a:p>
        </p:txBody>
      </p:sp>
      <p:grpSp>
        <p:nvGrpSpPr>
          <p:cNvPr id="9" name="Group 8"/>
          <p:cNvGrpSpPr/>
          <p:nvPr/>
        </p:nvGrpSpPr>
        <p:grpSpPr>
          <a:xfrm>
            <a:off x="5397014" y="2769850"/>
            <a:ext cx="4578493" cy="2749534"/>
            <a:chOff x="5903909" y="2799668"/>
            <a:chExt cx="4578493" cy="2749534"/>
          </a:xfrm>
        </p:grpSpPr>
        <p:pic>
          <p:nvPicPr>
            <p:cNvPr id="6" name="Picture 5"/>
            <p:cNvPicPr>
              <a:picLocks noChangeAspect="1"/>
            </p:cNvPicPr>
            <p:nvPr/>
          </p:nvPicPr>
          <p:blipFill>
            <a:blip r:embed="rId2"/>
            <a:stretch>
              <a:fillRect/>
            </a:stretch>
          </p:blipFill>
          <p:spPr>
            <a:xfrm>
              <a:off x="5903909" y="2799668"/>
              <a:ext cx="4578493" cy="2749534"/>
            </a:xfrm>
            <a:prstGeom prst="rect">
              <a:avLst/>
            </a:prstGeom>
          </p:spPr>
        </p:pic>
        <p:cxnSp>
          <p:nvCxnSpPr>
            <p:cNvPr id="8" name="Straight Connector 7"/>
            <p:cNvCxnSpPr/>
            <p:nvPr/>
          </p:nvCxnSpPr>
          <p:spPr>
            <a:xfrm flipV="1">
              <a:off x="6808304" y="3568148"/>
              <a:ext cx="2892287" cy="1411356"/>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4" name="Rectangle 3"/>
          <p:cNvSpPr/>
          <p:nvPr/>
        </p:nvSpPr>
        <p:spPr>
          <a:xfrm>
            <a:off x="8143335" y="2936746"/>
            <a:ext cx="612476" cy="224286"/>
          </a:xfrm>
          <a:prstGeom prst="rect">
            <a:avLst/>
          </a:prstGeom>
          <a:solidFill>
            <a:srgbClr val="21212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smtClean="0"/>
              <a:t>- RF</a:t>
            </a:r>
            <a:endParaRPr lang="en-US" sz="1400" dirty="0"/>
          </a:p>
        </p:txBody>
      </p:sp>
    </p:spTree>
    <p:extLst>
      <p:ext uri="{BB962C8B-B14F-4D97-AF65-F5344CB8AC3E}">
        <p14:creationId xmlns:p14="http://schemas.microsoft.com/office/powerpoint/2010/main" val="41381700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Result</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smtClean="0"/>
          </a:p>
          <a:p>
            <a:endParaRPr lang="en-US" dirty="0" smtClean="0"/>
          </a:p>
          <a:p>
            <a:endParaRPr lang="en-US" dirty="0"/>
          </a:p>
          <a:p>
            <a:r>
              <a:rPr lang="en-US" dirty="0" smtClean="0"/>
              <a:t>Best model: Random Forest</a:t>
            </a:r>
          </a:p>
          <a:p>
            <a:pPr lvl="1"/>
            <a:r>
              <a:rPr lang="en-US" dirty="0" smtClean="0"/>
              <a:t>Accuracy : 77% on validation set</a:t>
            </a:r>
          </a:p>
          <a:p>
            <a:pPr lvl="1"/>
            <a:r>
              <a:rPr lang="en-US" dirty="0" smtClean="0"/>
              <a:t>F1 Score : 0.578 </a:t>
            </a:r>
          </a:p>
          <a:p>
            <a:endParaRPr lang="en-US" dirty="0"/>
          </a:p>
        </p:txBody>
      </p:sp>
      <p:pic>
        <p:nvPicPr>
          <p:cNvPr id="4" name="Picture 3"/>
          <p:cNvPicPr>
            <a:picLocks noChangeAspect="1"/>
          </p:cNvPicPr>
          <p:nvPr/>
        </p:nvPicPr>
        <p:blipFill>
          <a:blip r:embed="rId2"/>
          <a:stretch>
            <a:fillRect/>
          </a:stretch>
        </p:blipFill>
        <p:spPr>
          <a:xfrm>
            <a:off x="5959318" y="2570968"/>
            <a:ext cx="5581650" cy="331470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445608036"/>
              </p:ext>
            </p:extLst>
          </p:nvPr>
        </p:nvGraphicFramePr>
        <p:xfrm>
          <a:off x="1155972" y="2570968"/>
          <a:ext cx="3968118" cy="1759492"/>
        </p:xfrm>
        <a:graphic>
          <a:graphicData uri="http://schemas.openxmlformats.org/drawingml/2006/table">
            <a:tbl>
              <a:tblPr firstRow="1" lastRow="1">
                <a:tableStyleId>{2D5ABB26-0587-4C30-8999-92F81FD0307C}</a:tableStyleId>
              </a:tblPr>
              <a:tblGrid>
                <a:gridCol w="1908986"/>
                <a:gridCol w="1029566"/>
                <a:gridCol w="1029566"/>
              </a:tblGrid>
              <a:tr h="251356">
                <a:tc>
                  <a:txBody>
                    <a:bodyPr/>
                    <a:lstStyle/>
                    <a:p>
                      <a:pPr algn="l" fontAlgn="b"/>
                      <a:r>
                        <a:rPr lang="en-US" sz="1100" b="1" u="none" strike="noStrike" dirty="0">
                          <a:effectLst/>
                        </a:rPr>
                        <a:t>Model</a:t>
                      </a:r>
                      <a:endParaRPr lang="en-US" sz="1100" b="1" i="0" u="none" strike="noStrike" dirty="0">
                        <a:solidFill>
                          <a:schemeClr val="bg1"/>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1" u="none" strike="noStrike" dirty="0">
                          <a:effectLst/>
                        </a:rPr>
                        <a:t>Accuracy</a:t>
                      </a:r>
                      <a:endParaRPr lang="en-US" sz="1100" b="1" i="0" u="none" strike="noStrike" dirty="0">
                        <a:solidFill>
                          <a:schemeClr val="bg1"/>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1" u="none" strike="noStrike" dirty="0">
                          <a:effectLst/>
                        </a:rPr>
                        <a:t>F1 Score</a:t>
                      </a:r>
                      <a:endParaRPr lang="en-US" sz="1100" b="1" i="0" u="none" strike="noStrike" dirty="0">
                        <a:solidFill>
                          <a:schemeClr val="bg1"/>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356">
                <a:tc>
                  <a:txBody>
                    <a:bodyPr/>
                    <a:lstStyle/>
                    <a:p>
                      <a:pPr algn="l" fontAlgn="b"/>
                      <a:r>
                        <a:rPr lang="en-US" sz="1100" u="none" strike="noStrike">
                          <a:effectLst/>
                        </a:rPr>
                        <a:t>Logistic Regression</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69.50%</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0.38</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356">
                <a:tc>
                  <a:txBody>
                    <a:bodyPr/>
                    <a:lstStyle/>
                    <a:p>
                      <a:pPr algn="l" fontAlgn="b"/>
                      <a:r>
                        <a:rPr lang="en-US" sz="1100" u="none" strike="noStrike">
                          <a:effectLst/>
                        </a:rPr>
                        <a:t>MLM</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0.36</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356">
                <a:tc>
                  <a:txBody>
                    <a:bodyPr/>
                    <a:lstStyle/>
                    <a:p>
                      <a:pPr algn="l" fontAlgn="b"/>
                      <a:r>
                        <a:rPr lang="en-US" sz="1100" u="none" strike="noStrike">
                          <a:effectLst/>
                        </a:rPr>
                        <a:t>Naïve Bayes</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62%</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0.3</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356">
                <a:tc>
                  <a:txBody>
                    <a:bodyPr/>
                    <a:lstStyle/>
                    <a:p>
                      <a:pPr algn="l" fontAlgn="b"/>
                      <a:r>
                        <a:rPr lang="en-US" sz="1100" u="none" strike="noStrike">
                          <a:effectLst/>
                        </a:rPr>
                        <a:t>SVM</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68%</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0.31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356">
                <a:tc>
                  <a:txBody>
                    <a:bodyPr/>
                    <a:lstStyle/>
                    <a:p>
                      <a:pPr algn="l" fontAlgn="b"/>
                      <a:r>
                        <a:rPr lang="en-US" sz="1100" u="none" strike="noStrike">
                          <a:effectLst/>
                        </a:rPr>
                        <a:t>GBM</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smtClean="0">
                          <a:effectLst/>
                        </a:rPr>
                        <a:t>75%</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0.43</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356">
                <a:tc>
                  <a:txBody>
                    <a:bodyPr/>
                    <a:lstStyle/>
                    <a:p>
                      <a:pPr algn="l" fontAlgn="b"/>
                      <a:r>
                        <a:rPr lang="en-US" sz="1100" b="1" u="none" strike="noStrike" dirty="0">
                          <a:effectLst/>
                        </a:rPr>
                        <a:t>Random Forest</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1" u="none" strike="noStrike" dirty="0">
                          <a:effectLst/>
                        </a:rPr>
                        <a:t>77%</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1" u="none" strike="noStrike" dirty="0" smtClean="0">
                          <a:effectLst/>
                        </a:rPr>
                        <a:t>0.73</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160861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 / Improvements</a:t>
            </a:r>
            <a:endParaRPr lang="en-US" dirty="0"/>
          </a:p>
        </p:txBody>
      </p:sp>
      <p:sp>
        <p:nvSpPr>
          <p:cNvPr id="3" name="Content Placeholder 2"/>
          <p:cNvSpPr>
            <a:spLocks noGrp="1"/>
          </p:cNvSpPr>
          <p:nvPr>
            <p:ph idx="1"/>
          </p:nvPr>
        </p:nvSpPr>
        <p:spPr/>
        <p:txBody>
          <a:bodyPr/>
          <a:lstStyle/>
          <a:p>
            <a:r>
              <a:rPr lang="en-US" dirty="0" smtClean="0"/>
              <a:t>We would go ahead with Random Forest</a:t>
            </a:r>
          </a:p>
          <a:p>
            <a:r>
              <a:rPr lang="en-US" dirty="0" smtClean="0"/>
              <a:t>We plan to improve the models by:</a:t>
            </a:r>
          </a:p>
          <a:p>
            <a:pPr lvl="1"/>
            <a:r>
              <a:rPr lang="en-US" dirty="0" smtClean="0"/>
              <a:t>Fine tune individual models</a:t>
            </a:r>
          </a:p>
          <a:p>
            <a:pPr lvl="1"/>
            <a:r>
              <a:rPr lang="en-US" dirty="0" smtClean="0"/>
              <a:t>Try deep learning models (ex. MLP)</a:t>
            </a:r>
          </a:p>
          <a:p>
            <a:pPr lvl="1"/>
            <a:r>
              <a:rPr lang="en-US" dirty="0" smtClean="0"/>
              <a:t>Try different sampling techniques to handle imbalance (</a:t>
            </a:r>
            <a:r>
              <a:rPr lang="en-US" dirty="0" err="1" smtClean="0"/>
              <a:t>Upsampling</a:t>
            </a:r>
            <a:r>
              <a:rPr lang="en-US" dirty="0" smtClean="0"/>
              <a:t>, SMOTE)</a:t>
            </a:r>
          </a:p>
          <a:p>
            <a:pPr lvl="1"/>
            <a:r>
              <a:rPr lang="en-US" dirty="0" smtClean="0"/>
              <a:t>Ensemble different models</a:t>
            </a:r>
          </a:p>
          <a:p>
            <a:pPr lvl="1"/>
            <a:r>
              <a:rPr lang="en-US" dirty="0" smtClean="0"/>
              <a:t>Feature engineering techniques – PCA, FLDA</a:t>
            </a:r>
          </a:p>
          <a:p>
            <a:pPr lvl="1"/>
            <a:endParaRPr lang="en-US" dirty="0"/>
          </a:p>
        </p:txBody>
      </p:sp>
    </p:spTree>
    <p:extLst>
      <p:ext uri="{BB962C8B-B14F-4D97-AF65-F5344CB8AC3E}">
        <p14:creationId xmlns:p14="http://schemas.microsoft.com/office/powerpoint/2010/main" val="12738523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a:xfrm>
            <a:off x="725844" y="2515181"/>
            <a:ext cx="10554574" cy="3636511"/>
          </a:xfrm>
        </p:spPr>
        <p:txBody>
          <a:bodyPr>
            <a:normAutofit/>
          </a:bodyPr>
          <a:lstStyle/>
          <a:p>
            <a:pPr>
              <a:buFont typeface="Arial" panose="020B0604020202020204" pitchFamily="34" charset="0"/>
              <a:buChar char="•"/>
            </a:pPr>
            <a:r>
              <a:rPr lang="en-US" dirty="0"/>
              <a:t> Did you know? </a:t>
            </a:r>
          </a:p>
          <a:p>
            <a:pPr lvl="2">
              <a:buFont typeface="Arial" panose="020B0604020202020204" pitchFamily="34" charset="0"/>
              <a:buChar char="•"/>
            </a:pPr>
            <a:r>
              <a:rPr lang="en-US" sz="1800" dirty="0"/>
              <a:t>Unclean water causes more deaths each year than all forms of violence (including war) </a:t>
            </a:r>
            <a:endParaRPr lang="en-US" sz="1800" dirty="0" smtClean="0"/>
          </a:p>
          <a:p>
            <a:pPr marL="914400" lvl="2" indent="0">
              <a:buNone/>
            </a:pPr>
            <a:endParaRPr lang="en-US" dirty="0"/>
          </a:p>
          <a:p>
            <a:pPr>
              <a:buFont typeface="Arial" panose="020B0604020202020204" pitchFamily="34" charset="0"/>
              <a:buChar char="•"/>
            </a:pPr>
            <a:r>
              <a:rPr lang="en-US" dirty="0"/>
              <a:t> Tanzania </a:t>
            </a:r>
          </a:p>
          <a:p>
            <a:pPr lvl="2">
              <a:buFont typeface="Arial" panose="020B0604020202020204" pitchFamily="34" charset="0"/>
              <a:buChar char="•"/>
            </a:pPr>
            <a:r>
              <a:rPr lang="en-US" sz="1800" dirty="0" smtClean="0"/>
              <a:t>56</a:t>
            </a:r>
            <a:r>
              <a:rPr lang="en-US" sz="1800" dirty="0"/>
              <a:t>% of rural areas lack access to </a:t>
            </a:r>
            <a:r>
              <a:rPr lang="en-US" sz="1800" dirty="0" smtClean="0"/>
              <a:t>water</a:t>
            </a:r>
          </a:p>
          <a:p>
            <a:pPr lvl="2">
              <a:buFont typeface="Arial" panose="020B0604020202020204" pitchFamily="34" charset="0"/>
              <a:buChar char="•"/>
            </a:pPr>
            <a:r>
              <a:rPr lang="en-US" sz="1800" dirty="0" smtClean="0"/>
              <a:t>Government has limited resources</a:t>
            </a:r>
          </a:p>
          <a:p>
            <a:pPr lvl="2">
              <a:buFont typeface="Arial" panose="020B0604020202020204" pitchFamily="34" charset="0"/>
              <a:buChar char="•"/>
            </a:pPr>
            <a:r>
              <a:rPr lang="en-US" sz="1800" dirty="0" smtClean="0"/>
              <a:t>It costs more to replace a pump than to repair</a:t>
            </a:r>
            <a:endParaRPr lang="en-US" sz="1800" dirty="0"/>
          </a:p>
          <a:p>
            <a:pPr marL="0" indent="0">
              <a:buNone/>
            </a:pPr>
            <a:endParaRPr lang="en-US" dirty="0"/>
          </a:p>
        </p:txBody>
      </p:sp>
    </p:spTree>
    <p:extLst>
      <p:ext uri="{BB962C8B-B14F-4D97-AF65-F5344CB8AC3E}">
        <p14:creationId xmlns:p14="http://schemas.microsoft.com/office/powerpoint/2010/main" val="13112572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Thank you!</a:t>
            </a:r>
            <a:endParaRPr lang="en-US" dirty="0"/>
          </a:p>
        </p:txBody>
      </p:sp>
    </p:spTree>
    <p:extLst>
      <p:ext uri="{BB962C8B-B14F-4D97-AF65-F5344CB8AC3E}">
        <p14:creationId xmlns:p14="http://schemas.microsoft.com/office/powerpoint/2010/main" val="29675365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 SVM - Results</a:t>
            </a:r>
            <a:endParaRPr lang="en-US" dirty="0"/>
          </a:p>
        </p:txBody>
      </p:sp>
      <p:pic>
        <p:nvPicPr>
          <p:cNvPr id="4" name="Content Placeholder 3"/>
          <p:cNvPicPr>
            <a:picLocks noChangeAspect="1"/>
          </p:cNvPicPr>
          <p:nvPr/>
        </p:nvPicPr>
        <p:blipFill>
          <a:blip r:embed="rId2"/>
          <a:stretch>
            <a:fillRect/>
          </a:stretch>
        </p:blipFill>
        <p:spPr>
          <a:xfrm>
            <a:off x="810001" y="2480918"/>
            <a:ext cx="4981199" cy="3273840"/>
          </a:xfrm>
          <a:prstGeom prst="rect">
            <a:avLst/>
          </a:prstGeom>
          <a:effectLst>
            <a:outerShdw blurRad="50800" dir="14400000">
              <a:srgbClr val="000000">
                <a:alpha val="40000"/>
              </a:srgbClr>
            </a:outerShdw>
          </a:effectLst>
        </p:spPr>
      </p:pic>
      <p:pic>
        <p:nvPicPr>
          <p:cNvPr id="5" name="Picture 4"/>
          <p:cNvPicPr>
            <a:picLocks noChangeAspect="1"/>
          </p:cNvPicPr>
          <p:nvPr/>
        </p:nvPicPr>
        <p:blipFill>
          <a:blip r:embed="rId3"/>
          <a:stretch>
            <a:fillRect/>
          </a:stretch>
        </p:blipFill>
        <p:spPr>
          <a:xfrm>
            <a:off x="6096000" y="2491805"/>
            <a:ext cx="5581260" cy="3273840"/>
          </a:xfrm>
          <a:prstGeom prst="rect">
            <a:avLst/>
          </a:prstGeom>
        </p:spPr>
      </p:pic>
    </p:spTree>
    <p:extLst>
      <p:ext uri="{BB962C8B-B14F-4D97-AF65-F5344CB8AC3E}">
        <p14:creationId xmlns:p14="http://schemas.microsoft.com/office/powerpoint/2010/main" val="17274390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marL="342900" lvl="2" indent="-342900">
              <a:buFont typeface="Arial" panose="020B0604020202020204" pitchFamily="34" charset="0"/>
              <a:buChar char="•"/>
            </a:pPr>
            <a:r>
              <a:rPr lang="en-US" sz="2800" dirty="0" smtClean="0"/>
              <a:t>Primary goal: </a:t>
            </a:r>
            <a:endParaRPr lang="en-US" sz="2600" dirty="0"/>
          </a:p>
          <a:p>
            <a:pPr marL="1257300" lvl="4" indent="-342900">
              <a:buFont typeface="Arial" panose="020B0604020202020204" pitchFamily="34" charset="0"/>
              <a:buChar char="•"/>
            </a:pPr>
            <a:r>
              <a:rPr lang="en-US" sz="2600" dirty="0" smtClean="0"/>
              <a:t>Identify </a:t>
            </a:r>
            <a:r>
              <a:rPr lang="en-US" sz="2600" b="1" dirty="0">
                <a:solidFill>
                  <a:srgbClr val="44FFF5"/>
                </a:solidFill>
              </a:rPr>
              <a:t>Functional needs repair</a:t>
            </a:r>
            <a:r>
              <a:rPr lang="en-US" sz="2600" dirty="0"/>
              <a:t>	</a:t>
            </a:r>
            <a:endParaRPr lang="en-US" sz="2600" dirty="0" smtClean="0"/>
          </a:p>
          <a:p>
            <a:pPr>
              <a:buFont typeface="Arial" panose="020B0604020202020204" pitchFamily="34" charset="0"/>
              <a:buChar char="•"/>
            </a:pPr>
            <a:r>
              <a:rPr lang="en-US" sz="2800" dirty="0" smtClean="0"/>
              <a:t>Secondary goal: predict functionality of other classes</a:t>
            </a:r>
            <a:endParaRPr lang="en-US" sz="2800" dirty="0"/>
          </a:p>
          <a:p>
            <a:pPr lvl="2">
              <a:buFont typeface="Arial" panose="020B0604020202020204" pitchFamily="34" charset="0"/>
              <a:buChar char="•"/>
            </a:pPr>
            <a:r>
              <a:rPr lang="en-US" sz="2800" dirty="0" smtClean="0"/>
              <a:t>Fully </a:t>
            </a:r>
            <a:r>
              <a:rPr lang="en-US" sz="2800" dirty="0"/>
              <a:t>functional</a:t>
            </a:r>
          </a:p>
          <a:p>
            <a:pPr lvl="2">
              <a:buFont typeface="Arial" panose="020B0604020202020204" pitchFamily="34" charset="0"/>
              <a:buChar char="•"/>
            </a:pPr>
            <a:r>
              <a:rPr lang="en-US" sz="2800" dirty="0" smtClean="0"/>
              <a:t>Non functional</a:t>
            </a:r>
            <a:endParaRPr lang="en-US" sz="2800" dirty="0"/>
          </a:p>
          <a:p>
            <a:endParaRPr lang="en-US" dirty="0"/>
          </a:p>
        </p:txBody>
      </p:sp>
    </p:spTree>
    <p:extLst>
      <p:ext uri="{BB962C8B-B14F-4D97-AF65-F5344CB8AC3E}">
        <p14:creationId xmlns:p14="http://schemas.microsoft.com/office/powerpoint/2010/main" val="2913811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a:t>
            </a:r>
            <a:endParaRPr lang="en-US" dirty="0"/>
          </a:p>
        </p:txBody>
      </p:sp>
      <p:sp>
        <p:nvSpPr>
          <p:cNvPr id="3" name="Content Placeholder 2"/>
          <p:cNvSpPr>
            <a:spLocks noGrp="1"/>
          </p:cNvSpPr>
          <p:nvPr>
            <p:ph idx="1"/>
          </p:nvPr>
        </p:nvSpPr>
        <p:spPr>
          <a:xfrm>
            <a:off x="810000" y="2458031"/>
            <a:ext cx="10554574" cy="3636511"/>
          </a:xfrm>
        </p:spPr>
        <p:txBody>
          <a:bodyPr>
            <a:normAutofit/>
          </a:bodyPr>
          <a:lstStyle/>
          <a:p>
            <a:pPr>
              <a:buFont typeface="Arial" panose="020B0604020202020204" pitchFamily="34" charset="0"/>
              <a:buChar char="•"/>
            </a:pPr>
            <a:r>
              <a:rPr lang="en-US" sz="2800" dirty="0"/>
              <a:t> Dataset is from </a:t>
            </a:r>
            <a:r>
              <a:rPr lang="en-US" sz="2800" dirty="0" err="1"/>
              <a:t>Taarfia</a:t>
            </a:r>
            <a:r>
              <a:rPr lang="en-US" sz="2800" dirty="0"/>
              <a:t> and Tanzanian Ministry of Water</a:t>
            </a:r>
          </a:p>
          <a:p>
            <a:pPr lvl="2">
              <a:buFont typeface="Arial" panose="020B0604020202020204" pitchFamily="34" charset="0"/>
              <a:buChar char="•"/>
            </a:pPr>
            <a:r>
              <a:rPr lang="en-US" sz="2800" dirty="0" err="1"/>
              <a:t>Taarfia</a:t>
            </a:r>
            <a:r>
              <a:rPr lang="en-US" sz="2800" dirty="0"/>
              <a:t>: open source platform for the crowd sourced reporting and triaging of infrastructure related issues</a:t>
            </a:r>
          </a:p>
          <a:p>
            <a:pPr lvl="2">
              <a:buFont typeface="Arial" panose="020B0604020202020204" pitchFamily="34" charset="0"/>
              <a:buChar char="•"/>
            </a:pPr>
            <a:r>
              <a:rPr lang="en-US" sz="2800" dirty="0"/>
              <a:t> Each record represents an individual pump ~ 75,000 total entries</a:t>
            </a:r>
          </a:p>
          <a:p>
            <a:pPr lvl="2">
              <a:buFont typeface="Arial" panose="020B0604020202020204" pitchFamily="34" charset="0"/>
              <a:buChar char="•"/>
            </a:pPr>
            <a:r>
              <a:rPr lang="en-US" sz="2800" dirty="0"/>
              <a:t> 40 features (i.e. demographics, water quality</a:t>
            </a:r>
            <a:r>
              <a:rPr lang="en-US" sz="2800" dirty="0" smtClean="0"/>
              <a:t>)</a:t>
            </a:r>
            <a:endParaRPr lang="en-US" sz="2800" dirty="0"/>
          </a:p>
        </p:txBody>
      </p:sp>
    </p:spTree>
    <p:extLst>
      <p:ext uri="{BB962C8B-B14F-4D97-AF65-F5344CB8AC3E}">
        <p14:creationId xmlns:p14="http://schemas.microsoft.com/office/powerpoint/2010/main" val="9878509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EDA</a:t>
            </a:r>
          </a:p>
          <a:p>
            <a:r>
              <a:rPr lang="en-US" dirty="0" smtClean="0"/>
              <a:t>Pre processing</a:t>
            </a:r>
          </a:p>
          <a:p>
            <a:r>
              <a:rPr lang="en-US" dirty="0" smtClean="0"/>
              <a:t>Models</a:t>
            </a:r>
          </a:p>
          <a:p>
            <a:r>
              <a:rPr lang="en-US" dirty="0" smtClean="0"/>
              <a:t>Results and Recommendations</a:t>
            </a:r>
          </a:p>
        </p:txBody>
      </p:sp>
    </p:spTree>
    <p:extLst>
      <p:ext uri="{BB962C8B-B14F-4D97-AF65-F5344CB8AC3E}">
        <p14:creationId xmlns:p14="http://schemas.microsoft.com/office/powerpoint/2010/main" val="25636422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 Quantity vs Functionality</a:t>
            </a:r>
            <a:endParaRPr lang="en-US" dirty="0"/>
          </a:p>
        </p:txBody>
      </p:sp>
      <p:pic>
        <p:nvPicPr>
          <p:cNvPr id="3" name="Picture 2"/>
          <p:cNvPicPr>
            <a:picLocks noChangeAspect="1"/>
          </p:cNvPicPr>
          <p:nvPr/>
        </p:nvPicPr>
        <p:blipFill>
          <a:blip r:embed="rId2"/>
          <a:stretch>
            <a:fillRect/>
          </a:stretch>
        </p:blipFill>
        <p:spPr>
          <a:xfrm>
            <a:off x="995310" y="2401268"/>
            <a:ext cx="10559187" cy="3645724"/>
          </a:xfrm>
          <a:prstGeom prst="rect">
            <a:avLst/>
          </a:prstGeom>
        </p:spPr>
      </p:pic>
    </p:spTree>
    <p:extLst>
      <p:ext uri="{BB962C8B-B14F-4D97-AF65-F5344CB8AC3E}">
        <p14:creationId xmlns:p14="http://schemas.microsoft.com/office/powerpoint/2010/main" val="15423397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Payment vs Functionality</a:t>
            </a:r>
            <a:endParaRPr lang="en-US" dirty="0"/>
          </a:p>
        </p:txBody>
      </p:sp>
      <p:pic>
        <p:nvPicPr>
          <p:cNvPr id="3" name="Picture 2"/>
          <p:cNvPicPr>
            <a:picLocks noChangeAspect="1"/>
          </p:cNvPicPr>
          <p:nvPr/>
        </p:nvPicPr>
        <p:blipFill>
          <a:blip r:embed="rId2"/>
          <a:stretch>
            <a:fillRect/>
          </a:stretch>
        </p:blipFill>
        <p:spPr>
          <a:xfrm>
            <a:off x="909391" y="2401269"/>
            <a:ext cx="10559187" cy="3645724"/>
          </a:xfrm>
          <a:prstGeom prst="rect">
            <a:avLst/>
          </a:prstGeom>
        </p:spPr>
      </p:pic>
    </p:spTree>
    <p:extLst>
      <p:ext uri="{BB962C8B-B14F-4D97-AF65-F5344CB8AC3E}">
        <p14:creationId xmlns:p14="http://schemas.microsoft.com/office/powerpoint/2010/main" val="1690511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vs Functionality</a:t>
            </a:r>
            <a:endParaRPr lang="en-US" dirty="0"/>
          </a:p>
        </p:txBody>
      </p:sp>
      <p:pic>
        <p:nvPicPr>
          <p:cNvPr id="3" name="Picture 2"/>
          <p:cNvPicPr>
            <a:picLocks noChangeAspect="1"/>
          </p:cNvPicPr>
          <p:nvPr/>
        </p:nvPicPr>
        <p:blipFill>
          <a:blip r:embed="rId2"/>
          <a:stretch>
            <a:fillRect/>
          </a:stretch>
        </p:blipFill>
        <p:spPr>
          <a:xfrm>
            <a:off x="822811" y="2341389"/>
            <a:ext cx="10559187" cy="3645724"/>
          </a:xfrm>
          <a:prstGeom prst="rect">
            <a:avLst/>
          </a:prstGeom>
        </p:spPr>
      </p:pic>
    </p:spTree>
    <p:extLst>
      <p:ext uri="{BB962C8B-B14F-4D97-AF65-F5344CB8AC3E}">
        <p14:creationId xmlns:p14="http://schemas.microsoft.com/office/powerpoint/2010/main" val="9506776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2266</TotalTime>
  <Words>1076</Words>
  <Application>Microsoft Office PowerPoint</Application>
  <PresentationFormat>Widescreen</PresentationFormat>
  <Paragraphs>193</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Century Gothic</vt:lpstr>
      <vt:lpstr>Wingdings 2</vt:lpstr>
      <vt:lpstr>Quotable</vt:lpstr>
      <vt:lpstr>Tanzania Water Pumps</vt:lpstr>
      <vt:lpstr>Functionality Types &amp; Difference</vt:lpstr>
      <vt:lpstr>The Problem</vt:lpstr>
      <vt:lpstr>Goal</vt:lpstr>
      <vt:lpstr>The Data</vt:lpstr>
      <vt:lpstr>Outline</vt:lpstr>
      <vt:lpstr>Water Quantity vs Functionality</vt:lpstr>
      <vt:lpstr>Payment vs Functionality</vt:lpstr>
      <vt:lpstr>Management vs Functionality</vt:lpstr>
      <vt:lpstr>Population &amp; Crime Density</vt:lpstr>
      <vt:lpstr>Functionality</vt:lpstr>
      <vt:lpstr>Age of Pumps vs Functionality</vt:lpstr>
      <vt:lpstr>Preprocessing - Imputation</vt:lpstr>
      <vt:lpstr>Categorical Variables</vt:lpstr>
      <vt:lpstr>Addition of external data</vt:lpstr>
      <vt:lpstr>Class Imbalance</vt:lpstr>
      <vt:lpstr>Multi-class Regularized Logistic Regression</vt:lpstr>
      <vt:lpstr>Feature Reduction</vt:lpstr>
      <vt:lpstr>Multi-Level Model: Geographic Divisions of Tanzania</vt:lpstr>
      <vt:lpstr>Multi-Level Model</vt:lpstr>
      <vt:lpstr>Multi-Level Model Results (in progress)</vt:lpstr>
      <vt:lpstr>Naïve Bayes </vt:lpstr>
      <vt:lpstr>SVM</vt:lpstr>
      <vt:lpstr>SVM - Results</vt:lpstr>
      <vt:lpstr>GBM</vt:lpstr>
      <vt:lpstr>GBM - Results</vt:lpstr>
      <vt:lpstr>Random Forest - Results</vt:lpstr>
      <vt:lpstr>Final Result</vt:lpstr>
      <vt:lpstr>Recommendations / Improvements</vt:lpstr>
      <vt:lpstr>PowerPoint Presentation</vt:lpstr>
      <vt:lpstr>Appendix - SVM - 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Tanzania</dc:title>
  <dc:creator>Vijai Kasthuri Rangan</dc:creator>
  <cp:lastModifiedBy>Vijai Kasthuri Rangan</cp:lastModifiedBy>
  <cp:revision>64</cp:revision>
  <dcterms:created xsi:type="dcterms:W3CDTF">2015-11-25T20:28:21Z</dcterms:created>
  <dcterms:modified xsi:type="dcterms:W3CDTF">2015-11-30T20:05:05Z</dcterms:modified>
</cp:coreProperties>
</file>