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530" r:id="rId5"/>
    <p:sldId id="531" r:id="rId6"/>
    <p:sldId id="533" r:id="rId7"/>
    <p:sldId id="547" r:id="rId8"/>
    <p:sldId id="546" r:id="rId9"/>
    <p:sldId id="548" r:id="rId10"/>
    <p:sldId id="549" r:id="rId11"/>
    <p:sldId id="550" r:id="rId12"/>
    <p:sldId id="545" r:id="rId13"/>
    <p:sldId id="551" r:id="rId14"/>
    <p:sldId id="534" r:id="rId15"/>
    <p:sldId id="552" r:id="rId16"/>
    <p:sldId id="553" r:id="rId17"/>
    <p:sldId id="538" r:id="rId18"/>
    <p:sldId id="543" r:id="rId19"/>
    <p:sldId id="54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9776C7-BC4E-4F58-84BC-D6D2C525382E}" v="5" dt="2023-07-15T08:01:09.4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sharma" userId="345151881afe8daa" providerId="LiveId" clId="{E29776C7-BC4E-4F58-84BC-D6D2C525382E}"/>
    <pc:docChg chg="undo custSel addSld delSld modSld">
      <pc:chgData name="abhishek sharma" userId="345151881afe8daa" providerId="LiveId" clId="{E29776C7-BC4E-4F58-84BC-D6D2C525382E}" dt="2023-07-15T08:13:44.131" v="955" actId="478"/>
      <pc:docMkLst>
        <pc:docMk/>
      </pc:docMkLst>
      <pc:sldChg chg="delSp mod">
        <pc:chgData name="abhishek sharma" userId="345151881afe8daa" providerId="LiveId" clId="{E29776C7-BC4E-4F58-84BC-D6D2C525382E}" dt="2023-07-15T08:12:59.414" v="954" actId="478"/>
        <pc:sldMkLst>
          <pc:docMk/>
          <pc:sldMk cId="3548027083" sldId="531"/>
        </pc:sldMkLst>
        <pc:spChg chg="del">
          <ac:chgData name="abhishek sharma" userId="345151881afe8daa" providerId="LiveId" clId="{E29776C7-BC4E-4F58-84BC-D6D2C525382E}" dt="2023-07-15T08:12:59.414" v="954" actId="478"/>
          <ac:spMkLst>
            <pc:docMk/>
            <pc:sldMk cId="3548027083" sldId="531"/>
            <ac:spMk id="4" creationId="{DDD0AE42-75AF-229C-2692-C10ADA4FFA83}"/>
          </ac:spMkLst>
        </pc:spChg>
      </pc:sldChg>
      <pc:sldChg chg="addSp modSp mod">
        <pc:chgData name="abhishek sharma" userId="345151881afe8daa" providerId="LiveId" clId="{E29776C7-BC4E-4F58-84BC-D6D2C525382E}" dt="2023-07-15T07:56:46.708" v="35" actId="1076"/>
        <pc:sldMkLst>
          <pc:docMk/>
          <pc:sldMk cId="548476299" sldId="534"/>
        </pc:sldMkLst>
        <pc:spChg chg="mod">
          <ac:chgData name="abhishek sharma" userId="345151881afe8daa" providerId="LiveId" clId="{E29776C7-BC4E-4F58-84BC-D6D2C525382E}" dt="2023-07-15T07:56:04.546" v="29" actId="1076"/>
          <ac:spMkLst>
            <pc:docMk/>
            <pc:sldMk cId="548476299" sldId="534"/>
            <ac:spMk id="2" creationId="{797310B5-D907-A977-7A9C-69F8BEB7BB3F}"/>
          </ac:spMkLst>
        </pc:spChg>
        <pc:picChg chg="add mod">
          <ac:chgData name="abhishek sharma" userId="345151881afe8daa" providerId="LiveId" clId="{E29776C7-BC4E-4F58-84BC-D6D2C525382E}" dt="2023-07-15T07:56:46.708" v="35" actId="1076"/>
          <ac:picMkLst>
            <pc:docMk/>
            <pc:sldMk cId="548476299" sldId="534"/>
            <ac:picMk id="7" creationId="{6A9E8E46-1298-B34B-E176-FB157EB15549}"/>
          </ac:picMkLst>
        </pc:picChg>
      </pc:sldChg>
      <pc:sldChg chg="del">
        <pc:chgData name="abhishek sharma" userId="345151881afe8daa" providerId="LiveId" clId="{E29776C7-BC4E-4F58-84BC-D6D2C525382E}" dt="2023-07-15T08:03:31.889" v="65" actId="47"/>
        <pc:sldMkLst>
          <pc:docMk/>
          <pc:sldMk cId="1372651910" sldId="535"/>
        </pc:sldMkLst>
      </pc:sldChg>
      <pc:sldChg chg="modSp del mod">
        <pc:chgData name="abhishek sharma" userId="345151881afe8daa" providerId="LiveId" clId="{E29776C7-BC4E-4F58-84BC-D6D2C525382E}" dt="2023-07-15T08:04:05.027" v="68" actId="47"/>
        <pc:sldMkLst>
          <pc:docMk/>
          <pc:sldMk cId="1208724409" sldId="536"/>
        </pc:sldMkLst>
        <pc:graphicFrameChg chg="mod modGraphic">
          <ac:chgData name="abhishek sharma" userId="345151881afe8daa" providerId="LiveId" clId="{E29776C7-BC4E-4F58-84BC-D6D2C525382E}" dt="2023-07-15T08:03:49.227" v="67" actId="14100"/>
          <ac:graphicFrameMkLst>
            <pc:docMk/>
            <pc:sldMk cId="1208724409" sldId="536"/>
            <ac:graphicFrameMk id="4" creationId="{49C20947-A133-32C2-D0F4-654D337A74ED}"/>
          </ac:graphicFrameMkLst>
        </pc:graphicFrameChg>
      </pc:sldChg>
      <pc:sldChg chg="del">
        <pc:chgData name="abhishek sharma" userId="345151881afe8daa" providerId="LiveId" clId="{E29776C7-BC4E-4F58-84BC-D6D2C525382E}" dt="2023-07-15T08:04:50.288" v="105" actId="47"/>
        <pc:sldMkLst>
          <pc:docMk/>
          <pc:sldMk cId="1213210011" sldId="537"/>
        </pc:sldMkLst>
      </pc:sldChg>
      <pc:sldChg chg="delSp modSp add del mod">
        <pc:chgData name="abhishek sharma" userId="345151881afe8daa" providerId="LiveId" clId="{E29776C7-BC4E-4F58-84BC-D6D2C525382E}" dt="2023-07-15T08:13:44.131" v="955" actId="478"/>
        <pc:sldMkLst>
          <pc:docMk/>
          <pc:sldMk cId="765210901" sldId="538"/>
        </pc:sldMkLst>
        <pc:spChg chg="mod">
          <ac:chgData name="abhishek sharma" userId="345151881afe8daa" providerId="LiveId" clId="{E29776C7-BC4E-4F58-84BC-D6D2C525382E}" dt="2023-07-15T08:06:51.580" v="171" actId="20577"/>
          <ac:spMkLst>
            <pc:docMk/>
            <pc:sldMk cId="765210901" sldId="538"/>
            <ac:spMk id="2" creationId="{D249E45E-D6A7-9780-F652-BAF86DFBCC00}"/>
          </ac:spMkLst>
        </pc:spChg>
        <pc:spChg chg="mod">
          <ac:chgData name="abhishek sharma" userId="345151881afe8daa" providerId="LiveId" clId="{E29776C7-BC4E-4F58-84BC-D6D2C525382E}" dt="2023-07-15T08:06:22.907" v="122" actId="20577"/>
          <ac:spMkLst>
            <pc:docMk/>
            <pc:sldMk cId="765210901" sldId="538"/>
            <ac:spMk id="3" creationId="{C31605EE-24B6-95D8-DE5E-BEC2F03ECECA}"/>
          </ac:spMkLst>
        </pc:spChg>
        <pc:spChg chg="mod">
          <ac:chgData name="abhishek sharma" userId="345151881afe8daa" providerId="LiveId" clId="{E29776C7-BC4E-4F58-84BC-D6D2C525382E}" dt="2023-07-15T08:09:46.306" v="528" actId="20577"/>
          <ac:spMkLst>
            <pc:docMk/>
            <pc:sldMk cId="765210901" sldId="538"/>
            <ac:spMk id="4" creationId="{BE22F651-7ABC-015D-B5C4-622708A64CB1}"/>
          </ac:spMkLst>
        </pc:spChg>
        <pc:spChg chg="mod">
          <ac:chgData name="abhishek sharma" userId="345151881afe8daa" providerId="LiveId" clId="{E29776C7-BC4E-4F58-84BC-D6D2C525382E}" dt="2023-07-15T08:06:30.063" v="134" actId="20577"/>
          <ac:spMkLst>
            <pc:docMk/>
            <pc:sldMk cId="765210901" sldId="538"/>
            <ac:spMk id="5" creationId="{6A1E0F07-3291-4EE2-1286-04C97165BA68}"/>
          </ac:spMkLst>
        </pc:spChg>
        <pc:spChg chg="mod">
          <ac:chgData name="abhishek sharma" userId="345151881afe8daa" providerId="LiveId" clId="{E29776C7-BC4E-4F58-84BC-D6D2C525382E}" dt="2023-07-15T08:10:15.313" v="544" actId="20577"/>
          <ac:spMkLst>
            <pc:docMk/>
            <pc:sldMk cId="765210901" sldId="538"/>
            <ac:spMk id="6" creationId="{3DF22CC9-1295-2B21-05A9-68A44E669B8F}"/>
          </ac:spMkLst>
        </pc:spChg>
        <pc:spChg chg="del">
          <ac:chgData name="abhishek sharma" userId="345151881afe8daa" providerId="LiveId" clId="{E29776C7-BC4E-4F58-84BC-D6D2C525382E}" dt="2023-07-15T08:13:44.131" v="955" actId="478"/>
          <ac:spMkLst>
            <pc:docMk/>
            <pc:sldMk cId="765210901" sldId="538"/>
            <ac:spMk id="7" creationId="{A9F57080-19CA-8BBA-6050-8494551D4615}"/>
          </ac:spMkLst>
        </pc:spChg>
      </pc:sldChg>
      <pc:sldChg chg="add del">
        <pc:chgData name="abhishek sharma" userId="345151881afe8daa" providerId="LiveId" clId="{E29776C7-BC4E-4F58-84BC-D6D2C525382E}" dt="2023-07-15T08:06:14.578" v="110" actId="47"/>
        <pc:sldMkLst>
          <pc:docMk/>
          <pc:sldMk cId="1877080978" sldId="539"/>
        </pc:sldMkLst>
      </pc:sldChg>
      <pc:sldChg chg="del">
        <pc:chgData name="abhishek sharma" userId="345151881afe8daa" providerId="LiveId" clId="{E29776C7-BC4E-4F58-84BC-D6D2C525382E}" dt="2023-07-15T08:04:38.672" v="104" actId="47"/>
        <pc:sldMkLst>
          <pc:docMk/>
          <pc:sldMk cId="1579562137" sldId="540"/>
        </pc:sldMkLst>
      </pc:sldChg>
      <pc:sldChg chg="del">
        <pc:chgData name="abhishek sharma" userId="345151881afe8daa" providerId="LiveId" clId="{E29776C7-BC4E-4F58-84BC-D6D2C525382E}" dt="2023-07-15T08:04:37.136" v="103" actId="47"/>
        <pc:sldMkLst>
          <pc:docMk/>
          <pc:sldMk cId="840605972" sldId="541"/>
        </pc:sldMkLst>
      </pc:sldChg>
      <pc:sldChg chg="modSp mod">
        <pc:chgData name="abhishek sharma" userId="345151881afe8daa" providerId="LiveId" clId="{E29776C7-BC4E-4F58-84BC-D6D2C525382E}" dt="2023-07-15T08:12:30.991" v="953" actId="20577"/>
        <pc:sldMkLst>
          <pc:docMk/>
          <pc:sldMk cId="1958759625" sldId="543"/>
        </pc:sldMkLst>
        <pc:spChg chg="mod">
          <ac:chgData name="abhishek sharma" userId="345151881afe8daa" providerId="LiveId" clId="{E29776C7-BC4E-4F58-84BC-D6D2C525382E}" dt="2023-07-15T08:12:30.991" v="953" actId="20577"/>
          <ac:spMkLst>
            <pc:docMk/>
            <pc:sldMk cId="1958759625" sldId="543"/>
            <ac:spMk id="3" creationId="{6F9C1627-7A56-025E-482D-E2AB014EDF92}"/>
          </ac:spMkLst>
        </pc:spChg>
      </pc:sldChg>
      <pc:sldChg chg="modSp mod">
        <pc:chgData name="abhishek sharma" userId="345151881afe8daa" providerId="LiveId" clId="{E29776C7-BC4E-4F58-84BC-D6D2C525382E}" dt="2023-07-15T08:04:29.621" v="102" actId="20577"/>
        <pc:sldMkLst>
          <pc:docMk/>
          <pc:sldMk cId="1877701230" sldId="544"/>
        </pc:sldMkLst>
        <pc:spChg chg="mod">
          <ac:chgData name="abhishek sharma" userId="345151881afe8daa" providerId="LiveId" clId="{E29776C7-BC4E-4F58-84BC-D6D2C525382E}" dt="2023-07-15T08:04:29.621" v="102" actId="20577"/>
          <ac:spMkLst>
            <pc:docMk/>
            <pc:sldMk cId="1877701230" sldId="544"/>
            <ac:spMk id="3" creationId="{55519D01-29BE-BE76-41C5-9D58AD8119DC}"/>
          </ac:spMkLst>
        </pc:spChg>
      </pc:sldChg>
      <pc:sldChg chg="addSp modSp add mod">
        <pc:chgData name="abhishek sharma" userId="345151881afe8daa" providerId="LiveId" clId="{E29776C7-BC4E-4F58-84BC-D6D2C525382E}" dt="2023-07-15T08:02:42.078" v="64" actId="14100"/>
        <pc:sldMkLst>
          <pc:docMk/>
          <pc:sldMk cId="1836707408" sldId="552"/>
        </pc:sldMkLst>
        <pc:picChg chg="add mod">
          <ac:chgData name="abhishek sharma" userId="345151881afe8daa" providerId="LiveId" clId="{E29776C7-BC4E-4F58-84BC-D6D2C525382E}" dt="2023-07-15T07:58:32.599" v="42" actId="1076"/>
          <ac:picMkLst>
            <pc:docMk/>
            <pc:sldMk cId="1836707408" sldId="552"/>
            <ac:picMk id="4" creationId="{9084ECCF-C3D4-1689-BD63-C55E3BA4BB46}"/>
          </ac:picMkLst>
        </pc:picChg>
        <pc:picChg chg="add mod">
          <ac:chgData name="abhishek sharma" userId="345151881afe8daa" providerId="LiveId" clId="{E29776C7-BC4E-4F58-84BC-D6D2C525382E}" dt="2023-07-15T08:02:42.078" v="64" actId="14100"/>
          <ac:picMkLst>
            <pc:docMk/>
            <pc:sldMk cId="1836707408" sldId="552"/>
            <ac:picMk id="6" creationId="{009F9CFE-9197-F0CB-81B3-F387C404A2D6}"/>
          </ac:picMkLst>
        </pc:picChg>
        <pc:picChg chg="add mod">
          <ac:chgData name="abhishek sharma" userId="345151881afe8daa" providerId="LiveId" clId="{E29776C7-BC4E-4F58-84BC-D6D2C525382E}" dt="2023-07-15T07:59:19.865" v="49" actId="1076"/>
          <ac:picMkLst>
            <pc:docMk/>
            <pc:sldMk cId="1836707408" sldId="552"/>
            <ac:picMk id="7" creationId="{A4241F55-A44F-2EB7-4E36-124C5B4D435C}"/>
          </ac:picMkLst>
        </pc:picChg>
      </pc:sldChg>
      <pc:sldChg chg="addSp delSp modSp add mod">
        <pc:chgData name="abhishek sharma" userId="345151881afe8daa" providerId="LiveId" clId="{E29776C7-BC4E-4F58-84BC-D6D2C525382E}" dt="2023-07-15T08:01:29.882" v="63" actId="14100"/>
        <pc:sldMkLst>
          <pc:docMk/>
          <pc:sldMk cId="3878161294" sldId="553"/>
        </pc:sldMkLst>
        <pc:spChg chg="mod">
          <ac:chgData name="abhishek sharma" userId="345151881afe8daa" providerId="LiveId" clId="{E29776C7-BC4E-4F58-84BC-D6D2C525382E}" dt="2023-07-15T08:00:00.025" v="54" actId="20577"/>
          <ac:spMkLst>
            <pc:docMk/>
            <pc:sldMk cId="3878161294" sldId="553"/>
            <ac:spMk id="2" creationId="{797310B5-D907-A977-7A9C-69F8BEB7BB3F}"/>
          </ac:spMkLst>
        </pc:spChg>
        <pc:picChg chg="del">
          <ac:chgData name="abhishek sharma" userId="345151881afe8daa" providerId="LiveId" clId="{E29776C7-BC4E-4F58-84BC-D6D2C525382E}" dt="2023-07-15T08:00:04.667" v="55" actId="478"/>
          <ac:picMkLst>
            <pc:docMk/>
            <pc:sldMk cId="3878161294" sldId="553"/>
            <ac:picMk id="4" creationId="{9084ECCF-C3D4-1689-BD63-C55E3BA4BB46}"/>
          </ac:picMkLst>
        </pc:picChg>
        <pc:picChg chg="add mod">
          <ac:chgData name="abhishek sharma" userId="345151881afe8daa" providerId="LiveId" clId="{E29776C7-BC4E-4F58-84BC-D6D2C525382E}" dt="2023-07-15T08:01:29.882" v="63" actId="14100"/>
          <ac:picMkLst>
            <pc:docMk/>
            <pc:sldMk cId="3878161294" sldId="553"/>
            <ac:picMk id="5" creationId="{5C69A5F7-61A6-364C-5BDE-C984BC8D25B0}"/>
          </ac:picMkLst>
        </pc:picChg>
        <pc:picChg chg="del">
          <ac:chgData name="abhishek sharma" userId="345151881afe8daa" providerId="LiveId" clId="{E29776C7-BC4E-4F58-84BC-D6D2C525382E}" dt="2023-07-15T08:00:08.401" v="57" actId="478"/>
          <ac:picMkLst>
            <pc:docMk/>
            <pc:sldMk cId="3878161294" sldId="553"/>
            <ac:picMk id="6" creationId="{009F9CFE-9197-F0CB-81B3-F387C404A2D6}"/>
          </ac:picMkLst>
        </pc:picChg>
        <pc:picChg chg="del">
          <ac:chgData name="abhishek sharma" userId="345151881afe8daa" providerId="LiveId" clId="{E29776C7-BC4E-4F58-84BC-D6D2C525382E}" dt="2023-07-15T08:00:07.332" v="56" actId="478"/>
          <ac:picMkLst>
            <pc:docMk/>
            <pc:sldMk cId="3878161294" sldId="553"/>
            <ac:picMk id="7" creationId="{A4241F55-A44F-2EB7-4E36-124C5B4D435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Bank :</a:t>
            </a:r>
            <a:br>
              <a:rPr lang="en-US" dirty="0"/>
            </a:br>
            <a:r>
              <a:rPr lang="en-US" dirty="0"/>
              <a:t>customer churn analysis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Abhishek Sharma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Creating figma template</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3"/>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Login to Figma.com</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a:xfrm>
            <a:off x="3538728" y="4599431"/>
            <a:ext cx="1362456" cy="1246317"/>
          </a:xfrm>
        </p:spPr>
        <p:txBody>
          <a:bodyPr/>
          <a:lstStyle/>
          <a:p>
            <a:r>
              <a:rPr lang="en-US" dirty="0"/>
              <a:t>Create a new blank template</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726521" y="4677662"/>
            <a:ext cx="1362456" cy="1246317"/>
          </a:xfrm>
        </p:spPr>
        <p:txBody>
          <a:bodyPr/>
          <a:lstStyle/>
          <a:p>
            <a:r>
              <a:rPr lang="en-US" dirty="0"/>
              <a:t>Drag and drop various shapes as per your need in the template and align them </a:t>
            </a:r>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a:xfrm>
            <a:off x="7872984" y="4599432"/>
            <a:ext cx="1362456" cy="1246316"/>
          </a:xfrm>
        </p:spPr>
        <p:txBody>
          <a:bodyPr/>
          <a:lstStyle/>
          <a:p>
            <a:r>
              <a:rPr lang="en-US" dirty="0"/>
              <a:t>Format the shapes and colors inside template in well organized way .</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a:xfrm>
            <a:off x="10058400" y="4599432"/>
            <a:ext cx="1362456" cy="1426464"/>
          </a:xfrm>
        </p:spPr>
        <p:txBody>
          <a:bodyPr/>
          <a:lstStyle/>
          <a:p>
            <a:pPr lvl="0"/>
            <a:r>
              <a:rPr lang="en-US" dirty="0"/>
              <a:t>Download the template and use it in creating interactive Dashboard</a:t>
            </a:r>
          </a:p>
        </p:txBody>
      </p:sp>
      <p:pic>
        <p:nvPicPr>
          <p:cNvPr id="4" name="Graphic 3" descr="Pencil with solid fill">
            <a:extLst>
              <a:ext uri="{FF2B5EF4-FFF2-40B4-BE49-F238E27FC236}">
                <a16:creationId xmlns:a16="http://schemas.microsoft.com/office/drawing/2014/main" id="{9D0DF866-7CBE-119C-1BE3-9156A25A97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6230" y="2996993"/>
            <a:ext cx="715503" cy="715503"/>
          </a:xfrm>
          <a:prstGeom prst="rect">
            <a:avLst/>
          </a:prstGeom>
        </p:spPr>
      </p:pic>
      <p:pic>
        <p:nvPicPr>
          <p:cNvPr id="8" name="Graphic 7" descr="Large paint brush with solid fill">
            <a:extLst>
              <a:ext uri="{FF2B5EF4-FFF2-40B4-BE49-F238E27FC236}">
                <a16:creationId xmlns:a16="http://schemas.microsoft.com/office/drawing/2014/main" id="{60F929E4-9946-FA0A-DC9B-F568CFE307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28992" y="2980517"/>
            <a:ext cx="813256" cy="813256"/>
          </a:xfrm>
          <a:prstGeom prst="rect">
            <a:avLst/>
          </a:prstGeom>
        </p:spPr>
      </p:pic>
      <p:pic>
        <p:nvPicPr>
          <p:cNvPr id="12" name="Graphic 11" descr="Pie chart with solid fill">
            <a:extLst>
              <a:ext uri="{FF2B5EF4-FFF2-40B4-BE49-F238E27FC236}">
                <a16:creationId xmlns:a16="http://schemas.microsoft.com/office/drawing/2014/main" id="{82FCCE5D-005A-C914-5468-563CDD2B9E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89296" y="2880193"/>
            <a:ext cx="813256" cy="813256"/>
          </a:xfrm>
          <a:prstGeom prst="rect">
            <a:avLst/>
          </a:prstGeom>
        </p:spPr>
      </p:pic>
    </p:spTree>
    <p:extLst>
      <p:ext uri="{BB962C8B-B14F-4D97-AF65-F5344CB8AC3E}">
        <p14:creationId xmlns:p14="http://schemas.microsoft.com/office/powerpoint/2010/main" val="261191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225421" y="93306"/>
            <a:ext cx="9144000" cy="1343609"/>
          </a:xfrm>
        </p:spPr>
        <p:txBody>
          <a:bodyPr/>
          <a:lstStyle/>
          <a:p>
            <a:r>
              <a:rPr lang="en-US" dirty="0"/>
              <a:t>Overview of figma template</a:t>
            </a:r>
          </a:p>
        </p:txBody>
      </p:sp>
      <p:pic>
        <p:nvPicPr>
          <p:cNvPr id="7" name="Picture 6">
            <a:extLst>
              <a:ext uri="{FF2B5EF4-FFF2-40B4-BE49-F238E27FC236}">
                <a16:creationId xmlns:a16="http://schemas.microsoft.com/office/drawing/2014/main" id="{6A9E8E46-1298-B34B-E176-FB157EB15549}"/>
              </a:ext>
            </a:extLst>
          </p:cNvPr>
          <p:cNvPicPr>
            <a:picLocks noChangeAspect="1"/>
          </p:cNvPicPr>
          <p:nvPr/>
        </p:nvPicPr>
        <p:blipFill>
          <a:blip r:embed="rId2"/>
          <a:stretch>
            <a:fillRect/>
          </a:stretch>
        </p:blipFill>
        <p:spPr>
          <a:xfrm>
            <a:off x="2534817" y="1902550"/>
            <a:ext cx="6674497" cy="3438377"/>
          </a:xfrm>
          <a:prstGeom prst="rect">
            <a:avLst/>
          </a:prstGeom>
        </p:spPr>
      </p:pic>
    </p:spTree>
    <p:extLst>
      <p:ext uri="{BB962C8B-B14F-4D97-AF65-F5344CB8AC3E}">
        <p14:creationId xmlns:p14="http://schemas.microsoft.com/office/powerpoint/2010/main" val="54847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290735" y="74646"/>
            <a:ext cx="9144000" cy="727788"/>
          </a:xfrm>
        </p:spPr>
        <p:txBody>
          <a:bodyPr/>
          <a:lstStyle/>
          <a:p>
            <a:r>
              <a:rPr lang="en-US" dirty="0"/>
              <a:t>Dashboard - 1</a:t>
            </a:r>
          </a:p>
        </p:txBody>
      </p:sp>
      <p:pic>
        <p:nvPicPr>
          <p:cNvPr id="4" name="Picture 3">
            <a:extLst>
              <a:ext uri="{FF2B5EF4-FFF2-40B4-BE49-F238E27FC236}">
                <a16:creationId xmlns:a16="http://schemas.microsoft.com/office/drawing/2014/main" id="{9084ECCF-C3D4-1689-BD63-C55E3BA4BB46}"/>
              </a:ext>
            </a:extLst>
          </p:cNvPr>
          <p:cNvPicPr>
            <a:picLocks noChangeAspect="1"/>
          </p:cNvPicPr>
          <p:nvPr/>
        </p:nvPicPr>
        <p:blipFill>
          <a:blip r:embed="rId2"/>
          <a:stretch>
            <a:fillRect/>
          </a:stretch>
        </p:blipFill>
        <p:spPr>
          <a:xfrm>
            <a:off x="475861" y="966516"/>
            <a:ext cx="10972800" cy="5551957"/>
          </a:xfrm>
          <a:prstGeom prst="rect">
            <a:avLst/>
          </a:prstGeom>
        </p:spPr>
      </p:pic>
      <p:pic>
        <p:nvPicPr>
          <p:cNvPr id="6" name="Graphic 5" descr="Star with solid fill">
            <a:extLst>
              <a:ext uri="{FF2B5EF4-FFF2-40B4-BE49-F238E27FC236}">
                <a16:creationId xmlns:a16="http://schemas.microsoft.com/office/drawing/2014/main" id="{009F9CFE-9197-F0CB-81B3-F387C404A2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87887" y="1548881"/>
            <a:ext cx="329681" cy="329681"/>
          </a:xfrm>
          <a:prstGeom prst="rect">
            <a:avLst/>
          </a:prstGeom>
        </p:spPr>
      </p:pic>
      <p:pic>
        <p:nvPicPr>
          <p:cNvPr id="7" name="Graphic 6" descr="Star with solid fill">
            <a:extLst>
              <a:ext uri="{FF2B5EF4-FFF2-40B4-BE49-F238E27FC236}">
                <a16:creationId xmlns:a16="http://schemas.microsoft.com/office/drawing/2014/main" id="{A4241F55-A44F-2EB7-4E36-124C5B4D43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24458" y="1550437"/>
            <a:ext cx="329681" cy="329681"/>
          </a:xfrm>
          <a:prstGeom prst="rect">
            <a:avLst/>
          </a:prstGeom>
        </p:spPr>
      </p:pic>
    </p:spTree>
    <p:extLst>
      <p:ext uri="{BB962C8B-B14F-4D97-AF65-F5344CB8AC3E}">
        <p14:creationId xmlns:p14="http://schemas.microsoft.com/office/powerpoint/2010/main" val="183670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290735" y="74646"/>
            <a:ext cx="9144000" cy="727788"/>
          </a:xfrm>
        </p:spPr>
        <p:txBody>
          <a:bodyPr/>
          <a:lstStyle/>
          <a:p>
            <a:r>
              <a:rPr lang="en-US" dirty="0"/>
              <a:t>Dashboard - 2</a:t>
            </a:r>
          </a:p>
        </p:txBody>
      </p:sp>
      <p:pic>
        <p:nvPicPr>
          <p:cNvPr id="5" name="Picture 4">
            <a:extLst>
              <a:ext uri="{FF2B5EF4-FFF2-40B4-BE49-F238E27FC236}">
                <a16:creationId xmlns:a16="http://schemas.microsoft.com/office/drawing/2014/main" id="{5C69A5F7-61A6-364C-5BDE-C984BC8D25B0}"/>
              </a:ext>
            </a:extLst>
          </p:cNvPr>
          <p:cNvPicPr>
            <a:picLocks noChangeAspect="1"/>
          </p:cNvPicPr>
          <p:nvPr/>
        </p:nvPicPr>
        <p:blipFill>
          <a:blip r:embed="rId2"/>
          <a:stretch>
            <a:fillRect/>
          </a:stretch>
        </p:blipFill>
        <p:spPr>
          <a:xfrm>
            <a:off x="270586" y="802434"/>
            <a:ext cx="11420671" cy="5837177"/>
          </a:xfrm>
          <a:prstGeom prst="rect">
            <a:avLst/>
          </a:prstGeom>
        </p:spPr>
      </p:pic>
    </p:spTree>
    <p:extLst>
      <p:ext uri="{BB962C8B-B14F-4D97-AF65-F5344CB8AC3E}">
        <p14:creationId xmlns:p14="http://schemas.microsoft.com/office/powerpoint/2010/main" val="387816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Filters in dashboards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Dashboard -1</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This Dashboard has 2 filters. </a:t>
            </a:r>
          </a:p>
          <a:p>
            <a:r>
              <a:rPr lang="en-US" dirty="0"/>
              <a:t>The visuals with star sign on them contains filter</a:t>
            </a:r>
          </a:p>
          <a:p>
            <a:r>
              <a:rPr lang="en-US" dirty="0"/>
              <a:t>Every other visual will respond if you click on either of 2 visuals (containing filters)</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Dashboard -2</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41264" y="2752531"/>
            <a:ext cx="3621024" cy="2578608"/>
          </a:xfrm>
        </p:spPr>
        <p:txBody>
          <a:bodyPr/>
          <a:lstStyle/>
          <a:p>
            <a:r>
              <a:rPr lang="en-US" dirty="0"/>
              <a:t>This Dashboard has 6 filters.</a:t>
            </a:r>
          </a:p>
          <a:p>
            <a:r>
              <a:rPr lang="en-US" dirty="0"/>
              <a:t>Every single visual contains filter </a:t>
            </a:r>
          </a:p>
          <a:p>
            <a:r>
              <a:rPr lang="en-US" dirty="0"/>
              <a:t>Every visual will respond if you click in any of visual.</a:t>
            </a:r>
          </a:p>
        </p:txBody>
      </p:sp>
    </p:spTree>
    <p:extLst>
      <p:ext uri="{BB962C8B-B14F-4D97-AF65-F5344CB8AC3E}">
        <p14:creationId xmlns:p14="http://schemas.microsoft.com/office/powerpoint/2010/main" val="76521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685032"/>
            <a:ext cx="7735824" cy="1708062"/>
          </a:xfrm>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Now the North America bank can use these two dashboard to figure out more about the customers who are leaving bank and take actions accordingly.</a:t>
            </a:r>
          </a:p>
          <a:p>
            <a:r>
              <a:rPr lang="en-US" dirty="0">
                <a:latin typeface="Segoe UI Light" panose="020B0502040204020203" pitchFamily="34" charset="0"/>
                <a:ea typeface="+mn-lt"/>
                <a:cs typeface="Segoe UI Light" panose="020B0502040204020203" pitchFamily="34" charset="0"/>
              </a:rPr>
              <a:t>They can use dashboard to know about any details of the customers, The dashboard will respond with </a:t>
            </a:r>
            <a:r>
              <a:rPr lang="en-US" sz="1800" dirty="0">
                <a:solidFill>
                  <a:schemeClr val="bg1"/>
                </a:solidFill>
                <a:latin typeface="Segoe UI Light" panose="020B0502040204020203" pitchFamily="34" charset="0"/>
                <a:ea typeface="+mn-lt"/>
                <a:cs typeface="Segoe UI Light" panose="020B0502040204020203" pitchFamily="34" charset="0"/>
              </a:rPr>
              <a:t> respective visual each time you click on any field in visuals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Abhishek Sharma</a:t>
            </a:r>
          </a:p>
          <a:p>
            <a:pPr algn="l"/>
            <a:r>
              <a:rPr lang="en-US" dirty="0">
                <a:latin typeface="Segoe UI Light" panose="020B0502040204020203" pitchFamily="34" charset="0"/>
                <a:ea typeface="Calibri" panose="020F0502020204030204"/>
                <a:cs typeface="Segoe UI Light" panose="020B0502040204020203" pitchFamily="34" charset="0"/>
              </a:rPr>
              <a:t>as826385@gmail.com</a:t>
            </a: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Primary goal</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Database</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Implementation and methods used</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 certain bank in North America want to perform customer churn analysis, as the credit card business of bank is not performing very well. Churn Analysis will help the bank evaluate the customers who have stopped purchasing credit cards of bank and figure out measure to reduce the bank’s customer loss rate.</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Primary goal</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Analyze the Customer data of North America bank and build and interactive dashboard using Tableau. </a:t>
            </a:r>
          </a:p>
          <a:p>
            <a:endParaRPr lang="en-US" dirty="0"/>
          </a:p>
        </p:txBody>
      </p:sp>
    </p:spTree>
    <p:extLst>
      <p:ext uri="{BB962C8B-B14F-4D97-AF65-F5344CB8AC3E}">
        <p14:creationId xmlns:p14="http://schemas.microsoft.com/office/powerpoint/2010/main" val="368500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database</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CLIENTNUM</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Client number. Unique identifier for the customer holding the</a:t>
            </a:r>
          </a:p>
          <a:p>
            <a:r>
              <a:rPr lang="en-US" dirty="0"/>
              <a:t>account.</a:t>
            </a:r>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Attrition_Flag</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Internal event (customer activity) variable. If the account is</a:t>
            </a:r>
          </a:p>
          <a:p>
            <a:r>
              <a:rPr lang="en-US" dirty="0"/>
              <a:t>closed, then it is 1, otherwise it is 0.</a:t>
            </a:r>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Customer_Age</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Demographic variable - Customer's age in years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Gender</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Demographic variable - M=Male, F=Female</a:t>
            </a:r>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dirty="0"/>
              <a:t>Dependent_count</a:t>
            </a:r>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Demographic variable - Number of dependents</a:t>
            </a:r>
          </a:p>
        </p:txBody>
      </p:sp>
    </p:spTree>
    <p:extLst>
      <p:ext uri="{BB962C8B-B14F-4D97-AF65-F5344CB8AC3E}">
        <p14:creationId xmlns:p14="http://schemas.microsoft.com/office/powerpoint/2010/main" val="143013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database</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Education_Level</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sz="1300" dirty="0"/>
              <a:t>Demographic variable - Educational qualification of the</a:t>
            </a:r>
          </a:p>
          <a:p>
            <a:r>
              <a:rPr lang="en-US" sz="1300" dirty="0"/>
              <a:t>account holder (example: high school, college graduate, etc.)</a:t>
            </a:r>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Marital_Status</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Demographic variable - Married, Single, Divorced, Unknown</a:t>
            </a:r>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Income_Category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sz="1300" dirty="0"/>
              <a:t>Demographic variable - Annual income category of the</a:t>
            </a:r>
          </a:p>
          <a:p>
            <a:r>
              <a:rPr lang="en-US" sz="1300" dirty="0"/>
              <a:t>account holder (&lt; $40K, $40K - 60K, $60K - $80K, $80K-$120K, &gt; $120K,</a:t>
            </a:r>
          </a:p>
          <a:p>
            <a:r>
              <a:rPr lang="en-US" sz="1300" dirty="0"/>
              <a:t>Unknown)</a:t>
            </a:r>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Card_Category</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Product Variable - Type of card (Blue, Silver, Gold, Platinum)</a:t>
            </a:r>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dirty="0"/>
              <a:t>Region</a:t>
            </a:r>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The region to which the account holder belongs</a:t>
            </a:r>
          </a:p>
        </p:txBody>
      </p:sp>
    </p:spTree>
    <p:extLst>
      <p:ext uri="{BB962C8B-B14F-4D97-AF65-F5344CB8AC3E}">
        <p14:creationId xmlns:p14="http://schemas.microsoft.com/office/powerpoint/2010/main" val="365107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database</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sz="2400" dirty="0"/>
              <a:t>Months_on_book</a:t>
            </a:r>
            <a:endParaRPr lang="en-US" dirty="0"/>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 The period since the loan is purchased</a:t>
            </a:r>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Total_Relationship_count</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Years of relationship with the bank</a:t>
            </a:r>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sz="2400" dirty="0"/>
              <a:t>Months_Inactive_12_mon</a:t>
            </a:r>
            <a:endParaRPr lang="en-US" dirty="0"/>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Months of inactivity in the last 12 months</a:t>
            </a:r>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Contacts_Count_12_mon</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Contact made by bank in the last 12 months</a:t>
            </a:r>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dirty="0"/>
              <a:t>Credit_Limit</a:t>
            </a:r>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Credit limit offered by the bank on the card</a:t>
            </a:r>
          </a:p>
        </p:txBody>
      </p:sp>
    </p:spTree>
    <p:extLst>
      <p:ext uri="{BB962C8B-B14F-4D97-AF65-F5344CB8AC3E}">
        <p14:creationId xmlns:p14="http://schemas.microsoft.com/office/powerpoint/2010/main" val="42774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database</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Total_Revolving_Bal</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Balance that carries over month to month</a:t>
            </a:r>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Avg_Open_to_Buy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Difference between the credit limit assigned to a card</a:t>
            </a:r>
          </a:p>
          <a:p>
            <a:r>
              <a:rPr lang="en-US" dirty="0"/>
              <a:t>holder and the present balance on the account</a:t>
            </a:r>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Total_Trans_Amt</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The total amount transacted by the customer</a:t>
            </a:r>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Total_Trans_Ct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The total number of transactions by the card holder(Last 12</a:t>
            </a:r>
          </a:p>
          <a:p>
            <a:r>
              <a:rPr lang="en-US" dirty="0"/>
              <a:t>months)</a:t>
            </a:r>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dirty="0"/>
              <a:t>Average_Utilzation_Ratio</a:t>
            </a:r>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Utilization of card and calculated average</a:t>
            </a:r>
          </a:p>
        </p:txBody>
      </p:sp>
    </p:spTree>
    <p:extLst>
      <p:ext uri="{BB962C8B-B14F-4D97-AF65-F5344CB8AC3E}">
        <p14:creationId xmlns:p14="http://schemas.microsoft.com/office/powerpoint/2010/main" val="9553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Data pre-processing</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3"/>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Load csv file into DataFrame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a:xfrm>
            <a:off x="3538728" y="4599431"/>
            <a:ext cx="1362456" cy="1246317"/>
          </a:xfrm>
        </p:spPr>
        <p:txBody>
          <a:bodyPr/>
          <a:lstStyle/>
          <a:p>
            <a:r>
              <a:rPr lang="en-US" dirty="0"/>
              <a:t>Fill missing values with mode and mean respectively </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726521" y="4677662"/>
            <a:ext cx="1362456" cy="2180338"/>
          </a:xfrm>
        </p:spPr>
        <p:txBody>
          <a:bodyPr/>
          <a:lstStyle/>
          <a:p>
            <a:r>
              <a:rPr lang="en-US" dirty="0"/>
              <a:t>Describing data by checking – </a:t>
            </a:r>
          </a:p>
          <a:p>
            <a:r>
              <a:rPr lang="en-US" dirty="0"/>
              <a:t>Mean</a:t>
            </a:r>
          </a:p>
          <a:p>
            <a:r>
              <a:rPr lang="en-US" dirty="0"/>
              <a:t>Median</a:t>
            </a:r>
          </a:p>
          <a:p>
            <a:r>
              <a:rPr lang="en-US" dirty="0"/>
              <a:t>Mode </a:t>
            </a:r>
          </a:p>
          <a:p>
            <a:r>
              <a:rPr lang="en-US" dirty="0"/>
              <a:t>Min </a:t>
            </a:r>
          </a:p>
          <a:p>
            <a:r>
              <a:rPr lang="en-US" dirty="0"/>
              <a:t>Max</a:t>
            </a:r>
          </a:p>
          <a:p>
            <a:r>
              <a:rPr lang="en-US" dirty="0"/>
              <a:t>Shape</a:t>
            </a:r>
          </a:p>
          <a:p>
            <a:r>
              <a:rPr lang="en-US" dirty="0"/>
              <a:t>Info</a:t>
            </a:r>
          </a:p>
          <a:p>
            <a:r>
              <a:rPr lang="en-US" dirty="0"/>
              <a:t>Std etc.</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Check if any outlier will affect analysis</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a:xfrm>
            <a:off x="10058400" y="4599432"/>
            <a:ext cx="1362456" cy="1073580"/>
          </a:xfrm>
        </p:spPr>
        <p:txBody>
          <a:bodyPr/>
          <a:lstStyle/>
          <a:p>
            <a:pPr lvl="0"/>
            <a:r>
              <a:rPr lang="en-US" dirty="0"/>
              <a:t>Export the updated DataFrame to csv file </a:t>
            </a:r>
          </a:p>
        </p:txBody>
      </p:sp>
      <p:pic>
        <p:nvPicPr>
          <p:cNvPr id="14" name="Graphic 13" descr="Checklist with solid fill">
            <a:extLst>
              <a:ext uri="{FF2B5EF4-FFF2-40B4-BE49-F238E27FC236}">
                <a16:creationId xmlns:a16="http://schemas.microsoft.com/office/drawing/2014/main" id="{649C3EAD-E1DA-0500-A52E-B0FB3C3DFE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18991" y="3017032"/>
            <a:ext cx="621792" cy="621792"/>
          </a:xfrm>
          <a:prstGeom prst="rect">
            <a:avLst/>
          </a:prstGeom>
        </p:spPr>
      </p:pic>
      <p:pic>
        <p:nvPicPr>
          <p:cNvPr id="16" name="Graphic 15" descr="List with solid fill">
            <a:extLst>
              <a:ext uri="{FF2B5EF4-FFF2-40B4-BE49-F238E27FC236}">
                <a16:creationId xmlns:a16="http://schemas.microsoft.com/office/drawing/2014/main" id="{4EEEAF2B-5160-F23E-1FB3-FDAED3505D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11334" y="3015725"/>
            <a:ext cx="621792" cy="621792"/>
          </a:xfrm>
          <a:prstGeom prst="rect">
            <a:avLst/>
          </a:prstGeom>
        </p:spPr>
      </p:pic>
      <p:pic>
        <p:nvPicPr>
          <p:cNvPr id="18" name="Graphic 17" descr="Research with solid fill">
            <a:extLst>
              <a:ext uri="{FF2B5EF4-FFF2-40B4-BE49-F238E27FC236}">
                <a16:creationId xmlns:a16="http://schemas.microsoft.com/office/drawing/2014/main" id="{9012D963-E8A2-862E-9389-3389A61D77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08775" y="2919439"/>
            <a:ext cx="763406" cy="763406"/>
          </a:xfrm>
          <a:prstGeom prst="rect">
            <a:avLst/>
          </a:prstGeom>
        </p:spPr>
      </p:pic>
    </p:spTree>
    <p:extLst>
      <p:ext uri="{BB962C8B-B14F-4D97-AF65-F5344CB8AC3E}">
        <p14:creationId xmlns:p14="http://schemas.microsoft.com/office/powerpoint/2010/main" val="351013098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66</TotalTime>
  <Words>670</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Segoe UI Light</vt:lpstr>
      <vt:lpstr>Tw Cen MT</vt:lpstr>
      <vt:lpstr>Office Theme</vt:lpstr>
      <vt:lpstr>Bank : customer churn analysis</vt:lpstr>
      <vt:lpstr>CONTENTS</vt:lpstr>
      <vt:lpstr>INTRODUCTION</vt:lpstr>
      <vt:lpstr>Primary goal</vt:lpstr>
      <vt:lpstr>database</vt:lpstr>
      <vt:lpstr>database</vt:lpstr>
      <vt:lpstr>database</vt:lpstr>
      <vt:lpstr>database</vt:lpstr>
      <vt:lpstr>Data pre-processing</vt:lpstr>
      <vt:lpstr>Creating figma template</vt:lpstr>
      <vt:lpstr>Overview of figma template</vt:lpstr>
      <vt:lpstr>Dashboard - 1</vt:lpstr>
      <vt:lpstr>Dashboard - 2</vt:lpstr>
      <vt:lpstr>Filters in dashboards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 customer churn analysis</dc:title>
  <dc:creator>abhishek sharma</dc:creator>
  <cp:lastModifiedBy>abhishek sharma</cp:lastModifiedBy>
  <cp:revision>1</cp:revision>
  <dcterms:created xsi:type="dcterms:W3CDTF">2023-07-15T07:06:49Z</dcterms:created>
  <dcterms:modified xsi:type="dcterms:W3CDTF">2023-07-15T08:13:47Z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