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5015" y="1709611"/>
            <a:ext cx="7461968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8324" y="4353065"/>
            <a:ext cx="8995351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79371"/>
            <a:ext cx="1036955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0" y="1816480"/>
            <a:ext cx="10358139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68170" marR="5080" indent="-1856105">
              <a:lnSpc>
                <a:spcPts val="6480"/>
              </a:lnSpc>
              <a:spcBef>
                <a:spcPts val="915"/>
              </a:spcBef>
            </a:pPr>
            <a:r>
              <a:rPr spc="-25" dirty="0"/>
              <a:t>Wildlife</a:t>
            </a:r>
            <a:r>
              <a:rPr spc="-50" dirty="0"/>
              <a:t> </a:t>
            </a:r>
            <a:r>
              <a:rPr spc="-5" dirty="0"/>
              <a:t>Detection</a:t>
            </a:r>
            <a:r>
              <a:rPr spc="-360" dirty="0"/>
              <a:t> </a:t>
            </a:r>
            <a:r>
              <a:rPr spc="-5" dirty="0"/>
              <a:t>And </a:t>
            </a:r>
            <a:r>
              <a:rPr spc="-1485" dirty="0"/>
              <a:t> </a:t>
            </a:r>
            <a:r>
              <a:rPr spc="-10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4038600"/>
            <a:ext cx="9601200" cy="185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1385">
              <a:lnSpc>
                <a:spcPct val="124700"/>
              </a:lnSpc>
              <a:spcBef>
                <a:spcPts val="10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lang="en-US" sz="2400" spc="-10" dirty="0">
                <a:latin typeface="Times New Roman"/>
                <a:cs typeface="Times New Roman"/>
              </a:rPr>
              <a:t>MUTHU BANGARU.N –RA2111003011163</a:t>
            </a:r>
          </a:p>
          <a:p>
            <a:pPr marL="12700" marR="5080" indent="921385">
              <a:lnSpc>
                <a:spcPct val="1247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2)KOUSHIK MAHATO-RA2111003011164</a:t>
            </a:r>
          </a:p>
          <a:p>
            <a:pPr marL="12700" marR="5080" indent="921385">
              <a:lnSpc>
                <a:spcPct val="1247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3)ARVIND KRISHNA-RA2111003011165</a:t>
            </a:r>
          </a:p>
          <a:p>
            <a:pPr marL="12700" marR="5080" indent="921385" algn="r">
              <a:lnSpc>
                <a:spcPct val="1247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5521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5" dirty="0"/>
              <a:t> 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492" y="1819935"/>
            <a:ext cx="10266680" cy="42646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7010" marR="116839" indent="-194945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0764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Enhance </a:t>
            </a:r>
            <a:r>
              <a:rPr sz="1800" b="1" spc="-10" dirty="0">
                <a:latin typeface="Times New Roman"/>
                <a:cs typeface="Times New Roman"/>
              </a:rPr>
              <a:t>Wildlife </a:t>
            </a:r>
            <a:r>
              <a:rPr sz="1800" b="1" spc="-5" dirty="0">
                <a:latin typeface="Times New Roman"/>
                <a:cs typeface="Times New Roman"/>
              </a:rPr>
              <a:t>Conservation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: 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primary objective of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 to contribute to the conservation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biodiversity by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implementing effective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detection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 monitoring strategies.</a:t>
            </a:r>
            <a:endParaRPr sz="1800">
              <a:latin typeface="Times New Roman"/>
              <a:cs typeface="Times New Roman"/>
            </a:endParaRPr>
          </a:p>
          <a:p>
            <a:pPr marL="207010" marR="24765" indent="-194945">
              <a:lnSpc>
                <a:spcPts val="1939"/>
              </a:lnSpc>
              <a:spcBef>
                <a:spcPts val="1010"/>
              </a:spcBef>
              <a:buFont typeface="Arial"/>
              <a:buChar char="•"/>
              <a:tabLst>
                <a:tab pos="20764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Improve </a:t>
            </a:r>
            <a:r>
              <a:rPr sz="1800" b="1" spc="-5" dirty="0">
                <a:latin typeface="Times New Roman"/>
                <a:cs typeface="Times New Roman"/>
              </a:rPr>
              <a:t>Data Collection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Analysis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: Another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key objective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 to improve the 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efficiency,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accuracy,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reliability of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 and analysis. This includes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deploying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advanced monitoring technologies,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optimizing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protocols,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integrating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diverse datasets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generate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comprehensive insights into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populations, behaviors,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ecological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dynamics.</a:t>
            </a:r>
            <a:endParaRPr sz="1800">
              <a:latin typeface="Times New Roman"/>
              <a:cs typeface="Times New Roman"/>
            </a:endParaRPr>
          </a:p>
          <a:p>
            <a:pPr marL="207010" marR="5080" indent="-194945" algn="just">
              <a:lnSpc>
                <a:spcPts val="1939"/>
              </a:lnSpc>
              <a:spcBef>
                <a:spcPts val="1015"/>
              </a:spcBef>
              <a:buFont typeface="Arial"/>
              <a:buChar char="•"/>
              <a:tabLst>
                <a:tab pos="20764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Enhance </a:t>
            </a:r>
            <a:r>
              <a:rPr sz="1800" b="1" spc="-20" dirty="0">
                <a:latin typeface="Times New Roman"/>
                <a:cs typeface="Times New Roman"/>
              </a:rPr>
              <a:t>Technological </a:t>
            </a:r>
            <a:r>
              <a:rPr sz="1800" b="1" dirty="0">
                <a:latin typeface="Times New Roman"/>
                <a:cs typeface="Times New Roman"/>
              </a:rPr>
              <a:t>Integration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aims to leverage cutting-edge technologies, such as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remote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sensing, artificial intelligence, and environmental DNA analysis, to enhance wildlife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capabilities.</a:t>
            </a:r>
            <a:endParaRPr sz="1800">
              <a:latin typeface="Times New Roman"/>
              <a:cs typeface="Times New Roman"/>
            </a:endParaRPr>
          </a:p>
          <a:p>
            <a:pPr marL="207010" marR="90170" indent="-194945" algn="just">
              <a:lnSpc>
                <a:spcPts val="1939"/>
              </a:lnSpc>
              <a:spcBef>
                <a:spcPts val="1015"/>
              </a:spcBef>
              <a:buFont typeface="Arial"/>
              <a:buChar char="•"/>
              <a:tabLst>
                <a:tab pos="20764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Promote </a:t>
            </a:r>
            <a:r>
              <a:rPr sz="1800" b="1" spc="-5" dirty="0">
                <a:latin typeface="Times New Roman"/>
                <a:cs typeface="Times New Roman"/>
              </a:rPr>
              <a:t>Collaboration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Capacity Building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: 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seeks to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foster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collaboration among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stakeholders,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researchers,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practitioners,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government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agencies,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local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communities.</a:t>
            </a:r>
            <a:endParaRPr sz="1800">
              <a:latin typeface="Times New Roman"/>
              <a:cs typeface="Times New Roman"/>
            </a:endParaRPr>
          </a:p>
          <a:p>
            <a:pPr marL="207010" marR="196850" indent="-194945">
              <a:lnSpc>
                <a:spcPts val="1939"/>
              </a:lnSpc>
              <a:spcBef>
                <a:spcPts val="1005"/>
              </a:spcBef>
              <a:buFont typeface="Arial"/>
              <a:buChar char="•"/>
              <a:tabLst>
                <a:tab pos="207645" algn="l"/>
              </a:tabLst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Raise </a:t>
            </a:r>
            <a:r>
              <a:rPr sz="1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Awareness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Engagement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Lastly,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aims to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raise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awareness about wildlife conservation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issues and engage stakeholders in conservation action. This involves conducting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outreach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education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campaigns,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fostering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citizen science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participation,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promoting public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involvement in wildlife monitoring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 initiatives.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91440" marR="5080">
              <a:lnSpc>
                <a:spcPts val="4320"/>
              </a:lnSpc>
              <a:spcBef>
                <a:spcPts val="645"/>
              </a:spcBef>
            </a:pPr>
            <a:r>
              <a:rPr spc="-5" dirty="0"/>
              <a:t>Innovation</a:t>
            </a:r>
            <a:r>
              <a:rPr spc="-15" dirty="0"/>
              <a:t> </a:t>
            </a:r>
            <a:r>
              <a:rPr spc="-5" dirty="0"/>
              <a:t>Idea</a:t>
            </a:r>
            <a:r>
              <a:rPr spc="-1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Project:</a:t>
            </a:r>
            <a:r>
              <a:rPr spc="-10" dirty="0"/>
              <a:t> </a:t>
            </a:r>
            <a:r>
              <a:rPr spc="-5" dirty="0"/>
              <a:t>"Smart </a:t>
            </a:r>
            <a:r>
              <a:rPr spc="-985" dirty="0"/>
              <a:t> </a:t>
            </a:r>
            <a:r>
              <a:rPr spc="-20" dirty="0"/>
              <a:t>Wildlife</a:t>
            </a:r>
            <a:r>
              <a:rPr spc="-15" dirty="0"/>
              <a:t> </a:t>
            </a:r>
            <a:r>
              <a:rPr spc="-10" dirty="0"/>
              <a:t>Monitoring</a:t>
            </a:r>
            <a:r>
              <a:rPr spc="-15" dirty="0"/>
              <a:t> </a:t>
            </a:r>
            <a:r>
              <a:rPr spc="-5" dirty="0"/>
              <a:t>Network"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684652"/>
            <a:ext cx="10683875" cy="45624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90170">
              <a:lnSpc>
                <a:spcPts val="1970"/>
              </a:lnSpc>
              <a:spcBef>
                <a:spcPts val="345"/>
              </a:spcBef>
            </a:pP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innovation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idea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involves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development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implementation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"Smart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Monitoring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Network"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(SWMN)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integrates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cutting-edge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to enhance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monitoring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capabilities.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SWMN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utilizes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combination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sensor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networks,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artificial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intelligence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(AI),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 Internet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Things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(IoT)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devices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collect,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analyze,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disseminate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real-time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populations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habitats.</a:t>
            </a:r>
            <a:endParaRPr sz="1800">
              <a:latin typeface="Times New Roman"/>
              <a:cs typeface="Times New Roman"/>
            </a:endParaRPr>
          </a:p>
          <a:p>
            <a:pPr marL="12700" marR="147955" algn="just">
              <a:lnSpc>
                <a:spcPts val="1970"/>
              </a:lnSpc>
              <a:spcBef>
                <a:spcPts val="985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Artificial Intelligence </a:t>
            </a:r>
            <a:r>
              <a:rPr sz="18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(AI)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Develop AI-powered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algorithms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for automated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species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detection,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classification,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behavior recognition based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collected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sensor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networks. Machine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learning techniques will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enable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system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distinguish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between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species,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individual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animals,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track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movements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Benefits:</a:t>
            </a:r>
            <a:endParaRPr sz="1800">
              <a:latin typeface="Times New Roman"/>
              <a:cs typeface="Times New Roman"/>
            </a:endParaRPr>
          </a:p>
          <a:p>
            <a:pPr marL="241300" marR="376555" indent="-195580">
              <a:lnSpc>
                <a:spcPts val="197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Enhances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Conservation: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SWMN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comprehensive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populations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their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habitats,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enabling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evidence-based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conservation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decision-making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adaptive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management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strategies.</a:t>
            </a:r>
            <a:endParaRPr sz="1800">
              <a:latin typeface="Times New Roman"/>
              <a:cs typeface="Times New Roman"/>
            </a:endParaRPr>
          </a:p>
          <a:p>
            <a:pPr marL="241300" marR="18415" indent="-195580">
              <a:lnSpc>
                <a:spcPts val="197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Improves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Efficiency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 Accuracy: Automation and real-time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monitoring capabilities increase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efficiency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collection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analysis,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reducing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resource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requirements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quality.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195580">
              <a:lnSpc>
                <a:spcPts val="197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researchers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access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high-resolution</a:t>
            </a:r>
            <a:r>
              <a:rPr sz="18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facilitating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ecological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research,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contributing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scientific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knowledge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understanding 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ecosystem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dynamics.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809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Scope</a:t>
            </a:r>
            <a:r>
              <a:rPr spc="-20" dirty="0"/>
              <a:t> </a:t>
            </a:r>
            <a:r>
              <a:rPr dirty="0"/>
              <a:t>and</a:t>
            </a:r>
            <a:r>
              <a:rPr spc="-225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055" y="1831111"/>
            <a:ext cx="10153015" cy="4174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18440" marR="5080" indent="-206375">
              <a:lnSpc>
                <a:spcPts val="2000"/>
              </a:lnSpc>
              <a:spcBef>
                <a:spcPts val="500"/>
              </a:spcBef>
              <a:buSzPct val="120000"/>
              <a:buFont typeface="Arial MT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scope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extends across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various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aspects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conservation and management,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applications spanning terrestrial,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aquatic, and aerial environments.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8440" marR="619125" indent="-206375" algn="just">
              <a:lnSpc>
                <a:spcPct val="81600"/>
              </a:lnSpc>
              <a:spcBef>
                <a:spcPts val="1655"/>
              </a:spcBef>
              <a:buSzPct val="120000"/>
              <a:buFont typeface="Arial MT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project's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innovative approach to 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offers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broad-ranging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implications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 biodiversity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conservation, ecosystem management, scientific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research,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community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engagement.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8440" marR="159385" indent="-206375">
              <a:lnSpc>
                <a:spcPts val="2000"/>
              </a:lnSpc>
              <a:spcBef>
                <a:spcPts val="1614"/>
              </a:spcBef>
              <a:buSzPct val="120000"/>
              <a:buFont typeface="Arial MT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Overall, the scope and application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are multifaceted, encompassing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wide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range of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activities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stakeholders involved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 wildlife conservation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8440" marR="274955" indent="-206375">
              <a:lnSpc>
                <a:spcPct val="81600"/>
              </a:lnSpc>
              <a:spcBef>
                <a:spcPts val="1660"/>
              </a:spcBef>
              <a:buSzPct val="120000"/>
              <a:buFont typeface="Arial MT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By integrating innovative technologies, scientific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research,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community engagement,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policy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support, 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aims to advance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biodiversity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promote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sustainable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development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practices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benefit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both people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nature.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97478"/>
            <a:ext cx="8575675" cy="118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pc="-20" dirty="0"/>
              <a:t>Architecture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15" dirty="0"/>
              <a:t>Wildlife</a:t>
            </a:r>
            <a:r>
              <a:rPr spc="-40" dirty="0"/>
              <a:t> </a:t>
            </a:r>
            <a:r>
              <a:rPr spc="-10" dirty="0"/>
              <a:t>Monitoring </a:t>
            </a:r>
            <a:r>
              <a:rPr spc="-985" dirty="0"/>
              <a:t> </a:t>
            </a:r>
            <a:r>
              <a:rPr spc="-5" dirty="0"/>
              <a:t>Network: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34" y="1892680"/>
            <a:ext cx="9876790" cy="46583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15265" marR="5080" indent="-190500" algn="just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 Nodes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Sensor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nodes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deployed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targeted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habitats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equipped with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various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sensors,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cameras,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acoustic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sensors,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GPS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trackers,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environmental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5265" marR="107314" indent="-190500" algn="just">
              <a:lnSpc>
                <a:spcPts val="2160"/>
              </a:lnSpc>
              <a:spcBef>
                <a:spcPts val="163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Artificia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Intelligenc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(AI)</a:t>
            </a:r>
            <a:r>
              <a:rPr sz="20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Algorithm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0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AI-powere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algorithm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ar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developed for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automated  species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classification,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behavior recognition based on 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5265" marR="148590" indent="-190500">
              <a:lnSpc>
                <a:spcPts val="2160"/>
              </a:lnSpc>
              <a:spcBef>
                <a:spcPts val="163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Internet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Things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(IoT)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Devices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IoT devices,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such as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drones,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mobile applications,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environmental monitoring stations, complement sensor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networks by providing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additional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functionalities.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15265" marR="40640" indent="-203200" algn="just">
              <a:lnSpc>
                <a:spcPts val="2160"/>
              </a:lnSpc>
              <a:spcBef>
                <a:spcPts val="163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Security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Privacy Measures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Security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privacy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measures, including encryption, access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control,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anonymization, are implemented to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protect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sensitive 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ensure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compliance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privacy regulations.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97478"/>
            <a:ext cx="10166985" cy="118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  <a:tabLst>
                <a:tab pos="1700530" algn="l"/>
              </a:tabLst>
            </a:pPr>
            <a:r>
              <a:rPr spc="-15" dirty="0"/>
              <a:t>Proposed </a:t>
            </a:r>
            <a:r>
              <a:rPr spc="-10" dirty="0"/>
              <a:t>Modules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29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spc="-5" dirty="0"/>
              <a:t>Descriptions </a:t>
            </a:r>
            <a:r>
              <a:rPr spc="-985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spc="-5" dirty="0"/>
              <a:t>the	</a:t>
            </a:r>
            <a:r>
              <a:rPr spc="-20" dirty="0"/>
              <a:t>Wildlife</a:t>
            </a:r>
            <a:r>
              <a:rPr spc="-15" dirty="0"/>
              <a:t> </a:t>
            </a:r>
            <a:r>
              <a:rPr spc="-10" dirty="0"/>
              <a:t>Monitoring</a:t>
            </a:r>
            <a:r>
              <a:rPr spc="-1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334" y="3131828"/>
            <a:ext cx="10082530" cy="14274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2565" marR="5080" indent="-1905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Automated Species Detection Module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Algorithm Description: This module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utilizes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artificial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intelligence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(AI)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algorithms to automatically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classify wildlife species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streams. The algorithm employs machine learning techniques, such as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deep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learning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convolutional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neural networks (CNNs),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trained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labeled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datasets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recognize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species-specific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features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400" y="2088075"/>
            <a:ext cx="10917099" cy="1964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1700" y="309055"/>
            <a:ext cx="3236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UML</a:t>
            </a:r>
            <a:r>
              <a:rPr b="0" spc="-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Diagrams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871525"/>
            <a:ext cx="46481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83" y="1154899"/>
            <a:ext cx="6065286" cy="4639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187" y="336275"/>
            <a:ext cx="7267625" cy="6185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273" y="2547911"/>
            <a:ext cx="52444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70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7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1915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5" y="1809572"/>
            <a:ext cx="10227310" cy="4064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8255" indent="-18351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are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crucial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conservation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efforts,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biodiversity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studies,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understanding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ecological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dynamics.</a:t>
            </a:r>
            <a:endParaRPr sz="2400">
              <a:latin typeface="Times New Roman"/>
              <a:cs typeface="Times New Roman"/>
            </a:endParaRPr>
          </a:p>
          <a:p>
            <a:pPr marL="195580" marR="514350" indent="-18351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Firstly,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traditional methods such as camera traps,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radio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telemetry,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acoustic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are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discussed, highlighting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their continued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relevance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alongside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technological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innovations.</a:t>
            </a:r>
            <a:endParaRPr sz="2400">
              <a:latin typeface="Times New Roman"/>
              <a:cs typeface="Times New Roman"/>
            </a:endParaRPr>
          </a:p>
          <a:p>
            <a:pPr marL="195580" marR="123189" indent="-18351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Next, the integration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remote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sensing, including satellite imagery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drones,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explored,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demonstrating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their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utility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large-scale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habitat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assessment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population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estimation.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3515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Additionally,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role 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sensor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networks, bioacoustics,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environmental DNA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(eDNA)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 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is examined, showcasing their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potential for real-time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species inventorying.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1915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5" y="1809572"/>
            <a:ext cx="10119360" cy="3279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351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conclusion,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review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underscores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transformative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impact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technological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advancements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monitoring, emphasizing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need for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interdisciplinary approaches and collaborative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efforts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to address conservation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safeguard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global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biodiversity.</a:t>
            </a:r>
            <a:endParaRPr sz="2400">
              <a:latin typeface="Times New Roman"/>
              <a:cs typeface="Times New Roman"/>
            </a:endParaRPr>
          </a:p>
          <a:p>
            <a:pPr marL="195580" marR="286385" indent="-183515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landscape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undergone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remarkable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transformation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fueled by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technological innovation.</a:t>
            </a:r>
            <a:endParaRPr sz="2400">
              <a:latin typeface="Times New Roman"/>
              <a:cs typeface="Times New Roman"/>
            </a:endParaRPr>
          </a:p>
          <a:p>
            <a:pPr marL="195580" marR="146050" indent="-18351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Ultimately,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future 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lies 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ability 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harness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full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emerging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remaining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grounded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in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ethical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principles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commitment to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sustainability.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2782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5" y="1809572"/>
            <a:ext cx="10242550" cy="3608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62230" indent="-18351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play pivotal roles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understanding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ecosystems, </a:t>
            </a:r>
            <a:r>
              <a:rPr sz="2400" spc="-5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biodiversity,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mitigating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human-wildlife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conflicts.</a:t>
            </a:r>
            <a:endParaRPr sz="2400">
              <a:latin typeface="Times New Roman"/>
              <a:cs typeface="Times New Roman"/>
            </a:endParaRPr>
          </a:p>
          <a:p>
            <a:pPr marL="195580" marR="829310" indent="-18351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past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decades,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advancements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revolutionized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the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methodologies and capabilities within this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field,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offering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unprecedented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opportunities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researchers,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conservationists,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policymakers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alike.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351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rapidly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evolving landscape, the symbiotic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relationship between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technology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conservation science 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becoming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increasingly evident. From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deployment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camera traps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radio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telemetry to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utilization 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satellite imagery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artificial intelligence, the toolbox available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researchers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is expanding at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unprecedented 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2782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5" y="1780311"/>
            <a:ext cx="10142855" cy="41567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5580" marR="97790" indent="-183515">
              <a:lnSpc>
                <a:spcPts val="2300"/>
              </a:lnSpc>
              <a:spcBef>
                <a:spcPts val="660"/>
              </a:spcBef>
              <a:buChar char="•"/>
              <a:tabLst>
                <a:tab pos="196215" algn="l"/>
              </a:tabLst>
            </a:pP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Moreover,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democratization 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technology through citizen science initiatives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community engagement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empowered individuals worldwide to contribute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meaningfully to wildlife monitoring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efforts.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fostering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collaboration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knowledge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sharing, these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grassroots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initiatives are transforming the way we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perceive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 address conservation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3515">
              <a:lnSpc>
                <a:spcPct val="80000"/>
              </a:lnSpc>
              <a:spcBef>
                <a:spcPts val="1035"/>
              </a:spcBef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However,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alongside these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advancements come ethical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considerations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challenges.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Balancing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benefits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data-driven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need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to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respect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privacy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welfare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remains a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critical issue. Furthermore, ensuring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equitable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distribution of resources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access to technology is essential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fostering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inclusive and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sustainable conservation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practices.</a:t>
            </a:r>
            <a:endParaRPr sz="2400">
              <a:latin typeface="Times New Roman"/>
              <a:cs typeface="Times New Roman"/>
            </a:endParaRPr>
          </a:p>
          <a:p>
            <a:pPr marL="195580" marR="372745" indent="-183515">
              <a:lnSpc>
                <a:spcPct val="80000"/>
              </a:lnSpc>
              <a:spcBef>
                <a:spcPts val="1000"/>
              </a:spcBef>
              <a:buChar char="•"/>
              <a:tabLst>
                <a:tab pos="19621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As we embark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exploration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monitoring, it 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essential 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recognize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interconnectedness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ecological systems 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human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societies.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71798"/>
            <a:ext cx="2419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334" y="1816480"/>
            <a:ext cx="10304780" cy="38760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2565" marR="5080" indent="-1905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Conservation Imperative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The alarming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rates 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species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decline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habitat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loss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underscore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urgent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need for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effective conservation strategies.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provide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essential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for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assessing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population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trends, identifying conservation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priorities,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implementing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targeted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interventions to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protect vulnerable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species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ecosystems.</a:t>
            </a:r>
            <a:endParaRPr sz="2000">
              <a:latin typeface="Times New Roman"/>
              <a:cs typeface="Times New Roman"/>
            </a:endParaRPr>
          </a:p>
          <a:p>
            <a:pPr marL="202565" marR="138430" indent="-1905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Ecosystem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Health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plays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integral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roles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 ecosystem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functioning, from regulating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populations of prey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species to influencing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nutrient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cycling and seed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dispersal.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wildlife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populations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behaviors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allows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gauge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health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resilience 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ecosystems, thereby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informing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management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practices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aimed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preserving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ecosystem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services 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biodiversity.</a:t>
            </a:r>
            <a:endParaRPr sz="2000">
              <a:latin typeface="Times New Roman"/>
              <a:cs typeface="Times New Roman"/>
            </a:endParaRPr>
          </a:p>
          <a:p>
            <a:pPr marL="202565" marR="67945" indent="-1905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Human-Wildlife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Conflict Mitigation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As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human populations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expand and encroach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upon natural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habitats,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conflicts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between humans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wildlife escalate. Monitoring wildlife movements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behaviors helps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identify areas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conflict,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develop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mitigation strategies,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foster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coexistence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between humans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wildlife,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ultimately reducing negative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interactions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promoting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community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livelihoods.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80383"/>
            <a:ext cx="23602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000000"/>
                </a:solidFill>
              </a:rPr>
              <a:t>Motivation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49334" y="1816480"/>
            <a:ext cx="10280650" cy="38760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2565" marR="5080" indent="-1905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Public Engagement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and Education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 initiatives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offer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opportunities</a:t>
            </a:r>
            <a:r>
              <a:rPr sz="20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public</a:t>
            </a:r>
            <a:r>
              <a:rPr sz="20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engagement</a:t>
            </a:r>
            <a:r>
              <a:rPr sz="20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education.</a:t>
            </a:r>
            <a:r>
              <a:rPr sz="20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Citizen</a:t>
            </a:r>
            <a:r>
              <a:rPr sz="20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science</a:t>
            </a:r>
            <a:r>
              <a:rPr sz="20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projects,</a:t>
            </a:r>
            <a:r>
              <a:rPr sz="20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particular,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empower individuals to contribute to scientific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research, raise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awareness about conservation issues,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foster a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sense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stewardship towards the environment.</a:t>
            </a:r>
            <a:endParaRPr sz="2000">
              <a:latin typeface="Times New Roman"/>
              <a:cs typeface="Times New Roman"/>
            </a:endParaRPr>
          </a:p>
          <a:p>
            <a:pPr marL="202565" marR="140970" indent="-1905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Global Challenges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Climate change,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habitat fragmentation,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invasive species,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other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anthropogenic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pressures pose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significant threats to wildlife worldwide. Effective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programs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essential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responding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challenges,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informing adaptive management strategies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policy decisions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at local,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regional,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global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scales.</a:t>
            </a:r>
            <a:endParaRPr sz="2000">
              <a:latin typeface="Times New Roman"/>
              <a:cs typeface="Times New Roman"/>
            </a:endParaRPr>
          </a:p>
          <a:p>
            <a:pPr marL="202565" marR="215265" indent="-1905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032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Scientific Discovery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Studying 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provides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invaluable insights into animal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behavior,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evolutionary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processes,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ecological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dynamics.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Advanced monitoring technologies enable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researchers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uncover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discoveries,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refine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ecological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theories,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expand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understanding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natural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474694"/>
            <a:ext cx="8604250" cy="10388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75"/>
              </a:spcBef>
            </a:pPr>
            <a:r>
              <a:rPr sz="3500" spc="-15" dirty="0"/>
              <a:t>Literature</a:t>
            </a:r>
            <a:r>
              <a:rPr sz="3500" spc="-20" dirty="0"/>
              <a:t> </a:t>
            </a:r>
            <a:r>
              <a:rPr sz="3500" spc="-5" dirty="0"/>
              <a:t>Review:</a:t>
            </a:r>
            <a:r>
              <a:rPr sz="3500" spc="-200" dirty="0"/>
              <a:t> </a:t>
            </a:r>
            <a:r>
              <a:rPr sz="3500" spc="-5" dirty="0"/>
              <a:t>Advancements</a:t>
            </a:r>
            <a:r>
              <a:rPr sz="3500" spc="-10" dirty="0"/>
              <a:t> </a:t>
            </a:r>
            <a:r>
              <a:rPr sz="3500" spc="-5" dirty="0"/>
              <a:t>in</a:t>
            </a:r>
            <a:r>
              <a:rPr sz="3500" spc="-75" dirty="0"/>
              <a:t> </a:t>
            </a:r>
            <a:r>
              <a:rPr sz="3500" spc="-20" dirty="0"/>
              <a:t>Wildlife </a:t>
            </a:r>
            <a:r>
              <a:rPr sz="3500" spc="-860" dirty="0"/>
              <a:t> </a:t>
            </a:r>
            <a:r>
              <a:rPr sz="3500" spc="-5" dirty="0"/>
              <a:t>Detection</a:t>
            </a:r>
            <a:r>
              <a:rPr sz="3500" spc="-10" dirty="0"/>
              <a:t> </a:t>
            </a:r>
            <a:r>
              <a:rPr sz="3500" dirty="0"/>
              <a:t>and</a:t>
            </a:r>
            <a:r>
              <a:rPr sz="3500" spc="-5" dirty="0"/>
              <a:t> Monitoring</a:t>
            </a:r>
            <a:endParaRPr sz="3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34950" marR="5080" indent="-1905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35585" algn="l"/>
              </a:tabLst>
            </a:pPr>
            <a:r>
              <a:rPr b="1" spc="-20" dirty="0">
                <a:latin typeface="Times New Roman"/>
                <a:cs typeface="Times New Roman"/>
              </a:rPr>
              <a:t>Traditional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Methods: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spc="-15" dirty="0"/>
              <a:t>Historically,</a:t>
            </a:r>
            <a:r>
              <a:rPr spc="-5" dirty="0"/>
              <a:t> wildlife </a:t>
            </a:r>
            <a:r>
              <a:rPr dirty="0"/>
              <a:t>detection</a:t>
            </a:r>
            <a:r>
              <a:rPr spc="-5" dirty="0"/>
              <a:t> </a:t>
            </a:r>
            <a:r>
              <a:rPr dirty="0"/>
              <a:t>relied heavily</a:t>
            </a:r>
            <a:r>
              <a:rPr spc="-5" dirty="0"/>
              <a:t> </a:t>
            </a:r>
            <a:r>
              <a:rPr dirty="0"/>
              <a:t>on </a:t>
            </a:r>
            <a:r>
              <a:rPr spc="-5" dirty="0"/>
              <a:t>manual</a:t>
            </a:r>
            <a:r>
              <a:rPr spc="-10" dirty="0"/>
              <a:t> </a:t>
            </a:r>
            <a:r>
              <a:rPr dirty="0"/>
              <a:t>observation, </a:t>
            </a:r>
            <a:r>
              <a:rPr spc="5" dirty="0"/>
              <a:t> </a:t>
            </a:r>
            <a:r>
              <a:rPr spc="-5" dirty="0"/>
              <a:t>trapping, and tracking techniques. Camera traps </a:t>
            </a:r>
            <a:r>
              <a:rPr spc="-10" dirty="0"/>
              <a:t>emerged</a:t>
            </a:r>
            <a:r>
              <a:rPr dirty="0"/>
              <a:t> </a:t>
            </a:r>
            <a:r>
              <a:rPr spc="-5" dirty="0"/>
              <a:t>as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game-changer,</a:t>
            </a:r>
            <a:r>
              <a:rPr dirty="0"/>
              <a:t> </a:t>
            </a:r>
            <a:r>
              <a:rPr spc="-5" dirty="0"/>
              <a:t>enabling</a:t>
            </a:r>
            <a:r>
              <a:rPr spc="155" dirty="0"/>
              <a:t> </a:t>
            </a:r>
            <a:r>
              <a:rPr dirty="0"/>
              <a:t>non-invasive </a:t>
            </a:r>
            <a:r>
              <a:rPr spc="-484" dirty="0"/>
              <a:t> </a:t>
            </a:r>
            <a:r>
              <a:rPr spc="-5" dirty="0"/>
              <a:t>monitoring</a:t>
            </a:r>
            <a:r>
              <a:rPr spc="-10" dirty="0"/>
              <a:t> </a:t>
            </a:r>
            <a:r>
              <a:rPr dirty="0"/>
              <a:t>of </a:t>
            </a:r>
            <a:r>
              <a:rPr spc="-5" dirty="0"/>
              <a:t>wildlife </a:t>
            </a:r>
            <a:r>
              <a:rPr dirty="0"/>
              <a:t>populations </a:t>
            </a:r>
            <a:r>
              <a:rPr spc="-5" dirty="0"/>
              <a:t>and </a:t>
            </a:r>
            <a:r>
              <a:rPr dirty="0"/>
              <a:t>behaviors.</a:t>
            </a:r>
          </a:p>
          <a:p>
            <a:pPr marL="32384"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Arial"/>
              <a:buChar char="•"/>
            </a:pPr>
            <a:endParaRPr sz="1850"/>
          </a:p>
          <a:p>
            <a:pPr marL="234950" marR="163830" indent="-190500">
              <a:lnSpc>
                <a:spcPts val="2160"/>
              </a:lnSpc>
              <a:spcBef>
                <a:spcPts val="5"/>
              </a:spcBef>
              <a:buFont typeface="Arial"/>
              <a:buChar char="•"/>
              <a:tabLst>
                <a:tab pos="235585" algn="l"/>
              </a:tabLst>
            </a:pPr>
            <a:r>
              <a:rPr b="1" spc="-5" dirty="0">
                <a:latin typeface="Times New Roman"/>
                <a:cs typeface="Times New Roman"/>
              </a:rPr>
              <a:t>Artificial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Intelligence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5" dirty="0">
                <a:latin typeface="Times New Roman"/>
                <a:cs typeface="Times New Roman"/>
              </a:rPr>
              <a:t> Machine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Learning: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spc="-5" dirty="0"/>
              <a:t>Recent advancements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artificial</a:t>
            </a:r>
            <a:r>
              <a:rPr spc="-10" dirty="0"/>
              <a:t> </a:t>
            </a:r>
            <a:r>
              <a:rPr spc="-5" dirty="0"/>
              <a:t>intelligence </a:t>
            </a:r>
            <a:r>
              <a:rPr dirty="0"/>
              <a:t> (AI) </a:t>
            </a:r>
            <a:r>
              <a:rPr spc="-5" dirty="0"/>
              <a:t>and machine learning </a:t>
            </a:r>
            <a:r>
              <a:rPr dirty="0"/>
              <a:t>(ML) have revolutionized data </a:t>
            </a:r>
            <a:r>
              <a:rPr spc="-5" dirty="0"/>
              <a:t>analysis and interpretation in wildlife </a:t>
            </a:r>
            <a:r>
              <a:rPr dirty="0"/>
              <a:t> </a:t>
            </a:r>
            <a:r>
              <a:rPr spc="-5" dirty="0"/>
              <a:t>monitoring</a:t>
            </a:r>
            <a:r>
              <a:rPr dirty="0"/>
              <a:t>.</a:t>
            </a:r>
            <a:r>
              <a:rPr spc="-114" dirty="0"/>
              <a:t> </a:t>
            </a:r>
            <a:r>
              <a:rPr spc="-5" dirty="0"/>
              <a:t>AI-powere</a:t>
            </a:r>
            <a:r>
              <a:rPr dirty="0"/>
              <a:t>d</a:t>
            </a:r>
            <a:r>
              <a:rPr spc="-5" dirty="0"/>
              <a:t> algorithm</a:t>
            </a:r>
            <a:r>
              <a:rPr dirty="0"/>
              <a:t>s</a:t>
            </a:r>
            <a:r>
              <a:rPr spc="-5" dirty="0"/>
              <a:t> ca</a:t>
            </a:r>
            <a:r>
              <a:rPr dirty="0"/>
              <a:t>n</a:t>
            </a:r>
            <a:r>
              <a:rPr spc="-5" dirty="0"/>
              <a:t> automat</a:t>
            </a:r>
            <a:r>
              <a:rPr dirty="0"/>
              <a:t>e</a:t>
            </a:r>
            <a:r>
              <a:rPr spc="-5" dirty="0"/>
              <a:t> specie</a:t>
            </a:r>
            <a:r>
              <a:rPr dirty="0"/>
              <a:t>s</a:t>
            </a:r>
            <a:r>
              <a:rPr spc="-5" dirty="0"/>
              <a:t> identification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behavior recognition, </a:t>
            </a:r>
            <a:r>
              <a:rPr spc="-5" dirty="0"/>
              <a:t>and 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processing </a:t>
            </a:r>
            <a:r>
              <a:rPr spc="-5" dirty="0"/>
              <a:t>tasks,</a:t>
            </a:r>
            <a:r>
              <a:rPr spc="-10" dirty="0"/>
              <a:t> </a:t>
            </a:r>
            <a:r>
              <a:rPr spc="-5" dirty="0"/>
              <a:t>significantly </a:t>
            </a:r>
            <a:r>
              <a:rPr dirty="0"/>
              <a:t>reducing</a:t>
            </a:r>
            <a:r>
              <a:rPr spc="-5" dirty="0"/>
              <a:t> the time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10" dirty="0"/>
              <a:t>effort</a:t>
            </a:r>
            <a:r>
              <a:rPr spc="-5" dirty="0"/>
              <a:t> </a:t>
            </a:r>
            <a:r>
              <a:rPr dirty="0"/>
              <a:t>required for</a:t>
            </a:r>
            <a:r>
              <a:rPr spc="-5" dirty="0"/>
              <a:t> </a:t>
            </a:r>
            <a:r>
              <a:rPr dirty="0"/>
              <a:t>data </a:t>
            </a:r>
            <a:r>
              <a:rPr spc="-5" dirty="0"/>
              <a:t>analysis.</a:t>
            </a:r>
          </a:p>
          <a:p>
            <a:pPr marL="32384"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Arial"/>
              <a:buChar char="•"/>
            </a:pPr>
            <a:endParaRPr sz="1850"/>
          </a:p>
          <a:p>
            <a:pPr marL="234950" marR="82550" indent="-190500">
              <a:lnSpc>
                <a:spcPts val="2160"/>
              </a:lnSpc>
              <a:buFont typeface="Arial"/>
              <a:buChar char="•"/>
              <a:tabLst>
                <a:tab pos="235585" algn="l"/>
              </a:tabLst>
            </a:pPr>
            <a:r>
              <a:rPr b="1" spc="-5" dirty="0">
                <a:latin typeface="Times New Roman"/>
                <a:cs typeface="Times New Roman"/>
              </a:rPr>
              <a:t>Challenges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Future Directions: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Despite the</a:t>
            </a:r>
            <a:r>
              <a:rPr spc="-10" dirty="0"/>
              <a:t> </a:t>
            </a:r>
            <a:r>
              <a:rPr dirty="0"/>
              <a:t>numerous</a:t>
            </a:r>
            <a:r>
              <a:rPr spc="-5" dirty="0"/>
              <a:t> advancements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wildlife </a:t>
            </a:r>
            <a:r>
              <a:rPr dirty="0"/>
              <a:t>detection</a:t>
            </a:r>
            <a:r>
              <a:rPr spc="-5" dirty="0"/>
              <a:t> and </a:t>
            </a:r>
            <a:r>
              <a:rPr spc="-484" dirty="0"/>
              <a:t> </a:t>
            </a:r>
            <a:r>
              <a:rPr spc="-5" dirty="0"/>
              <a:t>monitoring, several challenges </a:t>
            </a:r>
            <a:r>
              <a:rPr dirty="0"/>
              <a:t>remain, </a:t>
            </a:r>
            <a:r>
              <a:rPr spc="-5" dirty="0"/>
              <a:t>including </a:t>
            </a:r>
            <a:r>
              <a:rPr dirty="0"/>
              <a:t>data </a:t>
            </a:r>
            <a:r>
              <a:rPr spc="-5" dirty="0"/>
              <a:t>integration, standardization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methodologies, and ethical considerations. Addressing these challenges </a:t>
            </a:r>
            <a:r>
              <a:rPr dirty="0"/>
              <a:t>requires </a:t>
            </a:r>
            <a:r>
              <a:rPr spc="-5" dirty="0"/>
              <a:t>interdisciplinary </a:t>
            </a:r>
            <a:r>
              <a:rPr dirty="0"/>
              <a:t> </a:t>
            </a:r>
            <a:r>
              <a:rPr spc="-5" dirty="0"/>
              <a:t>collaboration, capacity </a:t>
            </a:r>
            <a:r>
              <a:rPr dirty="0"/>
              <a:t>building, </a:t>
            </a:r>
            <a:r>
              <a:rPr spc="-5" dirty="0"/>
              <a:t>and the </a:t>
            </a:r>
            <a:r>
              <a:rPr dirty="0"/>
              <a:t>development of </a:t>
            </a:r>
            <a:r>
              <a:rPr spc="-5" dirty="0"/>
              <a:t>innovative solutions tailored to specific </a:t>
            </a:r>
            <a:r>
              <a:rPr dirty="0"/>
              <a:t> </a:t>
            </a:r>
            <a:r>
              <a:rPr spc="-5" dirty="0"/>
              <a:t>conservation contexts. Moving </a:t>
            </a:r>
            <a:r>
              <a:rPr dirty="0"/>
              <a:t>forward, future research </a:t>
            </a:r>
            <a:r>
              <a:rPr spc="-5" dirty="0"/>
              <a:t>should </a:t>
            </a:r>
            <a:r>
              <a:rPr dirty="0"/>
              <a:t>focus on </a:t>
            </a:r>
            <a:r>
              <a:rPr spc="-5" dirty="0"/>
              <a:t>integrating </a:t>
            </a:r>
            <a:r>
              <a:rPr spc="-10" dirty="0"/>
              <a:t>emerging </a:t>
            </a:r>
            <a:r>
              <a:rPr spc="-5" dirty="0"/>
              <a:t> technologies, enhancing </a:t>
            </a:r>
            <a:r>
              <a:rPr dirty="0"/>
              <a:t>data </a:t>
            </a:r>
            <a:r>
              <a:rPr spc="-5" dirty="0"/>
              <a:t>sharing mechanisms, and implementing adaptive management </a:t>
            </a:r>
            <a:r>
              <a:rPr dirty="0"/>
              <a:t> </a:t>
            </a:r>
            <a:r>
              <a:rPr spc="-5" dirty="0"/>
              <a:t>strategies</a:t>
            </a:r>
            <a:r>
              <a:rPr spc="-10" dirty="0"/>
              <a:t> </a:t>
            </a:r>
            <a:r>
              <a:rPr spc="-5" dirty="0"/>
              <a:t>to address conservation </a:t>
            </a:r>
            <a:r>
              <a:rPr dirty="0"/>
              <a:t>priorities </a:t>
            </a:r>
            <a:r>
              <a:rPr spc="-15" dirty="0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pc="-5" dirty="0"/>
              <a:t>Challenges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Limitations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0" dirty="0"/>
              <a:t>Existing</a:t>
            </a:r>
            <a:r>
              <a:rPr spc="-90" dirty="0"/>
              <a:t> </a:t>
            </a:r>
            <a:r>
              <a:rPr spc="-20" dirty="0"/>
              <a:t>Wildlife </a:t>
            </a:r>
            <a:r>
              <a:rPr spc="-985" dirty="0"/>
              <a:t> </a:t>
            </a:r>
            <a:r>
              <a:rPr spc="-5" dirty="0"/>
              <a:t>Detection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Monitoring</a:t>
            </a:r>
            <a:r>
              <a:rPr spc="-15" dirty="0"/>
              <a:t> </a:t>
            </a:r>
            <a:r>
              <a:rPr spc="-5" dirty="0"/>
              <a:t>Systems: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34" y="1472931"/>
            <a:ext cx="10200005" cy="49733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15265" marR="5080" indent="-2032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Data Integration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Standardization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One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primary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 in wildlife monitoring 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integration and standardization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from diverse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 and methodologies.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programs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use varying protocols,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techniques,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formats,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making it difficult to compare and synthesize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findings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across studies. Harmonizing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standards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promoting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interoperability among monitoring initiatives is essential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maximizing 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utility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collected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15265" marR="8255" indent="-2032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Technological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Constraints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Despite significant advancements, technological limitations still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pose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 in 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monitoring. Remote sensing technologies may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constrained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by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cloud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cover,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sensor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resolution,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processing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capabilities.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Similarly,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field-deployed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devices,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such as camera traps and acoustic sensors, may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face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related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battery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life,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transmission, and environmental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durability,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limiting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their effectiveness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215265">
              <a:lnSpc>
                <a:spcPts val="2130"/>
              </a:lnSpc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long-term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215265" marR="57150" indent="-2032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Spatial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Temporal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Coverage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: Achieving adequate spatial and temporal coverage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remains a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 in wildlife monitoring,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particularly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remote or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inaccessible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regions.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Limited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resources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logistical constraints may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restrict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deployment 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monitoring equipment and the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frequency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efforts.</a:t>
            </a:r>
            <a:r>
              <a:rPr sz="20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result,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gaps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 spatial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coverage and temporal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resolution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hinder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comprehensive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wildlife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populations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 their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habitats.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1886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Office Theme</vt:lpstr>
      <vt:lpstr>Wildlife Detection And  Monitoring</vt:lpstr>
      <vt:lpstr>Abstract</vt:lpstr>
      <vt:lpstr>Abstract</vt:lpstr>
      <vt:lpstr>Introduction</vt:lpstr>
      <vt:lpstr>Introduction</vt:lpstr>
      <vt:lpstr>Motivation</vt:lpstr>
      <vt:lpstr>Motivation</vt:lpstr>
      <vt:lpstr>Literature Review: Advancements in Wildlife  Detection and Monitoring</vt:lpstr>
      <vt:lpstr>Challenges and Limitations in Existing Wildlife  Detection and Monitoring Systems:</vt:lpstr>
      <vt:lpstr>Objectives of the Project:</vt:lpstr>
      <vt:lpstr>Innovation Idea for the Project: "Smart  Wildlife Monitoring Network"</vt:lpstr>
      <vt:lpstr>Scope and Application of the Project:</vt:lpstr>
      <vt:lpstr>Architecture of the Wildlife Monitoring  Network:</vt:lpstr>
      <vt:lpstr>Proposed Modules and Algorithm Descriptions  for the Wildlife Monitoring Network</vt:lpstr>
      <vt:lpstr>UML Diagrams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14.pptx</dc:title>
  <cp:lastModifiedBy>Admin</cp:lastModifiedBy>
  <cp:revision>1</cp:revision>
  <dcterms:created xsi:type="dcterms:W3CDTF">2024-03-26T10:30:15Z</dcterms:created>
  <dcterms:modified xsi:type="dcterms:W3CDTF">2024-03-26T10:37:47Z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