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0"/>
  </p:notesMasterIdLst>
  <p:sldIdLst>
    <p:sldId id="292" r:id="rId3"/>
    <p:sldId id="333" r:id="rId4"/>
    <p:sldId id="271" r:id="rId5"/>
    <p:sldId id="293" r:id="rId6"/>
    <p:sldId id="337" r:id="rId7"/>
    <p:sldId id="338" r:id="rId8"/>
    <p:sldId id="339" r:id="rId9"/>
    <p:sldId id="344" r:id="rId10"/>
    <p:sldId id="277" r:id="rId11"/>
    <p:sldId id="358" r:id="rId12"/>
    <p:sldId id="265" r:id="rId13"/>
    <p:sldId id="341" r:id="rId14"/>
    <p:sldId id="340" r:id="rId15"/>
    <p:sldId id="351" r:id="rId16"/>
    <p:sldId id="360" r:id="rId17"/>
    <p:sldId id="343" r:id="rId18"/>
    <p:sldId id="335" r:id="rId19"/>
    <p:sldId id="348" r:id="rId20"/>
    <p:sldId id="350" r:id="rId21"/>
    <p:sldId id="349" r:id="rId22"/>
    <p:sldId id="336" r:id="rId23"/>
    <p:sldId id="354" r:id="rId24"/>
    <p:sldId id="359" r:id="rId25"/>
    <p:sldId id="334" r:id="rId26"/>
    <p:sldId id="355" r:id="rId27"/>
    <p:sldId id="353" r:id="rId28"/>
    <p:sldId id="357" r:id="rId29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50" y="10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92584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075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1" r:id="rId99"/>
    <p:sldLayoutId id="2147483772" r:id="rId10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기존 기상 데이터를 활용하여 </a:t>
            </a:r>
            <a:r>
              <a:rPr lang="en-US" altLang="ko-KR" dirty="0"/>
              <a:t>LSTM </a:t>
            </a:r>
            <a:r>
              <a:rPr lang="ko-KR" altLang="en-US" dirty="0"/>
              <a:t>모델로</a:t>
            </a:r>
            <a:endParaRPr kumimoji="1" lang="en-US" altLang="ko-KR" dirty="0"/>
          </a:p>
          <a:p>
            <a:r>
              <a:rPr kumimoji="1" lang="ko-KR" altLang="en-US" dirty="0"/>
              <a:t>기상에 관한 데이터를 예측한다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Weather Data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Modeling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Cross Validation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 err="1"/>
              <a:t>XGBoost</a:t>
            </a:r>
            <a:r>
              <a:rPr lang="en-US" altLang="ja-JP" dirty="0"/>
              <a:t>, </a:t>
            </a:r>
            <a:r>
              <a:rPr lang="en-US" altLang="ja-JP" dirty="0" err="1"/>
              <a:t>LightGBM</a:t>
            </a:r>
            <a:r>
              <a:rPr lang="en-US" altLang="ja-JP" dirty="0"/>
              <a:t>, </a:t>
            </a:r>
            <a:r>
              <a:rPr lang="en-US" altLang="ja-JP" dirty="0" err="1"/>
              <a:t>CatBoost</a:t>
            </a:r>
            <a:r>
              <a:rPr lang="en-US" altLang="ja-JP" dirty="0"/>
              <a:t>, CNN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en-US" altLang="ja-JP" dirty="0"/>
              <a:t> </a:t>
            </a:r>
            <a:r>
              <a:rPr lang="ko-KR" altLang="en-US" dirty="0"/>
              <a:t>을 이용하여 각각 모델링하고 </a:t>
            </a:r>
            <a:r>
              <a:rPr lang="en-US" altLang="ko-KR" dirty="0"/>
              <a:t>Ensemble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각각의 모델을 </a:t>
            </a:r>
            <a:r>
              <a:rPr lang="en-US" altLang="ko-KR" dirty="0"/>
              <a:t>Cross Validation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kumimoji="1" lang="ko-KR" altLang="en-US" dirty="0"/>
              <a:t>정확한 정확도를 계산한다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Modeling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6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48"/>
    </mc:Choice>
    <mc:Fallback xmlns="">
      <p:transition advTm="10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02E1177-6E89-4B4B-8E3A-198897A595B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C2434-0202-4F89-9FAE-81F7E529E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7F77E-DCB4-4A15-BD75-D78EB08C1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5A032C5-1675-429F-980A-0B0564D6E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E697141-2E1E-4CA3-8D39-ABA774CBC78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Weather </a:t>
            </a:r>
            <a:r>
              <a:rPr lang="ko-KR" altLang="en-US" dirty="0"/>
              <a:t>예측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AB32CC4-19BB-4E50-9298-475CB6D4E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필요한 데이터를 형태에 맞춰 전처리를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전처리한 데이터를 이용하여 모델링을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AFSNT_DLY.csv </a:t>
            </a:r>
            <a:r>
              <a:rPr lang="ko-KR" altLang="en-US" dirty="0"/>
              <a:t>파일에서 제공하는 데이터를 이용하여 기상 정보를 예측한다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모델링을 검증하는 과정을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11E1C85C-B8EC-4BDE-A11E-0898A597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</a:t>
            </a:r>
            <a:r>
              <a:rPr lang="ko-KR" altLang="en-US" dirty="0"/>
              <a:t>과정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1CA77C8-2B6D-4FE1-AE1A-42B8889EEA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35303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870" y="1172255"/>
            <a:ext cx="6100016" cy="114668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Deep Learning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866253" y="2947835"/>
            <a:ext cx="5175250" cy="5929533"/>
          </a:xfrm>
        </p:spPr>
        <p:txBody>
          <a:bodyPr anchor="t">
            <a:normAutofit/>
          </a:bodyPr>
          <a:lstStyle/>
          <a:p>
            <a:r>
              <a:rPr lang="en-US" altLang="ko-KR" sz="2400" dirty="0">
                <a:solidFill>
                  <a:schemeClr val="bg2"/>
                </a:solidFill>
              </a:rPr>
              <a:t>AFSNT.csv</a:t>
            </a:r>
            <a:r>
              <a:rPr lang="ko-KR" altLang="en-US" sz="2400" dirty="0">
                <a:solidFill>
                  <a:schemeClr val="bg2"/>
                </a:solidFill>
              </a:rPr>
              <a:t>의 데이터는  어느정도 시계열의 특성을 가진다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endParaRPr lang="en-US" altLang="ko-KR" sz="2400" dirty="0">
              <a:solidFill>
                <a:schemeClr val="bg2"/>
              </a:solidFill>
            </a:endParaRPr>
          </a:p>
          <a:p>
            <a:r>
              <a:rPr lang="ko-KR" altLang="en-US" sz="2400" dirty="0">
                <a:solidFill>
                  <a:schemeClr val="bg2"/>
                </a:solidFill>
              </a:rPr>
              <a:t>때문에 </a:t>
            </a:r>
            <a:r>
              <a:rPr lang="en-US" altLang="ja-JP" sz="2400" dirty="0">
                <a:solidFill>
                  <a:schemeClr val="bg2"/>
                </a:solidFill>
              </a:rPr>
              <a:t>CNN</a:t>
            </a:r>
            <a:r>
              <a:rPr lang="ko-KR" altLang="en-US" sz="2400" dirty="0">
                <a:solidFill>
                  <a:schemeClr val="bg2"/>
                </a:solidFill>
              </a:rPr>
              <a:t> </a:t>
            </a:r>
            <a:r>
              <a:rPr lang="en-US" altLang="ko-KR" sz="2400" dirty="0">
                <a:solidFill>
                  <a:schemeClr val="bg2"/>
                </a:solidFill>
              </a:rPr>
              <a:t>LSTM </a:t>
            </a:r>
            <a:r>
              <a:rPr lang="ko-KR" altLang="en-US" sz="2400" dirty="0">
                <a:solidFill>
                  <a:schemeClr val="bg2"/>
                </a:solidFill>
              </a:rPr>
              <a:t>구조를 이용하였다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endParaRPr lang="en-US" altLang="ko-KR" sz="2400" dirty="0">
              <a:solidFill>
                <a:schemeClr val="bg2"/>
              </a:solidFill>
            </a:endParaRPr>
          </a:p>
          <a:p>
            <a:r>
              <a:rPr lang="ko-KR" altLang="en-US" sz="2400" dirty="0">
                <a:solidFill>
                  <a:schemeClr val="bg2"/>
                </a:solidFill>
              </a:rPr>
              <a:t>또한 </a:t>
            </a:r>
            <a:r>
              <a:rPr lang="en-US" altLang="ja-JP" sz="2400" dirty="0">
                <a:solidFill>
                  <a:schemeClr val="bg2"/>
                </a:solidFill>
              </a:rPr>
              <a:t>CNN</a:t>
            </a:r>
            <a:r>
              <a:rPr lang="ko-KR" altLang="en-US" sz="2400" dirty="0">
                <a:solidFill>
                  <a:schemeClr val="bg2"/>
                </a:solidFill>
              </a:rPr>
              <a:t>을 활용하여 데이터를 이미지처럼 분류하는 것이 효과적일 수 있다고 가정하고 실험하였다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endParaRPr lang="en-US" altLang="ja-JP" sz="2400" dirty="0">
              <a:solidFill>
                <a:schemeClr val="bg2"/>
              </a:solidFill>
            </a:endParaRPr>
          </a:p>
          <a:p>
            <a:r>
              <a:rPr lang="ko-KR" altLang="en-US" sz="2400" dirty="0">
                <a:solidFill>
                  <a:schemeClr val="bg2"/>
                </a:solidFill>
              </a:rPr>
              <a:t>실험 결과는 기존 </a:t>
            </a:r>
            <a:r>
              <a:rPr lang="en-US" altLang="ko-KR" sz="2400" b="1" dirty="0">
                <a:solidFill>
                  <a:schemeClr val="bg2"/>
                </a:solidFill>
              </a:rPr>
              <a:t>LSTM RNN</a:t>
            </a:r>
            <a:r>
              <a:rPr lang="en-US" altLang="ko-KR" sz="2400" dirty="0">
                <a:solidFill>
                  <a:schemeClr val="bg2"/>
                </a:solidFill>
              </a:rPr>
              <a:t> </a:t>
            </a:r>
            <a:r>
              <a:rPr lang="ko-KR" altLang="en-US" sz="2400" dirty="0">
                <a:solidFill>
                  <a:schemeClr val="bg2"/>
                </a:solidFill>
              </a:rPr>
              <a:t>구조보다 </a:t>
            </a:r>
            <a:r>
              <a:rPr lang="en-US" altLang="ko-KR" sz="2400" b="1" dirty="0">
                <a:solidFill>
                  <a:schemeClr val="bg2"/>
                </a:solidFill>
              </a:rPr>
              <a:t>CNN</a:t>
            </a:r>
            <a:r>
              <a:rPr lang="ko-KR" altLang="en-US" sz="2400" b="1" dirty="0">
                <a:solidFill>
                  <a:schemeClr val="bg2"/>
                </a:solidFill>
              </a:rPr>
              <a:t>을 추가</a:t>
            </a:r>
            <a:r>
              <a:rPr lang="ko-KR" altLang="en-US" sz="2400" dirty="0">
                <a:solidFill>
                  <a:schemeClr val="bg2"/>
                </a:solidFill>
              </a:rPr>
              <a:t>한 모델이 더 높은 정확도를 보이는 것으로 나타났다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5568906D-A27C-41BB-8623-CFC1E817DBCA}"/>
              </a:ext>
            </a:extLst>
          </p:cNvPr>
          <p:cNvSpPr txBox="1">
            <a:spLocks/>
          </p:cNvSpPr>
          <p:nvPr/>
        </p:nvSpPr>
        <p:spPr>
          <a:xfrm>
            <a:off x="10784116" y="1172255"/>
            <a:ext cx="6100016" cy="1146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chemeClr val="tx1"/>
                </a:solidFill>
              </a:rPr>
              <a:t>Decision Tree Learning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5004415-5EC0-4BD7-A732-1E23B314567E}"/>
              </a:ext>
            </a:extLst>
          </p:cNvPr>
          <p:cNvSpPr txBox="1">
            <a:spLocks/>
          </p:cNvSpPr>
          <p:nvPr/>
        </p:nvSpPr>
        <p:spPr>
          <a:xfrm>
            <a:off x="11246499" y="2947835"/>
            <a:ext cx="5175250" cy="5929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AFSNT.csv</a:t>
            </a:r>
            <a:r>
              <a:rPr lang="ko-KR" altLang="en-US" sz="2400" dirty="0"/>
              <a:t>의 데이터가 완전한 시계열의 형태는 아니다</a:t>
            </a:r>
            <a:r>
              <a:rPr lang="en-US" altLang="ko-KR" sz="2400" dirty="0"/>
              <a:t>.</a:t>
            </a:r>
          </a:p>
          <a:p>
            <a:endParaRPr lang="en-US" altLang="ja-JP" sz="2400" dirty="0"/>
          </a:p>
          <a:p>
            <a:r>
              <a:rPr lang="ko-KR" altLang="en-US" sz="2400" dirty="0"/>
              <a:t>때문에 </a:t>
            </a:r>
            <a:r>
              <a:rPr lang="en-US" altLang="ko-KR" sz="2400" dirty="0"/>
              <a:t>Decision Tree </a:t>
            </a:r>
            <a:r>
              <a:rPr lang="ko-KR" altLang="en-US" sz="2400" dirty="0"/>
              <a:t>구조로 분류하는 방식도 이용하였다</a:t>
            </a:r>
            <a:r>
              <a:rPr lang="en-US" altLang="ko-KR" sz="2400" dirty="0"/>
              <a:t>.</a:t>
            </a:r>
          </a:p>
          <a:p>
            <a:endParaRPr lang="en-US" altLang="ja-JP" sz="2400" dirty="0"/>
          </a:p>
          <a:p>
            <a:r>
              <a:rPr lang="ko-KR" altLang="en-US" sz="2400" dirty="0"/>
              <a:t>각각의 강점이 존재하는</a:t>
            </a:r>
            <a:endParaRPr lang="en-US" altLang="ja-JP" sz="2400" dirty="0"/>
          </a:p>
          <a:p>
            <a:r>
              <a:rPr lang="en-US" altLang="ja-JP" sz="2400" b="1" dirty="0" err="1"/>
              <a:t>XGBoost</a:t>
            </a:r>
            <a:r>
              <a:rPr lang="en-US" altLang="ja-JP" sz="2400" b="1" dirty="0"/>
              <a:t>, </a:t>
            </a:r>
            <a:r>
              <a:rPr lang="en-US" altLang="ja-JP" sz="2400" b="1" dirty="0" err="1"/>
              <a:t>LightGBM</a:t>
            </a:r>
            <a:r>
              <a:rPr lang="en-US" altLang="ja-JP" sz="2400" b="1" dirty="0"/>
              <a:t>, </a:t>
            </a:r>
            <a:r>
              <a:rPr lang="en-US" altLang="ja-JP" sz="2400" b="1" dirty="0" err="1"/>
              <a:t>CatBoost</a:t>
            </a:r>
            <a:r>
              <a:rPr lang="en-US" altLang="ja-JP" sz="2400" b="1" dirty="0"/>
              <a:t> </a:t>
            </a:r>
            <a:r>
              <a:rPr lang="en-US" altLang="ja-JP" sz="2400" dirty="0"/>
              <a:t> Model</a:t>
            </a:r>
            <a:r>
              <a:rPr lang="ko-KR" altLang="en-US" sz="2400" dirty="0"/>
              <a:t>을 선정하였다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0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62"/>
    </mc:Choice>
    <mc:Fallback xmlns="">
      <p:transition advTm="496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623F7-99AA-427F-A24D-4BD3905D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4DCFB7C-6D39-4AD5-93E7-CCC24D6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/ LSTM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53F4B3-7835-4BD9-8695-AE08ED14B1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03348" y="5365094"/>
            <a:ext cx="5035029" cy="351227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RNN (Recurrent Neural Networks) </a:t>
            </a:r>
            <a:r>
              <a:rPr lang="ko-KR" altLang="en-US" dirty="0"/>
              <a:t>은 우측과 같은 구조를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에서 프레임 </a:t>
            </a:r>
            <a:r>
              <a:rPr lang="en-US" altLang="ko-KR" dirty="0" err="1"/>
              <a:t>xt</a:t>
            </a:r>
            <a:r>
              <a:rPr lang="ko-KR" altLang="en-US" dirty="0"/>
              <a:t>를 수신 할 때마다 </a:t>
            </a:r>
            <a:endParaRPr lang="en-US" altLang="ko-KR" dirty="0"/>
          </a:p>
          <a:p>
            <a:r>
              <a:rPr lang="ko-KR" altLang="en-US" dirty="0"/>
              <a:t>현재 상태 </a:t>
            </a:r>
            <a:r>
              <a:rPr lang="en-US" altLang="ko-KR" dirty="0" err="1"/>
              <a:t>xt</a:t>
            </a:r>
            <a:r>
              <a:rPr lang="ko-KR" altLang="en-US" dirty="0"/>
              <a:t>와 과거 상태 </a:t>
            </a:r>
            <a:r>
              <a:rPr lang="en-US" altLang="ko-KR" dirty="0"/>
              <a:t>ht-1</a:t>
            </a:r>
            <a:r>
              <a:rPr lang="ko-KR" altLang="en-US" dirty="0"/>
              <a:t>을 입력으로 갖는 비선형 함수 </a:t>
            </a:r>
            <a:endParaRPr lang="en-US" altLang="ko-KR" dirty="0"/>
          </a:p>
          <a:p>
            <a:r>
              <a:rPr lang="en-US" altLang="ko-KR" dirty="0" err="1"/>
              <a:t>ht</a:t>
            </a:r>
            <a:r>
              <a:rPr lang="en-US" altLang="ko-KR" dirty="0"/>
              <a:t> = g (</a:t>
            </a:r>
            <a:r>
              <a:rPr lang="en-US" altLang="ko-KR" dirty="0" err="1"/>
              <a:t>xt</a:t>
            </a:r>
            <a:r>
              <a:rPr lang="en-US" altLang="ko-KR" dirty="0"/>
              <a:t>, ht-1)</a:t>
            </a:r>
            <a:r>
              <a:rPr lang="ko-KR" altLang="en-US" dirty="0"/>
              <a:t>로 내부 상태 </a:t>
            </a:r>
            <a:r>
              <a:rPr lang="en-US" altLang="ko-KR" dirty="0" err="1"/>
              <a:t>ht</a:t>
            </a:r>
            <a:r>
              <a:rPr lang="ko-KR" altLang="en-US" dirty="0"/>
              <a:t>를 갱신한다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 다음 예측 </a:t>
            </a:r>
            <a:r>
              <a:rPr lang="en-US" altLang="ko-KR" dirty="0" err="1"/>
              <a:t>yt</a:t>
            </a:r>
            <a:r>
              <a:rPr lang="ko-KR" altLang="en-US" dirty="0"/>
              <a:t>는 </a:t>
            </a:r>
            <a:r>
              <a:rPr lang="en-US" altLang="ko-KR" dirty="0" err="1"/>
              <a:t>ht</a:t>
            </a:r>
            <a:r>
              <a:rPr lang="ko-KR" altLang="en-US" dirty="0"/>
              <a:t>를 기반으로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식으로 과거 컨텍스트 </a:t>
            </a:r>
            <a:r>
              <a:rPr lang="en-US" altLang="ko-KR" dirty="0"/>
              <a:t>{</a:t>
            </a:r>
            <a:r>
              <a:rPr lang="en-US" altLang="ko-KR" dirty="0" err="1"/>
              <a:t>xt</a:t>
            </a:r>
            <a:r>
              <a:rPr lang="en-US" altLang="ko-KR" dirty="0"/>
              <a:t> ‘} t’&lt;t</a:t>
            </a:r>
            <a:r>
              <a:rPr lang="ko-KR" altLang="en-US" dirty="0"/>
              <a:t>가 포착되어 예측에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기존의 </a:t>
            </a:r>
            <a:r>
              <a:rPr lang="en-US" altLang="ko-KR" dirty="0"/>
              <a:t>RNN unit</a:t>
            </a:r>
            <a:r>
              <a:rPr lang="ko-KR" altLang="en-US" dirty="0"/>
              <a:t>은 </a:t>
            </a:r>
            <a:r>
              <a:rPr lang="en-US" altLang="ko-KR" dirty="0"/>
              <a:t>Vanishing Gradient </a:t>
            </a:r>
            <a:r>
              <a:rPr lang="ko-KR" altLang="en-US" dirty="0"/>
              <a:t>문제로 인해 저장할 수 있는 컨텍스트의 범위를 제한하고 학습에 부담을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Long-Short Term Memory (LSTM)</a:t>
            </a:r>
            <a:r>
              <a:rPr lang="ko-KR" altLang="en-US" dirty="0"/>
              <a:t>는 이 문제를 해결하기 위한 </a:t>
            </a:r>
            <a:r>
              <a:rPr lang="en-US" altLang="ko-KR" dirty="0"/>
              <a:t>RNN unit</a:t>
            </a:r>
            <a:r>
              <a:rPr lang="ko-KR" altLang="en-US" dirty="0"/>
              <a:t>의 하나이다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0" name="Picture 6" descr="rnn hidden layerì ëí ì´ë¯¸ì§ ê²ìê²°ê³¼">
            <a:extLst>
              <a:ext uri="{FF2B5EF4-FFF2-40B4-BE49-F238E27FC236}">
                <a16:creationId xmlns:a16="http://schemas.microsoft.com/office/drawing/2014/main" id="{3DC311ED-29BF-474A-89A3-444D77C8E2DB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" r="55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3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623F7-99AA-427F-A24D-4BD3905D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4DCFB7C-6D39-4AD5-93E7-CCC24D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49" y="2116810"/>
            <a:ext cx="4518479" cy="3018343"/>
          </a:xfrm>
        </p:spPr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53F4B3-7835-4BD9-8695-AE08ED14B1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03348" y="5365094"/>
            <a:ext cx="5035029" cy="351227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CNN (Convolutional neural network) </a:t>
            </a:r>
            <a:r>
              <a:rPr lang="ko-KR" altLang="en-US" dirty="0"/>
              <a:t>은 우측과 같은 구조를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Neural network </a:t>
            </a:r>
            <a:r>
              <a:rPr lang="ko-KR" altLang="en-US" dirty="0"/>
              <a:t>앞에 여러 계층의 </a:t>
            </a:r>
            <a:r>
              <a:rPr lang="en-US" altLang="ko-KR" dirty="0"/>
              <a:t>Convolutional Layer</a:t>
            </a:r>
            <a:r>
              <a:rPr lang="ko-KR" altLang="en-US" dirty="0"/>
              <a:t>를 붙인 모양이다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Convolutional Layer</a:t>
            </a:r>
            <a:r>
              <a:rPr lang="ko-KR" altLang="en-US" dirty="0"/>
              <a:t>를 통해서 입력 받은 데이터 대한 </a:t>
            </a:r>
            <a:r>
              <a:rPr lang="en-US" altLang="ko-KR" dirty="0"/>
              <a:t>Feature</a:t>
            </a:r>
            <a:r>
              <a:rPr lang="ko-KR" altLang="en-US" dirty="0"/>
              <a:t>를 추출하게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추출된 특징을 바탕으로 기존의 </a:t>
            </a:r>
            <a:r>
              <a:rPr lang="en-US" altLang="ko-KR" dirty="0"/>
              <a:t>Fully-connected Layer</a:t>
            </a:r>
            <a:r>
              <a:rPr lang="ko-KR" altLang="en-US" dirty="0"/>
              <a:t>를 이용하여 이미지에 대한 </a:t>
            </a:r>
            <a:r>
              <a:rPr lang="en-US" altLang="ko-KR" dirty="0"/>
              <a:t>Classification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CNN</a:t>
            </a:r>
            <a:r>
              <a:rPr lang="ko-KR" altLang="en-US" dirty="0"/>
              <a:t>은 고정된 입력 차원을 만족시키기 위해 고정된 크기로 입력 데이터를 </a:t>
            </a:r>
            <a:r>
              <a:rPr lang="en-US" altLang="ko-KR" dirty="0"/>
              <a:t>Scaling</a:t>
            </a:r>
            <a:r>
              <a:rPr lang="ko-KR" altLang="en-US" dirty="0"/>
              <a:t> 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길이 변화가 커서 시계열 데이터에는 적합하지 않다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 </a:t>
            </a:r>
            <a:r>
              <a:rPr lang="en-US" altLang="ko-KR" dirty="0"/>
              <a:t>CRNN</a:t>
            </a:r>
            <a:r>
              <a:rPr lang="ko-KR" altLang="en-US" dirty="0"/>
              <a:t>에서 시계열 데이터의 길이 변화에 영향을 받지 않기 위해 </a:t>
            </a:r>
            <a:r>
              <a:rPr lang="en-US" altLang="ko-KR" dirty="0"/>
              <a:t>sequential </a:t>
            </a:r>
            <a:r>
              <a:rPr lang="en-US" altLang="ko-KR" dirty="0" err="1"/>
              <a:t>representatio</a:t>
            </a:r>
            <a:r>
              <a:rPr lang="ko-KR" altLang="en-US" dirty="0"/>
              <a:t>에 깊은 </a:t>
            </a:r>
            <a:r>
              <a:rPr lang="en-US" altLang="ko-KR" dirty="0" err="1"/>
              <a:t>featur</a:t>
            </a:r>
            <a:r>
              <a:rPr lang="ko-KR" altLang="en-US" dirty="0"/>
              <a:t>을 전달하는 방식을 이용한다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46" name="Picture 22" descr="CNN algorithmì ëí ì´ë¯¸ì§ ê²ìê²°ê³¼">
            <a:extLst>
              <a:ext uri="{FF2B5EF4-FFF2-40B4-BE49-F238E27FC236}">
                <a16:creationId xmlns:a16="http://schemas.microsoft.com/office/drawing/2014/main" id="{6FF7D854-A566-4D09-A080-87929DF7B0F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 b="6463"/>
          <a:stretch>
            <a:fillRect/>
          </a:stretch>
        </p:blipFill>
        <p:spPr bwMode="auto">
          <a:xfrm>
            <a:off x="7224675" y="3296552"/>
            <a:ext cx="10662703" cy="413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9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623F7-99AA-427F-A24D-4BD3905D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4DCFB7C-6D39-4AD5-93E7-CCC24D6C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49" y="2116810"/>
            <a:ext cx="4518479" cy="3018343"/>
          </a:xfrm>
        </p:spPr>
        <p:txBody>
          <a:bodyPr/>
          <a:lstStyle/>
          <a:p>
            <a:r>
              <a:rPr lang="en-US" altLang="ja-JP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53F4B3-7835-4BD9-8695-AE08ED14B1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03348" y="5365094"/>
            <a:ext cx="5035029" cy="351227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Convolution layer, Recurrent layer, </a:t>
            </a:r>
            <a:r>
              <a:rPr lang="ko-KR" altLang="en-US" dirty="0"/>
              <a:t>그리고 하단에서 상단으로의 </a:t>
            </a:r>
            <a:endParaRPr lang="en-US" altLang="ko-KR" dirty="0"/>
          </a:p>
          <a:p>
            <a:r>
              <a:rPr lang="en-US" altLang="ko-KR" dirty="0"/>
              <a:t>Transcription layer</a:t>
            </a:r>
            <a:r>
              <a:rPr lang="ko-KR" altLang="en-US" dirty="0"/>
              <a:t>를 비롯한 세 가지 구성 요소로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하단에서</a:t>
            </a:r>
            <a:r>
              <a:rPr lang="en-US" altLang="ko-KR" dirty="0"/>
              <a:t> Convolution layer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각 입력 데이터에서 </a:t>
            </a:r>
            <a:r>
              <a:rPr lang="en-US" altLang="ko-KR" dirty="0"/>
              <a:t>feature sequence</a:t>
            </a:r>
            <a:r>
              <a:rPr lang="ko-KR" altLang="en-US" dirty="0"/>
              <a:t>를 추출한다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상단의 </a:t>
            </a:r>
            <a:r>
              <a:rPr lang="en-US" altLang="ko-KR" dirty="0"/>
              <a:t>Transcription layer</a:t>
            </a:r>
            <a:r>
              <a:rPr lang="ko-KR" altLang="en-US" dirty="0"/>
              <a:t>는 </a:t>
            </a:r>
            <a:r>
              <a:rPr lang="en-US" altLang="ko-KR" dirty="0"/>
              <a:t>Recurrent layer</a:t>
            </a:r>
            <a:r>
              <a:rPr lang="ko-KR" altLang="en-US" dirty="0"/>
              <a:t>에 의한 프레임 별 예측을 </a:t>
            </a:r>
            <a:r>
              <a:rPr lang="en-US" altLang="ko-KR" dirty="0"/>
              <a:t>label sequence</a:t>
            </a:r>
            <a:r>
              <a:rPr lang="ko-KR" altLang="en-US" dirty="0"/>
              <a:t>로 변환하는 데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en-US" altLang="ko-KR" dirty="0"/>
              <a:t>Network </a:t>
            </a:r>
            <a:r>
              <a:rPr lang="ko-KR" altLang="en-US" dirty="0"/>
              <a:t>구조 </a:t>
            </a:r>
            <a:r>
              <a:rPr lang="en-US" altLang="ko-KR" dirty="0"/>
              <a:t>(CNN </a:t>
            </a:r>
            <a:r>
              <a:rPr lang="ko-KR" altLang="en-US" dirty="0"/>
              <a:t>및 </a:t>
            </a:r>
            <a:r>
              <a:rPr lang="en-US" altLang="ko-KR" dirty="0"/>
              <a:t>RNN)</a:t>
            </a:r>
            <a:r>
              <a:rPr lang="ko-KR" altLang="en-US" dirty="0"/>
              <a:t>로 구성되지만 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loss function</a:t>
            </a:r>
            <a:r>
              <a:rPr lang="ko-KR" altLang="en-US" dirty="0"/>
              <a:t>으로 공동으로 학습할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36E5D54-9DDF-4EC3-9032-E1B7F956806F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r="6928"/>
          <a:stretch>
            <a:fillRect/>
          </a:stretch>
        </p:blipFill>
        <p:spPr bwMode="auto">
          <a:xfrm>
            <a:off x="9065449" y="1398655"/>
            <a:ext cx="6011862" cy="74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58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E37DE62-9441-4990-9865-F6FE8ECD7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137B724-AF63-44D5-AFC8-4211DDC5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RAdam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59F10-EB37-441A-8406-CF219AD845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Loss function</a:t>
            </a:r>
            <a:r>
              <a:rPr lang="ko-KR" altLang="en-US" dirty="0"/>
              <a:t>으로 </a:t>
            </a:r>
            <a:r>
              <a:rPr lang="en-US" altLang="ko-KR" dirty="0"/>
              <a:t>Adam, SGD </a:t>
            </a:r>
            <a:r>
              <a:rPr lang="ko-KR" altLang="en-US" dirty="0"/>
              <a:t>등 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function</a:t>
            </a:r>
            <a:r>
              <a:rPr lang="ko-KR" altLang="en-US" dirty="0"/>
              <a:t>은 </a:t>
            </a:r>
            <a:r>
              <a:rPr lang="en-US" altLang="ko-KR" dirty="0"/>
              <a:t>Learning rate</a:t>
            </a:r>
            <a:r>
              <a:rPr lang="ko-KR" altLang="en-US" dirty="0"/>
              <a:t>에 따라 학습 결과가 크게 좌우된다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Radam</a:t>
            </a:r>
            <a:r>
              <a:rPr lang="ko-KR" altLang="en-US" dirty="0"/>
              <a:t>은 </a:t>
            </a:r>
            <a:r>
              <a:rPr lang="en-US" altLang="ko-KR" dirty="0"/>
              <a:t>Warm up </a:t>
            </a:r>
            <a:r>
              <a:rPr lang="ko-KR" altLang="en-US" dirty="0"/>
              <a:t>이라는 과정을 거쳐서 자체적으로 </a:t>
            </a:r>
            <a:r>
              <a:rPr lang="en-US" altLang="ko-KR" dirty="0"/>
              <a:t>Learning rate</a:t>
            </a:r>
            <a:r>
              <a:rPr lang="ko-KR" altLang="en-US" dirty="0"/>
              <a:t>를 조절한다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학습 초기에 설정한 </a:t>
            </a:r>
            <a:r>
              <a:rPr lang="en-US" altLang="ko-KR" dirty="0"/>
              <a:t>Learning rate</a:t>
            </a:r>
            <a:r>
              <a:rPr lang="ko-KR" altLang="en-US" dirty="0"/>
              <a:t>에 크게 영향을 받지 않고 항상 일정하고 우수한 학습 결과를 제공한다</a:t>
            </a:r>
            <a:r>
              <a:rPr lang="en-US" altLang="ko-KR" dirty="0"/>
              <a:t>.</a:t>
            </a:r>
          </a:p>
        </p:txBody>
      </p:sp>
      <p:pic>
        <p:nvPicPr>
          <p:cNvPr id="1032" name="Picture 8" descr="ì¬ì§ ì¤ëªì´ ììµëë¤.">
            <a:extLst>
              <a:ext uri="{FF2B5EF4-FFF2-40B4-BE49-F238E27FC236}">
                <a16:creationId xmlns:a16="http://schemas.microsoft.com/office/drawing/2014/main" id="{46737713-F970-4476-ABBA-A42DD19B32D2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" r="5068"/>
          <a:stretch>
            <a:fillRect/>
          </a:stretch>
        </p:blipFill>
        <p:spPr bwMode="auto">
          <a:xfrm>
            <a:off x="7127875" y="2551113"/>
            <a:ext cx="97567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91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ACD1772-83D2-40CE-AC4D-1485684F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0" y="2937331"/>
            <a:ext cx="4537208" cy="4823078"/>
          </a:xfrm>
        </p:spPr>
        <p:txBody>
          <a:bodyPr/>
          <a:lstStyle/>
          <a:p>
            <a:r>
              <a:rPr lang="en-US" altLang="ja-JP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ED2707A-5ED9-49D4-BB4D-113CDFFFF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Convolution layer, Recurrent layer, </a:t>
            </a:r>
            <a:r>
              <a:rPr lang="ko-KR" altLang="en-US" dirty="0"/>
              <a:t>그리고 하단에서 상단으로의 </a:t>
            </a:r>
            <a:endParaRPr lang="en-US" altLang="ko-KR" dirty="0"/>
          </a:p>
          <a:p>
            <a:r>
              <a:rPr lang="en-US" altLang="ko-KR" dirty="0"/>
              <a:t>Transcription layer</a:t>
            </a:r>
            <a:r>
              <a:rPr lang="ko-KR" altLang="en-US" dirty="0"/>
              <a:t>를 비롯한 세 가지 구성 요소로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하단에서</a:t>
            </a:r>
            <a:r>
              <a:rPr lang="en-US" altLang="ko-KR" dirty="0"/>
              <a:t> Convolution layer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각 입력 데이터에서 </a:t>
            </a:r>
            <a:r>
              <a:rPr lang="en-US" altLang="ko-KR" dirty="0"/>
              <a:t>feature sequence</a:t>
            </a:r>
            <a:r>
              <a:rPr lang="ko-KR" altLang="en-US" dirty="0"/>
              <a:t>를 추출한다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상단의 </a:t>
            </a:r>
            <a:r>
              <a:rPr lang="en-US" altLang="ko-KR" dirty="0"/>
              <a:t>Transcription layer</a:t>
            </a:r>
            <a:r>
              <a:rPr lang="ko-KR" altLang="en-US" dirty="0"/>
              <a:t>는 </a:t>
            </a:r>
            <a:r>
              <a:rPr lang="en-US" altLang="ko-KR" dirty="0"/>
              <a:t>Recurrent layer</a:t>
            </a:r>
            <a:r>
              <a:rPr lang="ko-KR" altLang="en-US" dirty="0"/>
              <a:t>에 의한 프레임 별 예측을 </a:t>
            </a:r>
            <a:r>
              <a:rPr lang="en-US" altLang="ko-KR" dirty="0"/>
              <a:t>label sequence</a:t>
            </a:r>
            <a:r>
              <a:rPr lang="ko-KR" altLang="en-US" dirty="0"/>
              <a:t>로 변환하는 데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종류의 </a:t>
            </a:r>
            <a:r>
              <a:rPr lang="en-US" altLang="ko-KR" dirty="0"/>
              <a:t>Network </a:t>
            </a:r>
            <a:r>
              <a:rPr lang="ko-KR" altLang="en-US" dirty="0"/>
              <a:t>구조 </a:t>
            </a:r>
            <a:r>
              <a:rPr lang="en-US" altLang="ko-KR" dirty="0"/>
              <a:t>(CNN </a:t>
            </a:r>
            <a:r>
              <a:rPr lang="ko-KR" altLang="en-US" dirty="0"/>
              <a:t>및 </a:t>
            </a:r>
            <a:r>
              <a:rPr lang="en-US" altLang="ko-KR" dirty="0"/>
              <a:t>RNN)</a:t>
            </a:r>
            <a:r>
              <a:rPr lang="ko-KR" altLang="en-US" dirty="0"/>
              <a:t>로 구성되지만 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loss function</a:t>
            </a:r>
            <a:r>
              <a:rPr lang="ko-KR" altLang="en-US" dirty="0"/>
              <a:t>으로 공동으로 학습할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Loss function</a:t>
            </a:r>
            <a:r>
              <a:rPr lang="ko-KR" altLang="en-US" dirty="0"/>
              <a:t>으로는 </a:t>
            </a:r>
            <a:r>
              <a:rPr lang="en-US" altLang="ko-KR" dirty="0" err="1"/>
              <a:t>RAdam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C83648B-0324-4524-8FE9-0CB60AF51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Network Structure</a:t>
            </a:r>
            <a:endParaRPr lang="ko-KR" alt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EAA632D6-A1FA-44F0-ADDB-CCA05FA099F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r="6536"/>
          <a:stretch>
            <a:fillRect/>
          </a:stretch>
        </p:blipFill>
        <p:spPr bwMode="auto">
          <a:xfrm>
            <a:off x="12137721" y="2124658"/>
            <a:ext cx="5230813" cy="64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7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A82DF4-71C9-4C3A-A780-A0E14101C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52326C3C-5744-43DE-B377-43AF55DA26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XG</a:t>
            </a:r>
          </a:p>
          <a:p>
            <a:r>
              <a:rPr lang="en-US" altLang="ko-KR" dirty="0"/>
              <a:t>Boost</a:t>
            </a:r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DD4EF784-9C32-4678-A1EB-24B1E89898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5928" y="6727801"/>
            <a:ext cx="573658" cy="56941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Cat</a:t>
            </a:r>
          </a:p>
          <a:p>
            <a:r>
              <a:rPr lang="en-US" altLang="ko-KR" dirty="0"/>
              <a:t>Boost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D4A4EC9E-A20F-45A3-ADA0-CB5B6A343A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19816" y="4674080"/>
            <a:ext cx="573658" cy="56941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LightGBM</a:t>
            </a:r>
            <a:endParaRPr lang="en-US" altLang="ko-KR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FC358E53-99C2-4FD8-BEDB-9F5B56DF18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20846" y="4693198"/>
            <a:ext cx="2465051" cy="56941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A5FA3E4-AF47-4F86-B52A-0B01F82A86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01500" y="1997249"/>
            <a:ext cx="5083342" cy="142120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Gradient Boosting Library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Greedy-algorithm</a:t>
            </a:r>
            <a:r>
              <a:rPr lang="ko-KR" altLang="en-US" dirty="0"/>
              <a:t>을 이용하기 때문에 </a:t>
            </a:r>
            <a:r>
              <a:rPr lang="en-US" altLang="ko-KR" dirty="0"/>
              <a:t>Overfitting</a:t>
            </a:r>
            <a:r>
              <a:rPr lang="ko-KR" altLang="en-US" dirty="0"/>
              <a:t>이 적다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유연성과 이식성이 뛰어나기 때문에 </a:t>
            </a:r>
            <a:r>
              <a:rPr lang="en-US" altLang="ko-KR" dirty="0"/>
              <a:t>Ensemble</a:t>
            </a:r>
            <a:r>
              <a:rPr lang="ko-KR" altLang="en-US" dirty="0"/>
              <a:t>에 유리하다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C0589B1-4220-4C76-9993-38A714E4BA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77122D7F-F7CA-490F-892A-98C78D9706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01500" y="4731437"/>
            <a:ext cx="5083342" cy="14212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Tree Base algorithm</a:t>
            </a:r>
            <a:r>
              <a:rPr lang="ko-KR" altLang="en-US" dirty="0"/>
              <a:t>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 속도 면에서  다른 </a:t>
            </a:r>
            <a:r>
              <a:rPr lang="en-US" altLang="ko-KR" dirty="0"/>
              <a:t>Boosting Model</a:t>
            </a:r>
            <a:r>
              <a:rPr lang="ko-KR" altLang="en-US" dirty="0"/>
              <a:t>에 비해 뛰어나며 </a:t>
            </a:r>
            <a:endParaRPr lang="en-US" altLang="ko-KR" dirty="0"/>
          </a:p>
          <a:p>
            <a:r>
              <a:rPr lang="ko-KR" altLang="en-US" dirty="0"/>
              <a:t>정확도는 비슷한 수준이다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A4F552CC-F0F1-4AC7-84C9-E1DAA8A56C1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43" name="텍스트 개체 틀 42">
            <a:extLst>
              <a:ext uri="{FF2B5EF4-FFF2-40B4-BE49-F238E27FC236}">
                <a16:creationId xmlns:a16="http://schemas.microsoft.com/office/drawing/2014/main" id="{2736A586-E8CF-42D9-9ED4-8DCD8C8980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001500" y="7465625"/>
            <a:ext cx="5781174" cy="14212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Category </a:t>
            </a:r>
            <a:r>
              <a:rPr lang="ko-KR" altLang="en-US" dirty="0"/>
              <a:t>변수의 전처리를 학습과 동시 진행하기에 속도가 뛰어나다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Ordering principle</a:t>
            </a:r>
            <a:r>
              <a:rPr lang="ko-KR" altLang="en-US" dirty="0"/>
              <a:t>의 개념을 이용하여 </a:t>
            </a:r>
            <a:r>
              <a:rPr lang="en-US" altLang="ko-KR" dirty="0"/>
              <a:t>data leakage</a:t>
            </a:r>
            <a:r>
              <a:rPr lang="ko-KR" altLang="en-US" dirty="0"/>
              <a:t>로 인한 </a:t>
            </a:r>
            <a:r>
              <a:rPr lang="en-US" altLang="ko-KR" dirty="0"/>
              <a:t>prediction shift </a:t>
            </a:r>
            <a:r>
              <a:rPr lang="ko-KR" altLang="en-US" dirty="0"/>
              <a:t>문제를 해결하여 </a:t>
            </a:r>
            <a:r>
              <a:rPr lang="en-US" altLang="ko-KR" dirty="0"/>
              <a:t>Overfitting</a:t>
            </a:r>
            <a:r>
              <a:rPr lang="ko-KR" altLang="en-US" dirty="0"/>
              <a:t>이 적다</a:t>
            </a:r>
            <a:r>
              <a:rPr lang="en-US" altLang="ko-KR" dirty="0"/>
              <a:t>.</a:t>
            </a:r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C02923F9-9B5F-43E3-BD61-500C265D879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endParaRPr lang="ko-KR" altLang="en-US" dirty="0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5AC94FA7-5F94-479E-AEED-B38FB987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9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623F7-99AA-427F-A24D-4BD3905D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4DCFB7C-6D39-4AD5-93E7-CCC24D6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53F4B3-7835-4BD9-8695-AE08ED14B1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03348" y="5365094"/>
            <a:ext cx="5035029" cy="351227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(</a:t>
            </a:r>
            <a:r>
              <a:rPr lang="en-US" altLang="ko-KR" dirty="0" err="1"/>
              <a:t>eXtreme</a:t>
            </a:r>
            <a:r>
              <a:rPr lang="en-US" altLang="ko-KR" dirty="0"/>
              <a:t> Gradient Boosting)</a:t>
            </a:r>
            <a:r>
              <a:rPr lang="ko-KR" altLang="en-US" dirty="0"/>
              <a:t>은 우측과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병렬처리를 사용하기 때문에 학습과 분류가 빠르다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Greedy Algorithm</a:t>
            </a:r>
            <a:r>
              <a:rPr lang="ko-KR" altLang="en-US" dirty="0"/>
              <a:t>을 이용하기 때문에 </a:t>
            </a:r>
            <a:r>
              <a:rPr lang="en-US" altLang="ko-KR" dirty="0"/>
              <a:t>Overfitting</a:t>
            </a:r>
            <a:r>
              <a:rPr lang="ko-KR" altLang="en-US" dirty="0"/>
              <a:t>이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유연성이 좋아 다양한 시도가 가능하고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Ensemble</a:t>
            </a:r>
            <a:r>
              <a:rPr lang="ko-KR" altLang="en-US" dirty="0"/>
              <a:t>에 사용하기 좋은 특징이다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자동으로 </a:t>
            </a:r>
            <a:r>
              <a:rPr lang="en-US" altLang="ko-KR" dirty="0"/>
              <a:t>Cross validation</a:t>
            </a:r>
            <a:r>
              <a:rPr lang="ko-KR" altLang="en-US" dirty="0"/>
              <a:t>을 수행하기 때문에 특별히 검증할 필요성이 없다</a:t>
            </a:r>
            <a:r>
              <a:rPr lang="en-US" altLang="ko-KR" dirty="0"/>
              <a:t>.</a:t>
            </a:r>
          </a:p>
        </p:txBody>
      </p:sp>
      <p:pic>
        <p:nvPicPr>
          <p:cNvPr id="8204" name="Picture 12" descr="xgboostì ëí ì´ë¯¸ì§ ê²ìê²°ê³¼">
            <a:extLst>
              <a:ext uri="{FF2B5EF4-FFF2-40B4-BE49-F238E27FC236}">
                <a16:creationId xmlns:a16="http://schemas.microsoft.com/office/drawing/2014/main" id="{DAB85EC3-274D-4E26-A76D-078CC025FE18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r="2256"/>
          <a:stretch>
            <a:fillRect/>
          </a:stretch>
        </p:blipFill>
        <p:spPr bwMode="auto">
          <a:xfrm>
            <a:off x="6713539" y="395187"/>
            <a:ext cx="10171112" cy="57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4A7045D0-4A36-448D-8F84-037D63FD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88" y="5871525"/>
            <a:ext cx="8869975" cy="351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7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623F7-99AA-427F-A24D-4BD3905D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4DCFB7C-6D39-4AD5-93E7-CCC24D6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53F4B3-7835-4BD9-8695-AE08ED14B1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03348" y="5365094"/>
            <a:ext cx="5861747" cy="351227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좌측은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을 도식화 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큰 장점은</a:t>
            </a:r>
            <a:r>
              <a:rPr lang="en-US" altLang="ko-KR" dirty="0"/>
              <a:t> Tree Base algorithm</a:t>
            </a:r>
            <a:r>
              <a:rPr lang="ko-KR" altLang="en-US" dirty="0"/>
              <a:t>만 사용하여 속도가 빠르며 유의미한 성능 차이가 없다는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Model</a:t>
            </a:r>
            <a:r>
              <a:rPr lang="ko-KR" altLang="en-US" dirty="0"/>
              <a:t>은 트리의 깊이를 효과적으로 줄이기 위해 </a:t>
            </a:r>
            <a:r>
              <a:rPr lang="en-US" altLang="ko-KR" dirty="0"/>
              <a:t>Level-wise </a:t>
            </a:r>
            <a:r>
              <a:rPr lang="ko-KR" altLang="en-US" dirty="0"/>
              <a:t>방식을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LightGBM</a:t>
            </a:r>
            <a:r>
              <a:rPr lang="ko-KR" altLang="en-US" dirty="0"/>
              <a:t>은 </a:t>
            </a:r>
            <a:r>
              <a:rPr lang="en-US" altLang="ko-KR" dirty="0"/>
              <a:t>Leaf-wise</a:t>
            </a:r>
            <a:r>
              <a:rPr lang="ko-KR" altLang="en-US" dirty="0"/>
              <a:t> 방식을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최대한 균형 잡힌 트리를 유지하면서 분할하기 때문에 트리의 깊이가 최소화 될 수 밖에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ko-KR" altLang="en-US" dirty="0" err="1"/>
              <a:t>균형잡힌</a:t>
            </a:r>
            <a:r>
              <a:rPr lang="ko-KR" altLang="en-US" dirty="0"/>
              <a:t> 트리를 생성하는 이유는 </a:t>
            </a:r>
            <a:r>
              <a:rPr lang="en-US" altLang="ko-KR" dirty="0"/>
              <a:t>Overfitting</a:t>
            </a:r>
            <a:r>
              <a:rPr lang="ko-KR" altLang="en-US" dirty="0"/>
              <a:t>에 보다 더 강한 구조를 가지기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균형을 </a:t>
            </a:r>
            <a:r>
              <a:rPr lang="ko-KR" altLang="en-US" dirty="0" err="1"/>
              <a:t>맞추기위한</a:t>
            </a:r>
            <a:r>
              <a:rPr lang="ko-KR" altLang="en-US" dirty="0"/>
              <a:t> 시간이 필요하다는 상대적인 단점이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 </a:t>
            </a:r>
            <a:r>
              <a:rPr lang="en-US" altLang="ko-KR" dirty="0" err="1"/>
              <a:t>LightGBM</a:t>
            </a:r>
            <a:r>
              <a:rPr lang="ko-KR" altLang="en-US" dirty="0"/>
              <a:t>의 </a:t>
            </a:r>
            <a:r>
              <a:rPr lang="en-US" altLang="ko-KR" dirty="0"/>
              <a:t>Leaf-wise</a:t>
            </a:r>
            <a:r>
              <a:rPr lang="ko-KR" altLang="en-US" dirty="0"/>
              <a:t> 방식은 트리의 균형을 맞추지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최대손실 값을 가지는 </a:t>
            </a:r>
            <a:r>
              <a:rPr lang="en-US" altLang="ko-KR" dirty="0"/>
              <a:t>leaf node</a:t>
            </a:r>
            <a:r>
              <a:rPr lang="ko-KR" altLang="en-US" dirty="0"/>
              <a:t>를 지속적으로 분할하면서</a:t>
            </a:r>
            <a:r>
              <a:rPr lang="en-US" altLang="ko-KR" dirty="0"/>
              <a:t> </a:t>
            </a:r>
            <a:r>
              <a:rPr lang="ko-KR" altLang="en-US" dirty="0" err="1"/>
              <a:t>비대칭적인</a:t>
            </a:r>
            <a:r>
              <a:rPr lang="ko-KR" altLang="en-US" dirty="0"/>
              <a:t> 트리가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이렇게 최대 </a:t>
            </a:r>
            <a:r>
              <a:rPr lang="en-US" altLang="ko-KR" dirty="0"/>
              <a:t>loss</a:t>
            </a:r>
            <a:r>
              <a:rPr lang="ko-KR" altLang="en-US" dirty="0"/>
              <a:t>을 가지는 </a:t>
            </a:r>
            <a:r>
              <a:rPr lang="en-US" altLang="ko-KR" dirty="0"/>
              <a:t>leaf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를 지속적으로 분할해 생성된 </a:t>
            </a:r>
            <a:r>
              <a:rPr lang="ko-KR" altLang="en-US" dirty="0" err="1"/>
              <a:t>규칙트리는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학습을 반복할 수록</a:t>
            </a:r>
            <a:r>
              <a:rPr lang="en-US" altLang="ko-KR" dirty="0"/>
              <a:t>, </a:t>
            </a:r>
            <a:r>
              <a:rPr lang="ko-KR" altLang="en-US" dirty="0"/>
              <a:t>결국은 </a:t>
            </a:r>
            <a:r>
              <a:rPr lang="en-US" altLang="ko-KR" dirty="0"/>
              <a:t>Level-wise</a:t>
            </a:r>
            <a:r>
              <a:rPr lang="ko-KR" altLang="en-US" dirty="0"/>
              <a:t>보다 </a:t>
            </a:r>
            <a:r>
              <a:rPr lang="en-US" altLang="ko-KR" dirty="0"/>
              <a:t>loss</a:t>
            </a:r>
            <a:r>
              <a:rPr lang="ko-KR" altLang="en-US" dirty="0"/>
              <a:t>을 최소화할 수 있다는 것이 </a:t>
            </a:r>
            <a:r>
              <a:rPr lang="en-US" altLang="ko-KR" dirty="0" err="1"/>
              <a:t>LightGBM</a:t>
            </a:r>
            <a:r>
              <a:rPr lang="ko-KR" altLang="en-US" dirty="0"/>
              <a:t>의 구현 방식이다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데이터가 </a:t>
            </a:r>
            <a:r>
              <a:rPr lang="en-US" altLang="ko-KR" dirty="0"/>
              <a:t>1</a:t>
            </a:r>
            <a:r>
              <a:rPr lang="ko-KR" altLang="en-US" dirty="0"/>
              <a:t>만개 이하로 적을 경우 </a:t>
            </a:r>
            <a:r>
              <a:rPr lang="en-US" altLang="ko-KR" dirty="0"/>
              <a:t>Overfitting</a:t>
            </a:r>
            <a:r>
              <a:rPr lang="ko-KR" altLang="en-US" dirty="0"/>
              <a:t>이 발생하기 쉽다는 단점이 있다</a:t>
            </a:r>
            <a:r>
              <a:rPr lang="en-US" altLang="ko-KR" dirty="0"/>
              <a:t>.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E8414EC8-5BD7-455A-AD19-3D810CC8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95" y="3334938"/>
            <a:ext cx="11022905" cy="40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9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Weather Data</a:t>
            </a:r>
            <a:endParaRPr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03351" y="5361730"/>
            <a:ext cx="3718315" cy="3525096"/>
          </a:xfrm>
        </p:spPr>
        <p:txBody>
          <a:bodyPr/>
          <a:lstStyle/>
          <a:p>
            <a:r>
              <a:rPr lang="ko-KR" altLang="en-US" dirty="0"/>
              <a:t>기존 기상 데이터를 활용하여 </a:t>
            </a:r>
            <a:endParaRPr lang="en-US" altLang="ko-KR" dirty="0"/>
          </a:p>
          <a:p>
            <a:r>
              <a:rPr lang="en-US" altLang="ko-KR" dirty="0"/>
              <a:t>LSTM </a:t>
            </a:r>
            <a:r>
              <a:rPr lang="ko-KR" altLang="en-US" dirty="0"/>
              <a:t>모델로</a:t>
            </a:r>
            <a:r>
              <a:rPr lang="en-US" altLang="ko-KR" dirty="0"/>
              <a:t> </a:t>
            </a:r>
            <a:r>
              <a:rPr lang="ko-KR" altLang="en-US" dirty="0"/>
              <a:t>기상에 관한</a:t>
            </a:r>
            <a:endParaRPr lang="en-US" altLang="ko-KR" dirty="0"/>
          </a:p>
          <a:p>
            <a:r>
              <a:rPr lang="ko-KR" altLang="en-US" dirty="0"/>
              <a:t> 데이터를 예측한다</a:t>
            </a:r>
            <a:r>
              <a:rPr lang="en-US" altLang="ko-KR" dirty="0"/>
              <a:t>.</a:t>
            </a:r>
            <a:endParaRPr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Modeling</a:t>
            </a:r>
            <a:endParaRPr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280079" y="1416584"/>
            <a:ext cx="3718315" cy="3525096"/>
          </a:xfrm>
        </p:spPr>
        <p:txBody>
          <a:bodyPr/>
          <a:lstStyle/>
          <a:p>
            <a:r>
              <a:rPr lang="en-US" altLang="ja-JP" dirty="0" err="1"/>
              <a:t>XGBoost</a:t>
            </a:r>
            <a:r>
              <a:rPr lang="en-US" altLang="ja-JP" dirty="0"/>
              <a:t>, </a:t>
            </a:r>
            <a:r>
              <a:rPr lang="en-US" altLang="ja-JP" dirty="0" err="1"/>
              <a:t>LightGBM</a:t>
            </a:r>
            <a:r>
              <a:rPr lang="en-US" altLang="ja-JP" dirty="0"/>
              <a:t>, </a:t>
            </a:r>
            <a:r>
              <a:rPr lang="en-US" altLang="ja-JP" dirty="0" err="1"/>
              <a:t>CatBoost</a:t>
            </a:r>
            <a:r>
              <a:rPr lang="en-US" altLang="ja-JP" dirty="0"/>
              <a:t>, CNN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en-US" altLang="ja-JP" dirty="0"/>
              <a:t> </a:t>
            </a:r>
            <a:r>
              <a:rPr lang="ko-KR" altLang="en-US" dirty="0"/>
              <a:t>을 이용하여 각각 모델링하고 </a:t>
            </a:r>
            <a:endParaRPr lang="en-US" altLang="ko-KR" dirty="0"/>
          </a:p>
          <a:p>
            <a:r>
              <a:rPr lang="en-US" altLang="ko-KR" dirty="0"/>
              <a:t>Ensemble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/>
              <a:t>Cross Validation</a:t>
            </a:r>
            <a:endParaRPr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각각의 모델을 </a:t>
            </a:r>
            <a:r>
              <a:rPr lang="en-US" altLang="ko-KR" dirty="0"/>
              <a:t>Cross Validation 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정확한 정확도를 계산한다</a:t>
            </a:r>
            <a:r>
              <a:rPr lang="en-US" altLang="ko-KR" dirty="0"/>
              <a:t>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8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25"/>
    </mc:Choice>
    <mc:Fallback xmlns="">
      <p:transition advTm="89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4623F7-99AA-427F-A24D-4BD3905D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4DCFB7C-6D39-4AD5-93E7-CCC24D6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E53F4B3-7835-4BD9-8695-AE08ED14B1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03348" y="5365094"/>
            <a:ext cx="5035029" cy="351227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우측은 </a:t>
            </a:r>
            <a:r>
              <a:rPr lang="en-US" altLang="ko-KR" dirty="0" err="1"/>
              <a:t>Catboost</a:t>
            </a:r>
            <a:r>
              <a:rPr lang="ko-KR" altLang="en-US" dirty="0"/>
              <a:t>와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을 비교한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GBM</a:t>
            </a:r>
            <a:r>
              <a:rPr lang="ko-KR" altLang="en-US" dirty="0"/>
              <a:t>은 다음 </a:t>
            </a:r>
            <a:r>
              <a:rPr lang="en-US" altLang="ko-KR" dirty="0"/>
              <a:t>step</a:t>
            </a:r>
            <a:r>
              <a:rPr lang="ko-KR" altLang="en-US" dirty="0"/>
              <a:t>의 새로운 </a:t>
            </a:r>
            <a:r>
              <a:rPr lang="en-US" altLang="ko-KR" dirty="0"/>
              <a:t>tree</a:t>
            </a:r>
            <a:r>
              <a:rPr lang="ko-KR" altLang="en-US" dirty="0"/>
              <a:t>를 </a:t>
            </a:r>
            <a:r>
              <a:rPr lang="ko-KR" altLang="en-US" dirty="0" err="1"/>
              <a:t>만들때</a:t>
            </a:r>
            <a:r>
              <a:rPr lang="ko-KR" altLang="en-US" dirty="0"/>
              <a:t> 현재  </a:t>
            </a:r>
            <a:r>
              <a:rPr lang="en-US" altLang="ko-KR" dirty="0"/>
              <a:t>model</a:t>
            </a:r>
            <a:r>
              <a:rPr lang="ko-KR" altLang="en-US" dirty="0"/>
              <a:t>의 데이터를 </a:t>
            </a:r>
            <a:r>
              <a:rPr lang="en-US" altLang="ko-KR" dirty="0"/>
              <a:t>Gradient estimate</a:t>
            </a:r>
            <a:r>
              <a:rPr lang="ko-KR" altLang="en-US" dirty="0"/>
              <a:t>를 하는데 사용하기 때문에 </a:t>
            </a:r>
            <a:r>
              <a:rPr lang="en-US" altLang="ko-KR" dirty="0" err="1"/>
              <a:t>Ovefitting</a:t>
            </a:r>
            <a:r>
              <a:rPr lang="ko-KR" altLang="en-US" dirty="0"/>
              <a:t>의 문제점이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문제점을 </a:t>
            </a:r>
            <a:r>
              <a:rPr lang="en-US" altLang="ko-KR" dirty="0"/>
              <a:t>Tree</a:t>
            </a:r>
            <a:r>
              <a:rPr lang="ko-KR" altLang="en-US" dirty="0"/>
              <a:t> 구조를 먼저 정한 후</a:t>
            </a:r>
            <a:r>
              <a:rPr lang="en-US" altLang="ko-KR" dirty="0"/>
              <a:t>, Leaf value</a:t>
            </a:r>
            <a:r>
              <a:rPr lang="ko-KR" altLang="en-US" dirty="0"/>
              <a:t>를 구하는 </a:t>
            </a:r>
            <a:r>
              <a:rPr lang="en-US" altLang="ko-KR" dirty="0" err="1"/>
              <a:t>Oordered</a:t>
            </a:r>
            <a:r>
              <a:rPr lang="en-US" altLang="ko-KR" dirty="0"/>
              <a:t>-principle </a:t>
            </a:r>
            <a:r>
              <a:rPr lang="ko-KR" altLang="en-US" dirty="0"/>
              <a:t>방식을 이용하여 해결하였다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범주형 변수를 수치형으로 </a:t>
            </a:r>
            <a:r>
              <a:rPr lang="ko-KR" altLang="en-US" dirty="0" err="1"/>
              <a:t>전처리</a:t>
            </a:r>
            <a:r>
              <a:rPr lang="ko-KR" altLang="en-US" dirty="0"/>
              <a:t> 하는 과정을 학습과 동시에 진행하는 방식으로 시간을 단축하였다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16" descr="catboost lightgbm xgboostì ëí ì´ë¯¸ì§ ê²ìê²°ê³¼">
            <a:extLst>
              <a:ext uri="{FF2B5EF4-FFF2-40B4-BE49-F238E27FC236}">
                <a16:creationId xmlns:a16="http://schemas.microsoft.com/office/drawing/2014/main" id="{822C271C-A870-409D-99D3-5F18845A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r="2418"/>
          <a:stretch>
            <a:fillRect/>
          </a:stretch>
        </p:blipFill>
        <p:spPr bwMode="auto">
          <a:xfrm>
            <a:off x="6976611" y="2488013"/>
            <a:ext cx="10779125" cy="61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13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11160124" y="2057824"/>
            <a:ext cx="5462362" cy="1924617"/>
          </a:xfrm>
        </p:spPr>
        <p:txBody>
          <a:bodyPr>
            <a:normAutofit/>
          </a:bodyPr>
          <a:lstStyle/>
          <a:p>
            <a:r>
              <a:rPr lang="en-US" altLang="ja-JP" dirty="0"/>
              <a:t>CNN LSTM</a:t>
            </a:r>
            <a:r>
              <a:rPr lang="ko-KR" altLang="en-US" dirty="0"/>
              <a:t>과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분명한 각각의 장점이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Model</a:t>
            </a:r>
            <a:r>
              <a:rPr lang="ko-KR" altLang="en-US" dirty="0"/>
              <a:t>을 수립하여 </a:t>
            </a:r>
            <a:r>
              <a:rPr lang="en-US" altLang="ko-KR" dirty="0"/>
              <a:t>Noise</a:t>
            </a:r>
            <a:r>
              <a:rPr lang="ko-KR" altLang="en-US" dirty="0"/>
              <a:t>를 보완한다</a:t>
            </a:r>
            <a:r>
              <a:rPr lang="en-US" altLang="ko-KR" dirty="0"/>
              <a:t>.</a:t>
            </a:r>
            <a:endParaRPr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Model</a:t>
            </a:r>
            <a:endParaRPr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11160124" y="4641679"/>
            <a:ext cx="5462362" cy="1651836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AFSNT.csv </a:t>
            </a:r>
            <a:r>
              <a:rPr lang="ko-KR" altLang="en-US" dirty="0"/>
              <a:t>파일에는 항공사과 항공편에 관한 데이터인 </a:t>
            </a:r>
            <a:r>
              <a:rPr lang="en-US" altLang="ko-KR" dirty="0"/>
              <a:t>FLO, FLT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  <a:endParaRPr lang="en-US" altLang="ja-JP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AFSNT_DLY.csv </a:t>
            </a:r>
            <a:r>
              <a:rPr lang="ko-KR" altLang="en-US" dirty="0"/>
              <a:t>에는 </a:t>
            </a:r>
            <a:r>
              <a:rPr lang="en-US" altLang="ko-KR" dirty="0"/>
              <a:t>AFSNT.csv</a:t>
            </a:r>
            <a:r>
              <a:rPr lang="ko-KR" altLang="en-US" dirty="0"/>
              <a:t>에 존재하지 않는 </a:t>
            </a:r>
            <a:r>
              <a:rPr lang="en-US" altLang="ko-KR" dirty="0"/>
              <a:t>FLO, FLT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endParaRPr lang="en-US" altLang="ja-JP" dirty="0"/>
          </a:p>
          <a:p>
            <a:r>
              <a:rPr lang="ko-KR" altLang="en-US" dirty="0"/>
              <a:t>때문에 전자와 후자의 파일에서 </a:t>
            </a:r>
            <a:r>
              <a:rPr lang="en-US" altLang="ko-KR" dirty="0"/>
              <a:t>FLO, FLT</a:t>
            </a:r>
            <a:r>
              <a:rPr lang="ko-KR" altLang="en-US" dirty="0"/>
              <a:t>를 비교한 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만약 후자의 데이터가 전자에 속한다면 판단에 이용하고 </a:t>
            </a:r>
            <a:endParaRPr lang="en-US" altLang="ko-KR" dirty="0"/>
          </a:p>
          <a:p>
            <a:r>
              <a:rPr lang="ko-KR" altLang="en-US" dirty="0"/>
              <a:t>속하지 않는다면 이용하지 않는 </a:t>
            </a:r>
            <a:r>
              <a:rPr lang="en-US" altLang="ko-KR" dirty="0"/>
              <a:t>Model</a:t>
            </a:r>
            <a:r>
              <a:rPr lang="ko-KR" altLang="en-US" dirty="0"/>
              <a:t>을 나누어 수립한다</a:t>
            </a:r>
            <a:r>
              <a:rPr lang="en-US" altLang="ko-KR" dirty="0"/>
              <a:t>.</a:t>
            </a:r>
            <a:endParaRPr lang="ja-JP" alt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/>
              <a:t>FLO / FLT</a:t>
            </a:r>
            <a:endParaRPr lang="ja-JP" alt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최종 결과물은 각각 </a:t>
            </a:r>
            <a:r>
              <a:rPr lang="en-US" altLang="ko-KR" dirty="0"/>
              <a:t>Model</a:t>
            </a:r>
            <a:r>
              <a:rPr lang="ko-KR" altLang="en-US" dirty="0"/>
              <a:t>을 성능에 따라 </a:t>
            </a:r>
            <a:r>
              <a:rPr lang="en-US" altLang="ko-KR" dirty="0"/>
              <a:t>Weight Mean</a:t>
            </a:r>
            <a:r>
              <a:rPr lang="ko-KR" altLang="en-US" dirty="0"/>
              <a:t>하여 수립한다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Ensemble </a:t>
            </a:r>
            <a:r>
              <a:rPr lang="ko-KR" altLang="en-US" dirty="0"/>
              <a:t>모델을 </a:t>
            </a:r>
            <a:r>
              <a:rPr lang="en-US" altLang="ko-KR" b="1" dirty="0" err="1"/>
              <a:t>Bigcon</a:t>
            </a:r>
            <a:r>
              <a:rPr lang="en-US" altLang="ko-KR" b="1" dirty="0"/>
              <a:t> bagging</a:t>
            </a:r>
            <a:r>
              <a:rPr lang="ko-KR" altLang="en-US" dirty="0"/>
              <a:t>이라고 하겠다</a:t>
            </a:r>
            <a:endParaRPr lang="ja-JP" altLang="en-US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dirty="0"/>
              <a:t>Ensemble</a:t>
            </a:r>
            <a:endParaRPr lang="ja-JP" altLang="en-US" dirty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</a:t>
            </a:r>
            <a:r>
              <a:rPr lang="en-US" altLang="ja-JP" dirty="0"/>
              <a:t>lem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35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22"/>
    </mc:Choice>
    <mc:Fallback xmlns="">
      <p:transition advTm="842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872D73F3-AACB-4C6A-9C09-1718992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264C003-2981-47C4-AF04-CDA024C0F8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56073" y="4030847"/>
            <a:ext cx="5230812" cy="3264171"/>
          </a:xfrm>
        </p:spPr>
        <p:txBody>
          <a:bodyPr/>
          <a:lstStyle/>
          <a:p>
            <a:r>
              <a:rPr lang="en-US" altLang="ko-KR" dirty="0"/>
              <a:t> 4</a:t>
            </a:r>
            <a:r>
              <a:rPr lang="ko-KR" altLang="en-US" dirty="0"/>
              <a:t>가지 모델을 생성하였다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하지만 모든 모델은 완벽하지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그렇지만 나름의 강점을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이러한 강점들을 이용하기 위해 모든 모델을 동시에 고려하여 </a:t>
            </a:r>
            <a:r>
              <a:rPr lang="en-US" altLang="ko-KR" dirty="0"/>
              <a:t>unintended noise</a:t>
            </a:r>
            <a:r>
              <a:rPr lang="ko-KR" altLang="en-US" dirty="0"/>
              <a:t>를 줄일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각각 </a:t>
            </a:r>
            <a:r>
              <a:rPr lang="en-US" altLang="ko-KR" dirty="0"/>
              <a:t>Model</a:t>
            </a:r>
            <a:r>
              <a:rPr lang="ko-KR" altLang="en-US" dirty="0"/>
              <a:t>에 서로 다른 </a:t>
            </a:r>
            <a:r>
              <a:rPr lang="en-US" altLang="ko-KR" dirty="0"/>
              <a:t>weighted mean</a:t>
            </a:r>
            <a:r>
              <a:rPr lang="ko-KR" altLang="en-US" dirty="0"/>
              <a:t>을 적용하여 </a:t>
            </a:r>
            <a:endParaRPr lang="en-US" altLang="ko-KR" dirty="0"/>
          </a:p>
          <a:p>
            <a:r>
              <a:rPr lang="ko-KR" altLang="en-US" dirty="0"/>
              <a:t>최종 </a:t>
            </a:r>
            <a:r>
              <a:rPr lang="en-US" altLang="ko-KR" dirty="0"/>
              <a:t>Model</a:t>
            </a:r>
            <a:r>
              <a:rPr lang="ko-KR" altLang="en-US" dirty="0"/>
              <a:t>을 생성하였다</a:t>
            </a:r>
            <a:r>
              <a:rPr lang="en-US" altLang="ko-KR" dirty="0"/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BAC025D-9667-4D28-9FD2-75883812D8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Bigcon</a:t>
            </a:r>
            <a:r>
              <a:rPr lang="en-US" altLang="ko-KR" dirty="0"/>
              <a:t> bagging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243E16-A44C-4FB8-983F-31BEDA985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pic>
        <p:nvPicPr>
          <p:cNvPr id="1040" name="Picture 16" descr="baggingì ëí ì´ë¯¸ì§ ê²ìê²°ê³¼">
            <a:extLst>
              <a:ext uri="{FF2B5EF4-FFF2-40B4-BE49-F238E27FC236}">
                <a16:creationId xmlns:a16="http://schemas.microsoft.com/office/drawing/2014/main" id="{306E5047-801E-4AD4-821E-68CDDC42690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 b="1497"/>
          <a:stretch>
            <a:fillRect/>
          </a:stretch>
        </p:blipFill>
        <p:spPr bwMode="auto">
          <a:xfrm>
            <a:off x="13057188" y="2351881"/>
            <a:ext cx="5230812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9E5F2-DBC5-43AF-ADAA-6DA8F0406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9C057A0-1FDF-4392-812C-9DFA67DF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Bigcon</a:t>
            </a:r>
            <a:r>
              <a:rPr lang="en-US" altLang="ko-KR" dirty="0"/>
              <a:t> bagging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07F650CF-AD91-4EBE-A1CC-17827C0590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좌측 </a:t>
            </a:r>
            <a:r>
              <a:rPr lang="en-US" altLang="ko-KR" dirty="0"/>
              <a:t>4</a:t>
            </a:r>
            <a:r>
              <a:rPr lang="ko-KR" altLang="en-US" dirty="0"/>
              <a:t>개의 모델을 각각의 가중치로 하여</a:t>
            </a:r>
            <a:endParaRPr lang="en-US" altLang="ko-KR" dirty="0"/>
          </a:p>
          <a:p>
            <a:r>
              <a:rPr lang="en-US" altLang="ko-KR" dirty="0" err="1"/>
              <a:t>Bigcon</a:t>
            </a:r>
            <a:r>
              <a:rPr lang="en-US" altLang="ko-KR" dirty="0"/>
              <a:t> bagging model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최종적인 </a:t>
            </a:r>
            <a:r>
              <a:rPr lang="en-US" altLang="ko-KR" b="1" dirty="0"/>
              <a:t>score</a:t>
            </a:r>
            <a:r>
              <a:rPr lang="ko-KR" altLang="en-US" b="1" dirty="0"/>
              <a:t>는 </a:t>
            </a:r>
            <a:r>
              <a:rPr lang="en-US" altLang="ko-KR" b="1" dirty="0"/>
              <a:t>0.7</a:t>
            </a:r>
            <a:r>
              <a:rPr lang="en-US" altLang="ko-KR" dirty="0"/>
              <a:t>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7A89A68-E991-482F-9848-FFF1E6E60D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Score = 0.5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00E80FA-3D88-4376-B6BD-1ABAC0FDA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CNN LSTM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E99D68-3D06-4229-AAED-E66940E524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Score = 0.5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5405BBD-B360-43D9-A0BD-32DCE0D0C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03F5403-41E3-44E4-B876-1A3105E156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Score = 0.5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B6BF23F-17AE-4497-8B67-EE20EC8264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err="1"/>
              <a:t>LightGBM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4C617773-99C5-432A-87DD-F07E2932F68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Score = 0.5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1.5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F5B9DFD5-868D-45C5-A66A-59E8C054E68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/>
              <a:t>CatBoost</a:t>
            </a:r>
            <a:endParaRPr lang="ko-KR" altLang="en-US" dirty="0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9F22D434-8C9F-4685-A193-FFCD3534F10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" b="3342"/>
          <a:stretch>
            <a:fillRect/>
          </a:stretch>
        </p:blipFill>
        <p:spPr bwMode="auto">
          <a:xfrm>
            <a:off x="7980363" y="1433513"/>
            <a:ext cx="2327275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xgboostì ëí ì´ë¯¸ì§ ê²ìê²°ê³¼">
            <a:extLst>
              <a:ext uri="{FF2B5EF4-FFF2-40B4-BE49-F238E27FC236}">
                <a16:creationId xmlns:a16="http://schemas.microsoft.com/office/drawing/2014/main" id="{EC5C43A5-7315-4872-AEC8-36E6EB13C3A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9" r="22779"/>
          <a:stretch>
            <a:fillRect/>
          </a:stretch>
        </p:blipFill>
        <p:spPr bwMode="auto">
          <a:xfrm>
            <a:off x="12453938" y="1433513"/>
            <a:ext cx="2327275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D5B8FABE-1FC9-4357-9FB8-0843336A31C2}"/>
              </a:ext>
            </a:extLst>
          </p:cNvPr>
          <p:cNvPicPr>
            <a:picLocks noGrp="1" noChangeAspect="1" noChangeArrowheads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tboostì ëí ì´ë¯¸ì§ ê²ìê²°ê³¼">
            <a:extLst>
              <a:ext uri="{FF2B5EF4-FFF2-40B4-BE49-F238E27FC236}">
                <a16:creationId xmlns:a16="http://schemas.microsoft.com/office/drawing/2014/main" id="{F88C78E2-6E11-44B2-A862-F199FA200DC2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42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accent2"/>
          </a:solidFill>
        </p:spPr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Cross Validation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5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9"/>
    </mc:Choice>
    <mc:Fallback xmlns="">
      <p:transition advTm="353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Cross Validation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280401" y="4725988"/>
            <a:ext cx="6984999" cy="3657600"/>
          </a:xfrm>
        </p:spPr>
        <p:txBody>
          <a:bodyPr>
            <a:normAutofit fontScale="85000" lnSpcReduction="10000"/>
          </a:bodyPr>
          <a:lstStyle/>
          <a:p>
            <a:r>
              <a:rPr kumimoji="1" lang="ko-KR" altLang="en-US" sz="1800" dirty="0"/>
              <a:t>학습에 이용한 데이터는 </a:t>
            </a:r>
            <a:r>
              <a:rPr lang="en-US" altLang="ko-KR" sz="1800" dirty="0"/>
              <a:t>33</a:t>
            </a:r>
            <a:r>
              <a:rPr lang="ko-KR" altLang="en-US" sz="1800" dirty="0"/>
              <a:t>개월 정도의 한정적인 데이터이다</a:t>
            </a:r>
            <a:r>
              <a:rPr lang="en-US" altLang="ko-KR" sz="1800" dirty="0"/>
              <a:t>.</a:t>
            </a:r>
          </a:p>
          <a:p>
            <a:r>
              <a:rPr kumimoji="1" lang="ko-KR" altLang="en-US" sz="1800" dirty="0"/>
              <a:t>또한 </a:t>
            </a:r>
            <a:r>
              <a:rPr kumimoji="1" lang="en-US" altLang="ko-KR" sz="1800" dirty="0"/>
              <a:t>Column </a:t>
            </a:r>
            <a:r>
              <a:rPr kumimoji="1" lang="ko-KR" altLang="en-US" sz="1800" dirty="0"/>
              <a:t>또한 한정적이다</a:t>
            </a:r>
            <a:r>
              <a:rPr kumimoji="1" lang="en-US" altLang="ko-KR" sz="1800" dirty="0"/>
              <a:t>.</a:t>
            </a:r>
          </a:p>
          <a:p>
            <a:endParaRPr lang="en-US" altLang="ja-JP" sz="1800" dirty="0"/>
          </a:p>
          <a:p>
            <a:r>
              <a:rPr lang="en-US" altLang="ko-KR" sz="1800" dirty="0"/>
              <a:t>4</a:t>
            </a:r>
            <a:r>
              <a:rPr lang="ko-KR" altLang="en-US" sz="1800" dirty="0"/>
              <a:t>개의 </a:t>
            </a:r>
            <a:r>
              <a:rPr lang="en-US" altLang="ko-KR" sz="1800" dirty="0"/>
              <a:t>Model</a:t>
            </a:r>
            <a:r>
              <a:rPr lang="ko-KR" altLang="en-US" sz="1800" dirty="0"/>
              <a:t>을 </a:t>
            </a:r>
            <a:r>
              <a:rPr lang="en-US" altLang="ko-KR" sz="1800" dirty="0"/>
              <a:t>Ensemble</a:t>
            </a:r>
            <a:r>
              <a:rPr lang="ko-KR" altLang="en-US" sz="1800" dirty="0"/>
              <a:t>하는 방식은 가중치를 이용한 조화평균이다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조화평균은 그 구조의 특성상 각각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성능에 크게 영향을 받는다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때문에 신뢰가능한 </a:t>
            </a:r>
            <a:r>
              <a:rPr lang="en-US" altLang="ko-KR" sz="1800" dirty="0"/>
              <a:t>Validation score</a:t>
            </a:r>
            <a:r>
              <a:rPr lang="ko-KR" altLang="en-US" sz="1800" dirty="0"/>
              <a:t>를 얻기 위해서는 충분한 교차 검증이 요구된다</a:t>
            </a:r>
            <a:r>
              <a:rPr lang="en-US" altLang="ko-KR" sz="1800" dirty="0"/>
              <a:t>.</a:t>
            </a:r>
          </a:p>
          <a:p>
            <a:endParaRPr lang="en-US" altLang="ja-JP" sz="1800" dirty="0"/>
          </a:p>
          <a:p>
            <a:r>
              <a:rPr lang="ko-KR" altLang="en-US" sz="1800" dirty="0"/>
              <a:t>따라서 상향식으로 모든 모델에 대해 </a:t>
            </a:r>
            <a:r>
              <a:rPr lang="en-US" altLang="ko-KR" sz="1800" dirty="0"/>
              <a:t>Cross validation</a:t>
            </a:r>
            <a:r>
              <a:rPr lang="ko-KR" altLang="en-US" sz="1800" dirty="0"/>
              <a:t>을 수행하여 각각의 신뢰가능한 </a:t>
            </a:r>
            <a:r>
              <a:rPr lang="en-US" altLang="ko-KR" sz="1800" dirty="0"/>
              <a:t>Validation score</a:t>
            </a:r>
            <a:r>
              <a:rPr lang="ko-KR" altLang="en-US" sz="1800" dirty="0"/>
              <a:t>를 얻은 후 </a:t>
            </a:r>
            <a:r>
              <a:rPr lang="en-US" altLang="ko-KR" sz="1800" dirty="0"/>
              <a:t>Ensemble</a:t>
            </a:r>
            <a:r>
              <a:rPr lang="ko-KR" altLang="en-US" sz="1800" dirty="0"/>
              <a:t>을 수행하였다</a:t>
            </a:r>
            <a:r>
              <a:rPr lang="en-US" altLang="ko-KR" sz="1800" dirty="0"/>
              <a:t>.</a:t>
            </a:r>
            <a:endParaRPr lang="en-US" altLang="ja-JP" sz="1800" dirty="0"/>
          </a:p>
          <a:p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0750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45"/>
    </mc:Choice>
    <mc:Fallback xmlns="">
      <p:transition advTm="404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03870" y="1172255"/>
            <a:ext cx="6100016" cy="1146682"/>
          </a:xfrm>
        </p:spPr>
        <p:txBody>
          <a:bodyPr>
            <a:normAutofit/>
          </a:bodyPr>
          <a:lstStyle/>
          <a:p>
            <a:r>
              <a:rPr lang="en-US" altLang="ja-JP" dirty="0"/>
              <a:t>CNN LSTM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866253" y="2947835"/>
            <a:ext cx="5637632" cy="5929533"/>
          </a:xfrm>
        </p:spPr>
        <p:txBody>
          <a:bodyPr anchor="t">
            <a:normAutofit lnSpcReduction="10000"/>
          </a:bodyPr>
          <a:lstStyle/>
          <a:p>
            <a:r>
              <a:rPr lang="ko-KR" altLang="en-US" sz="2400" dirty="0">
                <a:solidFill>
                  <a:schemeClr val="bg2"/>
                </a:solidFill>
              </a:rPr>
              <a:t>학습에 이용한 데이터는 </a:t>
            </a:r>
            <a:r>
              <a:rPr lang="en-US" altLang="ko-KR" sz="2400" dirty="0">
                <a:solidFill>
                  <a:schemeClr val="bg2"/>
                </a:solidFill>
              </a:rPr>
              <a:t>33</a:t>
            </a:r>
            <a:r>
              <a:rPr lang="ko-KR" altLang="en-US" sz="2400" dirty="0">
                <a:solidFill>
                  <a:schemeClr val="bg2"/>
                </a:solidFill>
              </a:rPr>
              <a:t>개월 정도의 한정적인 데이터이다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2"/>
                </a:solidFill>
              </a:rPr>
              <a:t>또한 </a:t>
            </a:r>
            <a:r>
              <a:rPr lang="en-US" altLang="ko-KR" sz="2400" dirty="0">
                <a:solidFill>
                  <a:schemeClr val="bg2"/>
                </a:solidFill>
              </a:rPr>
              <a:t>Column </a:t>
            </a:r>
            <a:r>
              <a:rPr lang="ko-KR" altLang="en-US" sz="2400" dirty="0">
                <a:solidFill>
                  <a:schemeClr val="bg2"/>
                </a:solidFill>
              </a:rPr>
              <a:t>또한 한정적이다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endParaRPr lang="en-US" altLang="ko-KR" sz="2400" dirty="0">
              <a:solidFill>
                <a:schemeClr val="bg2"/>
              </a:solidFill>
            </a:endParaRPr>
          </a:p>
          <a:p>
            <a:r>
              <a:rPr lang="en-US" altLang="ko-KR" sz="2400" dirty="0">
                <a:solidFill>
                  <a:schemeClr val="bg2"/>
                </a:solidFill>
              </a:rPr>
              <a:t>4</a:t>
            </a:r>
            <a:r>
              <a:rPr lang="ko-KR" altLang="en-US" sz="2400" dirty="0">
                <a:solidFill>
                  <a:schemeClr val="bg2"/>
                </a:solidFill>
              </a:rPr>
              <a:t>개의 </a:t>
            </a:r>
            <a:r>
              <a:rPr lang="en-US" altLang="ko-KR" sz="2400" dirty="0">
                <a:solidFill>
                  <a:schemeClr val="bg2"/>
                </a:solidFill>
              </a:rPr>
              <a:t>Model</a:t>
            </a:r>
            <a:r>
              <a:rPr lang="ko-KR" altLang="en-US" sz="2400" dirty="0">
                <a:solidFill>
                  <a:schemeClr val="bg2"/>
                </a:solidFill>
              </a:rPr>
              <a:t>을 </a:t>
            </a:r>
            <a:r>
              <a:rPr lang="en-US" altLang="ko-KR" sz="2400" dirty="0">
                <a:solidFill>
                  <a:schemeClr val="bg2"/>
                </a:solidFill>
              </a:rPr>
              <a:t>Ensemble</a:t>
            </a:r>
            <a:r>
              <a:rPr lang="ko-KR" altLang="en-US" sz="2400" dirty="0">
                <a:solidFill>
                  <a:schemeClr val="bg2"/>
                </a:solidFill>
              </a:rPr>
              <a:t>하는 방식은 가중치를 이용한 조화평균이다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2"/>
                </a:solidFill>
              </a:rPr>
              <a:t>조화평균은 그 구조의 특성상 각각 </a:t>
            </a:r>
            <a:r>
              <a:rPr lang="en-US" altLang="ko-KR" sz="2400" dirty="0">
                <a:solidFill>
                  <a:schemeClr val="bg2"/>
                </a:solidFill>
              </a:rPr>
              <a:t>Model</a:t>
            </a:r>
            <a:r>
              <a:rPr lang="ko-KR" altLang="en-US" sz="2400" dirty="0">
                <a:solidFill>
                  <a:schemeClr val="bg2"/>
                </a:solidFill>
              </a:rPr>
              <a:t>의 성능에 크게 영향을 받는다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2"/>
                </a:solidFill>
              </a:rPr>
              <a:t>때문에 신뢰가능한 </a:t>
            </a:r>
            <a:r>
              <a:rPr lang="en-US" altLang="ko-KR" sz="2400" dirty="0">
                <a:solidFill>
                  <a:schemeClr val="bg2"/>
                </a:solidFill>
              </a:rPr>
              <a:t>Validation score</a:t>
            </a:r>
            <a:r>
              <a:rPr lang="ko-KR" altLang="en-US" sz="2400" dirty="0">
                <a:solidFill>
                  <a:schemeClr val="bg2"/>
                </a:solidFill>
              </a:rPr>
              <a:t>를 얻기 위해서는 충분한 교차 검증이 요구된다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</a:p>
          <a:p>
            <a:endParaRPr lang="en-US" altLang="ja-JP" sz="2400" dirty="0">
              <a:solidFill>
                <a:schemeClr val="bg2"/>
              </a:solidFill>
            </a:endParaRPr>
          </a:p>
          <a:p>
            <a:r>
              <a:rPr lang="ko-KR" altLang="en-US" sz="2400" dirty="0">
                <a:solidFill>
                  <a:schemeClr val="bg2"/>
                </a:solidFill>
              </a:rPr>
              <a:t>따라서 상향식으로 모든 모델에 대해 </a:t>
            </a:r>
            <a:r>
              <a:rPr lang="en-US" altLang="ko-KR" sz="2400" dirty="0">
                <a:solidFill>
                  <a:schemeClr val="bg2"/>
                </a:solidFill>
              </a:rPr>
              <a:t>Cross validation</a:t>
            </a:r>
            <a:r>
              <a:rPr lang="ko-KR" altLang="en-US" sz="2400" dirty="0">
                <a:solidFill>
                  <a:schemeClr val="bg2"/>
                </a:solidFill>
              </a:rPr>
              <a:t>을 수행하여 각각의 신뢰가능한 </a:t>
            </a:r>
            <a:r>
              <a:rPr lang="en-US" altLang="ko-KR" sz="2400" dirty="0">
                <a:solidFill>
                  <a:schemeClr val="bg2"/>
                </a:solidFill>
              </a:rPr>
              <a:t>Validation score</a:t>
            </a:r>
            <a:r>
              <a:rPr lang="ko-KR" altLang="en-US" sz="2400" dirty="0">
                <a:solidFill>
                  <a:schemeClr val="bg2"/>
                </a:solidFill>
              </a:rPr>
              <a:t>를 얻은 후 </a:t>
            </a:r>
            <a:r>
              <a:rPr lang="en-US" altLang="ko-KR" sz="2400" dirty="0">
                <a:solidFill>
                  <a:schemeClr val="bg2"/>
                </a:solidFill>
              </a:rPr>
              <a:t>Ensemble</a:t>
            </a:r>
            <a:r>
              <a:rPr lang="ko-KR" altLang="en-US" sz="2400" dirty="0">
                <a:solidFill>
                  <a:schemeClr val="bg2"/>
                </a:solidFill>
              </a:rPr>
              <a:t>을 수행하였다</a:t>
            </a:r>
            <a:r>
              <a:rPr lang="en-US" altLang="ko-KR" sz="2400" dirty="0">
                <a:solidFill>
                  <a:schemeClr val="bg2"/>
                </a:solidFill>
              </a:rPr>
              <a:t>.</a:t>
            </a:r>
            <a:endParaRPr lang="en-US" altLang="ja-JP" sz="2400" dirty="0">
              <a:solidFill>
                <a:schemeClr val="bg2"/>
              </a:solidFill>
            </a:endParaRPr>
          </a:p>
          <a:p>
            <a:endParaRPr lang="en-US" altLang="ko-KR" sz="2400" dirty="0">
              <a:solidFill>
                <a:schemeClr val="bg2"/>
              </a:solidFill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5568906D-A27C-41BB-8623-CFC1E817DBCA}"/>
              </a:ext>
            </a:extLst>
          </p:cNvPr>
          <p:cNvSpPr txBox="1">
            <a:spLocks/>
          </p:cNvSpPr>
          <p:nvPr/>
        </p:nvSpPr>
        <p:spPr>
          <a:xfrm>
            <a:off x="10784116" y="1172255"/>
            <a:ext cx="6100016" cy="1146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13714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>
                <a:solidFill>
                  <a:schemeClr val="tx1"/>
                </a:solidFill>
              </a:rPr>
              <a:t>Decision Tree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5004415-5EC0-4BD7-A732-1E23B314567E}"/>
              </a:ext>
            </a:extLst>
          </p:cNvPr>
          <p:cNvSpPr txBox="1">
            <a:spLocks/>
          </p:cNvSpPr>
          <p:nvPr/>
        </p:nvSpPr>
        <p:spPr>
          <a:xfrm>
            <a:off x="11246498" y="2947835"/>
            <a:ext cx="5637633" cy="5929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137141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2800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좌측과 같은 이유에서 </a:t>
            </a:r>
            <a:endParaRPr lang="en-US" altLang="ko-KR" sz="2400" dirty="0"/>
          </a:p>
          <a:p>
            <a:r>
              <a:rPr lang="en-US" altLang="ko-KR" sz="2400" dirty="0"/>
              <a:t>Decision Tree</a:t>
            </a:r>
            <a:r>
              <a:rPr lang="ko-KR" altLang="en-US" sz="2400" dirty="0"/>
              <a:t>에도 </a:t>
            </a:r>
            <a:r>
              <a:rPr lang="en-US" altLang="ko-KR" sz="2400" dirty="0"/>
              <a:t>Cross validation</a:t>
            </a:r>
            <a:r>
              <a:rPr lang="ko-KR" altLang="en-US" sz="2400" dirty="0"/>
              <a:t>이 </a:t>
            </a:r>
            <a:endParaRPr lang="en-US" altLang="ko-KR" sz="2400" dirty="0"/>
          </a:p>
          <a:p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하지만 여기서 사용한 </a:t>
            </a:r>
            <a:r>
              <a:rPr lang="en-US" altLang="ko-KR" sz="2400" dirty="0"/>
              <a:t>Boosting Library</a:t>
            </a:r>
            <a:r>
              <a:rPr lang="ko-KR" altLang="en-US" sz="2400" dirty="0"/>
              <a:t>는 자체적으로 </a:t>
            </a:r>
            <a:r>
              <a:rPr lang="en-US" altLang="ko-KR" sz="2400" dirty="0"/>
              <a:t>Cross validation</a:t>
            </a:r>
            <a:r>
              <a:rPr lang="ko-KR" altLang="en-US" sz="2400" dirty="0"/>
              <a:t>을 수행해준다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때문에 따로 </a:t>
            </a:r>
            <a:r>
              <a:rPr lang="en-US" altLang="ko-KR" sz="2400" dirty="0"/>
              <a:t>Cross validation</a:t>
            </a:r>
            <a:r>
              <a:rPr lang="ko-KR" altLang="en-US" sz="2400" dirty="0"/>
              <a:t>을 수행하지 않는다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9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62"/>
    </mc:Choice>
    <mc:Fallback xmlns="">
      <p:transition advTm="496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26B1A65-126B-43EF-B829-240DB1448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8A7F8-A263-4607-B69A-759ECA537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7FEDB48-4B80-4976-8B3B-F6A8D9B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CNN LSTM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1C3C96-699F-498F-84BC-8DA3D4C7D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위에 그래프 넣고 설명</a:t>
            </a:r>
          </a:p>
        </p:txBody>
      </p:sp>
    </p:spTree>
    <p:extLst>
      <p:ext uri="{BB962C8B-B14F-4D97-AF65-F5344CB8AC3E}">
        <p14:creationId xmlns:p14="http://schemas.microsoft.com/office/powerpoint/2010/main" val="40429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accent2"/>
          </a:solidFill>
        </p:spPr>
      </p:sp>
      <p:sp>
        <p:nvSpPr>
          <p:cNvPr id="30" name="Text Placehold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Weather Data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4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9"/>
    </mc:Choice>
    <mc:Fallback xmlns="">
      <p:transition advTm="35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Weather Data</a:t>
            </a:r>
            <a:endParaRPr kumimoji="1" lang="ja-JP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280401" y="4725988"/>
            <a:ext cx="6984999" cy="3657600"/>
          </a:xfrm>
        </p:spPr>
        <p:txBody>
          <a:bodyPr/>
          <a:lstStyle/>
          <a:p>
            <a:r>
              <a:rPr kumimoji="1" lang="ko-KR" altLang="en-US" dirty="0"/>
              <a:t> 제공받은 </a:t>
            </a:r>
            <a:r>
              <a:rPr kumimoji="1" lang="en-US" altLang="ko-KR" dirty="0"/>
              <a:t>AFSNT_DLY.csv </a:t>
            </a:r>
            <a:r>
              <a:rPr kumimoji="1" lang="ko-KR" altLang="en-US" dirty="0"/>
              <a:t>파일에는 항공편의 시간에 관한 데이터가 존재한다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때문에 과거의 기상에 관한 데이터를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모델로 학습하여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일부터 </a:t>
            </a:r>
            <a:r>
              <a:rPr kumimoji="1" lang="en-US" altLang="ko-KR" dirty="0"/>
              <a:t>30</a:t>
            </a:r>
            <a:r>
              <a:rPr lang="ko-KR" altLang="en-US" dirty="0"/>
              <a:t>일 까지의 기상 데이터를</a:t>
            </a:r>
            <a:r>
              <a:rPr kumimoji="1" lang="ko-KR" altLang="en-US" dirty="0"/>
              <a:t> 예측한다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lang="ko-KR" altLang="en-US" dirty="0"/>
              <a:t>예측할 기상 정보는 </a:t>
            </a:r>
            <a:endParaRPr lang="en-US" altLang="ko-KR" dirty="0"/>
          </a:p>
          <a:p>
            <a:r>
              <a:rPr lang="ko-KR" altLang="en-US" b="1" dirty="0"/>
              <a:t>기온</a:t>
            </a:r>
            <a:r>
              <a:rPr lang="en-US" altLang="ko-KR" b="1" dirty="0"/>
              <a:t>(°C) /</a:t>
            </a:r>
            <a:r>
              <a:rPr lang="ko-KR" altLang="en-US" b="1" dirty="0"/>
              <a:t> 강수량</a:t>
            </a:r>
            <a:r>
              <a:rPr lang="en-US" altLang="ko-KR" b="1" dirty="0"/>
              <a:t>(mm) /</a:t>
            </a:r>
            <a:r>
              <a:rPr lang="ko-KR" altLang="en-US" b="1" dirty="0"/>
              <a:t> 풍속</a:t>
            </a:r>
            <a:r>
              <a:rPr lang="en-US" altLang="ko-KR" b="1" dirty="0"/>
              <a:t>(m/s) /</a:t>
            </a:r>
            <a:r>
              <a:rPr lang="ko-KR" altLang="en-US" b="1" dirty="0"/>
              <a:t> 풍향</a:t>
            </a:r>
            <a:r>
              <a:rPr lang="en-US" altLang="ko-KR" b="1" dirty="0"/>
              <a:t>(16</a:t>
            </a:r>
            <a:r>
              <a:rPr lang="ko-KR" altLang="en-US" b="1" dirty="0"/>
              <a:t>방위</a:t>
            </a:r>
            <a:r>
              <a:rPr lang="en-US" altLang="ko-KR" b="1" dirty="0"/>
              <a:t>) /</a:t>
            </a:r>
            <a:r>
              <a:rPr lang="ko-KR" altLang="en-US" b="1" dirty="0"/>
              <a:t> 습도</a:t>
            </a:r>
            <a:r>
              <a:rPr lang="en-US" altLang="ko-KR" b="1" dirty="0"/>
              <a:t>(%)</a:t>
            </a:r>
            <a:r>
              <a:rPr lang="ko-KR" altLang="en-US" b="1" dirty="0"/>
              <a:t>  </a:t>
            </a:r>
            <a:r>
              <a:rPr lang="en-US" altLang="ko-KR" b="1" dirty="0"/>
              <a:t>/</a:t>
            </a:r>
            <a:r>
              <a:rPr lang="ko-KR" altLang="en-US" b="1" dirty="0"/>
              <a:t>현지기압</a:t>
            </a:r>
            <a:r>
              <a:rPr lang="en-US" altLang="ko-KR" b="1" dirty="0"/>
              <a:t>(</a:t>
            </a:r>
            <a:r>
              <a:rPr lang="en-US" altLang="ko-KR" b="1" dirty="0" err="1"/>
              <a:t>hPa</a:t>
            </a:r>
            <a:r>
              <a:rPr lang="en-US" altLang="ko-KR" b="1" dirty="0"/>
              <a:t>) /</a:t>
            </a:r>
            <a:r>
              <a:rPr lang="ko-KR" altLang="en-US" b="1" dirty="0"/>
              <a:t> 일조</a:t>
            </a:r>
            <a:r>
              <a:rPr lang="en-US" altLang="ko-KR" b="1" dirty="0"/>
              <a:t>(</a:t>
            </a:r>
            <a:r>
              <a:rPr lang="en-US" altLang="ko-KR" b="1" dirty="0" err="1"/>
              <a:t>hr</a:t>
            </a:r>
            <a:r>
              <a:rPr lang="en-US" altLang="ko-KR" b="1" dirty="0"/>
              <a:t>) /</a:t>
            </a:r>
            <a:r>
              <a:rPr lang="ko-KR" altLang="en-US" b="1" dirty="0"/>
              <a:t> 적설</a:t>
            </a:r>
            <a:r>
              <a:rPr lang="en-US" altLang="ko-KR" b="1" dirty="0"/>
              <a:t>(cm) /</a:t>
            </a:r>
            <a:r>
              <a:rPr lang="ko-KR" altLang="en-US" b="1" dirty="0"/>
              <a:t> </a:t>
            </a:r>
            <a:r>
              <a:rPr lang="ko-KR" altLang="en-US" b="1" dirty="0" err="1"/>
              <a:t>전운량</a:t>
            </a:r>
            <a:r>
              <a:rPr lang="en-US" altLang="ko-KR" b="1" dirty="0"/>
              <a:t>(10</a:t>
            </a:r>
            <a:r>
              <a:rPr lang="ko-KR" altLang="en-US" b="1" dirty="0"/>
              <a:t>분위</a:t>
            </a:r>
            <a:r>
              <a:rPr lang="en-US" altLang="ko-KR" b="1" dirty="0"/>
              <a:t>) /</a:t>
            </a:r>
            <a:r>
              <a:rPr lang="ko-KR" altLang="en-US" b="1" dirty="0"/>
              <a:t> </a:t>
            </a:r>
            <a:r>
              <a:rPr lang="ko-KR" altLang="en-US" b="1" dirty="0" err="1"/>
              <a:t>최저운고</a:t>
            </a:r>
            <a:r>
              <a:rPr lang="en-US" altLang="ko-KR" b="1" dirty="0"/>
              <a:t>(100m)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0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45"/>
    </mc:Choice>
    <mc:Fallback xmlns="">
      <p:transition advTm="40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26B1A65-126B-43EF-B829-240DB1448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8A7F8-A263-4607-B69A-759ECA537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7FEDB48-4B80-4976-8B3B-F6A8D9B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1C3C96-699F-498F-84BC-8DA3D4C7D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위에 그래프 넣고 설명</a:t>
            </a:r>
          </a:p>
        </p:txBody>
      </p:sp>
    </p:spTree>
    <p:extLst>
      <p:ext uri="{BB962C8B-B14F-4D97-AF65-F5344CB8AC3E}">
        <p14:creationId xmlns:p14="http://schemas.microsoft.com/office/powerpoint/2010/main" val="141477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26B1A65-126B-43EF-B829-240DB1448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8A7F8-A263-4607-B69A-759ECA537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7FEDB48-4B80-4976-8B3B-F6A8D9B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강수량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1C3C96-699F-498F-84BC-8DA3D4C7D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위에 그래프 넣고 설명</a:t>
            </a:r>
          </a:p>
        </p:txBody>
      </p:sp>
    </p:spTree>
    <p:extLst>
      <p:ext uri="{BB962C8B-B14F-4D97-AF65-F5344CB8AC3E}">
        <p14:creationId xmlns:p14="http://schemas.microsoft.com/office/powerpoint/2010/main" val="13521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26B1A65-126B-43EF-B829-240DB1448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8A7F8-A263-4607-B69A-759ECA537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7FEDB48-4B80-4976-8B3B-F6A8D9B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풍속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1C3C96-699F-498F-84BC-8DA3D4C7D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위에 그래프 넣고 설명</a:t>
            </a:r>
          </a:p>
        </p:txBody>
      </p:sp>
    </p:spTree>
    <p:extLst>
      <p:ext uri="{BB962C8B-B14F-4D97-AF65-F5344CB8AC3E}">
        <p14:creationId xmlns:p14="http://schemas.microsoft.com/office/powerpoint/2010/main" val="428843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26B1A65-126B-43EF-B829-240DB1448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8A7F8-A263-4607-B69A-759ECA537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7FEDB48-4B80-4976-8B3B-F6A8D9B7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풍향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51C3C96-699F-498F-84BC-8DA3D4C7D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위에 그래프 넣고 설명</a:t>
            </a:r>
          </a:p>
        </p:txBody>
      </p:sp>
    </p:spTree>
    <p:extLst>
      <p:ext uri="{BB962C8B-B14F-4D97-AF65-F5344CB8AC3E}">
        <p14:creationId xmlns:p14="http://schemas.microsoft.com/office/powerpoint/2010/main" val="99797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solidFill>
            <a:schemeClr val="accent2"/>
          </a:solidFill>
        </p:spPr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6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5"/>
    </mc:Choice>
    <mc:Fallback xmlns="">
      <p:transition advTm="3665"/>
    </mc:Fallback>
  </mc:AlternateContent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6061</TotalTime>
  <Words>1459</Words>
  <Application>Microsoft Office PowerPoint</Application>
  <PresentationFormat>사용자 지정</PresentationFormat>
  <Paragraphs>268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Coo Hew</vt:lpstr>
      <vt:lpstr>Gidole</vt:lpstr>
      <vt:lpstr>游ゴシック</vt:lpstr>
      <vt:lpstr>Arial</vt:lpstr>
      <vt:lpstr>Wingdings</vt:lpstr>
      <vt:lpstr>Contents</vt:lpstr>
      <vt:lpstr>No Footer</vt:lpstr>
      <vt:lpstr>Modeling</vt:lpstr>
      <vt:lpstr>PowerPoint 프레젠테이션</vt:lpstr>
      <vt:lpstr>Weather Data</vt:lpstr>
      <vt:lpstr>Weather Data</vt:lpstr>
      <vt:lpstr>기온</vt:lpstr>
      <vt:lpstr>강수량</vt:lpstr>
      <vt:lpstr>풍속</vt:lpstr>
      <vt:lpstr>풍향</vt:lpstr>
      <vt:lpstr>Modeling</vt:lpstr>
      <vt:lpstr>Modeling 과정</vt:lpstr>
      <vt:lpstr>Deep Learning</vt:lpstr>
      <vt:lpstr>RNN / LSTM</vt:lpstr>
      <vt:lpstr>CNN</vt:lpstr>
      <vt:lpstr>CNN LSTM</vt:lpstr>
      <vt:lpstr>RAdam</vt:lpstr>
      <vt:lpstr>CNN LSTM</vt:lpstr>
      <vt:lpstr>Decision Tree</vt:lpstr>
      <vt:lpstr>XGBoost</vt:lpstr>
      <vt:lpstr>LightGBM</vt:lpstr>
      <vt:lpstr>CatBoost</vt:lpstr>
      <vt:lpstr>Problem</vt:lpstr>
      <vt:lpstr>Ensemble</vt:lpstr>
      <vt:lpstr>Bigcon bagging</vt:lpstr>
      <vt:lpstr>Cross Validation</vt:lpstr>
      <vt:lpstr>Cross Validation</vt:lpstr>
      <vt:lpstr>CNN LSTM</vt:lpstr>
      <vt:lpstr>CNN 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win10-a287</cp:lastModifiedBy>
  <cp:revision>294</cp:revision>
  <dcterms:created xsi:type="dcterms:W3CDTF">2016-10-08T14:15:50Z</dcterms:created>
  <dcterms:modified xsi:type="dcterms:W3CDTF">2019-09-09T06:11:12Z</dcterms:modified>
</cp:coreProperties>
</file>