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455842-5A8F-4605-9D84-C343DF35D546}" type="datetimeFigureOut">
              <a:rPr lang="en-US" smtClean="0"/>
              <a:t>3/29/2017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D9B90A-0FB0-46A8-8740-5C8F26B2A83C}" type="slidenum">
              <a:rPr lang="en-US" smtClean="0"/>
              <a:t>‹#›</a:t>
            </a:fld>
            <a:endParaRPr lang="en-US"/>
          </a:p>
        </p:txBody>
      </p:sp>
    </p:spTree>
    <p:extLst>
      <p:ext uri="{BB962C8B-B14F-4D97-AF65-F5344CB8AC3E}">
        <p14:creationId xmlns:p14="http://schemas.microsoft.com/office/powerpoint/2010/main" val="1493410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455842-5A8F-4605-9D84-C343DF35D546}" type="datetimeFigureOut">
              <a:rPr lang="en-US" smtClean="0"/>
              <a:t>3/29/2017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D9B90A-0FB0-46A8-8740-5C8F26B2A83C}" type="slidenum">
              <a:rPr lang="en-US" smtClean="0"/>
              <a:t>‹#›</a:t>
            </a:fld>
            <a:endParaRPr lang="en-US"/>
          </a:p>
        </p:txBody>
      </p:sp>
    </p:spTree>
    <p:extLst>
      <p:ext uri="{BB962C8B-B14F-4D97-AF65-F5344CB8AC3E}">
        <p14:creationId xmlns:p14="http://schemas.microsoft.com/office/powerpoint/2010/main" val="3830357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455842-5A8F-4605-9D84-C343DF35D546}" type="datetimeFigureOut">
              <a:rPr lang="en-US" smtClean="0"/>
              <a:t>3/29/2017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D9B90A-0FB0-46A8-8740-5C8F26B2A83C}" type="slidenum">
              <a:rPr lang="en-US" smtClean="0"/>
              <a:t>‹#›</a:t>
            </a:fld>
            <a:endParaRPr lang="en-US"/>
          </a:p>
        </p:txBody>
      </p:sp>
    </p:spTree>
    <p:extLst>
      <p:ext uri="{BB962C8B-B14F-4D97-AF65-F5344CB8AC3E}">
        <p14:creationId xmlns:p14="http://schemas.microsoft.com/office/powerpoint/2010/main" val="1237485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455842-5A8F-4605-9D84-C343DF35D546}" type="datetimeFigureOut">
              <a:rPr lang="en-US" smtClean="0"/>
              <a:t>3/29/2017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D9B90A-0FB0-46A8-8740-5C8F26B2A83C}" type="slidenum">
              <a:rPr lang="en-US" smtClean="0"/>
              <a:t>‹#›</a:t>
            </a:fld>
            <a:endParaRPr lang="en-US"/>
          </a:p>
        </p:txBody>
      </p:sp>
    </p:spTree>
    <p:extLst>
      <p:ext uri="{BB962C8B-B14F-4D97-AF65-F5344CB8AC3E}">
        <p14:creationId xmlns:p14="http://schemas.microsoft.com/office/powerpoint/2010/main" val="2333727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455842-5A8F-4605-9D84-C343DF35D546}" type="datetimeFigureOut">
              <a:rPr lang="en-US" smtClean="0"/>
              <a:t>3/29/2017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D9B90A-0FB0-46A8-8740-5C8F26B2A83C}" type="slidenum">
              <a:rPr lang="en-US" smtClean="0"/>
              <a:t>‹#›</a:t>
            </a:fld>
            <a:endParaRPr lang="en-US"/>
          </a:p>
        </p:txBody>
      </p:sp>
    </p:spTree>
    <p:extLst>
      <p:ext uri="{BB962C8B-B14F-4D97-AF65-F5344CB8AC3E}">
        <p14:creationId xmlns:p14="http://schemas.microsoft.com/office/powerpoint/2010/main" val="1886873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455842-5A8F-4605-9D84-C343DF35D546}" type="datetimeFigureOut">
              <a:rPr lang="en-US" smtClean="0"/>
              <a:t>3/29/2017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D9B90A-0FB0-46A8-8740-5C8F26B2A83C}" type="slidenum">
              <a:rPr lang="en-US" smtClean="0"/>
              <a:t>‹#›</a:t>
            </a:fld>
            <a:endParaRPr lang="en-US"/>
          </a:p>
        </p:txBody>
      </p:sp>
    </p:spTree>
    <p:extLst>
      <p:ext uri="{BB962C8B-B14F-4D97-AF65-F5344CB8AC3E}">
        <p14:creationId xmlns:p14="http://schemas.microsoft.com/office/powerpoint/2010/main" val="184163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455842-5A8F-4605-9D84-C343DF35D546}" type="datetimeFigureOut">
              <a:rPr lang="en-US" smtClean="0"/>
              <a:t>3/29/2017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D9B90A-0FB0-46A8-8740-5C8F26B2A83C}" type="slidenum">
              <a:rPr lang="en-US" smtClean="0"/>
              <a:t>‹#›</a:t>
            </a:fld>
            <a:endParaRPr lang="en-US"/>
          </a:p>
        </p:txBody>
      </p:sp>
    </p:spTree>
    <p:extLst>
      <p:ext uri="{BB962C8B-B14F-4D97-AF65-F5344CB8AC3E}">
        <p14:creationId xmlns:p14="http://schemas.microsoft.com/office/powerpoint/2010/main" val="3373455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455842-5A8F-4605-9D84-C343DF35D546}" type="datetimeFigureOut">
              <a:rPr lang="en-US" smtClean="0"/>
              <a:t>3/29/2017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D9B90A-0FB0-46A8-8740-5C8F26B2A83C}" type="slidenum">
              <a:rPr lang="en-US" smtClean="0"/>
              <a:t>‹#›</a:t>
            </a:fld>
            <a:endParaRPr lang="en-US"/>
          </a:p>
        </p:txBody>
      </p:sp>
    </p:spTree>
    <p:extLst>
      <p:ext uri="{BB962C8B-B14F-4D97-AF65-F5344CB8AC3E}">
        <p14:creationId xmlns:p14="http://schemas.microsoft.com/office/powerpoint/2010/main" val="917751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455842-5A8F-4605-9D84-C343DF35D546}" type="datetimeFigureOut">
              <a:rPr lang="en-US" smtClean="0"/>
              <a:t>3/29/2017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D9B90A-0FB0-46A8-8740-5C8F26B2A83C}" type="slidenum">
              <a:rPr lang="en-US" smtClean="0"/>
              <a:t>‹#›</a:t>
            </a:fld>
            <a:endParaRPr lang="en-US"/>
          </a:p>
        </p:txBody>
      </p:sp>
    </p:spTree>
    <p:extLst>
      <p:ext uri="{BB962C8B-B14F-4D97-AF65-F5344CB8AC3E}">
        <p14:creationId xmlns:p14="http://schemas.microsoft.com/office/powerpoint/2010/main" val="2423930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455842-5A8F-4605-9D84-C343DF35D546}" type="datetimeFigureOut">
              <a:rPr lang="en-US" smtClean="0"/>
              <a:t>3/29/2017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D9B90A-0FB0-46A8-8740-5C8F26B2A83C}" type="slidenum">
              <a:rPr lang="en-US" smtClean="0"/>
              <a:t>‹#›</a:t>
            </a:fld>
            <a:endParaRPr lang="en-US"/>
          </a:p>
        </p:txBody>
      </p:sp>
    </p:spTree>
    <p:extLst>
      <p:ext uri="{BB962C8B-B14F-4D97-AF65-F5344CB8AC3E}">
        <p14:creationId xmlns:p14="http://schemas.microsoft.com/office/powerpoint/2010/main" val="3274780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455842-5A8F-4605-9D84-C343DF35D546}" type="datetimeFigureOut">
              <a:rPr lang="en-US" smtClean="0"/>
              <a:t>3/29/2017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D9B90A-0FB0-46A8-8740-5C8F26B2A83C}" type="slidenum">
              <a:rPr lang="en-US" smtClean="0"/>
              <a:t>‹#›</a:t>
            </a:fld>
            <a:endParaRPr lang="en-US"/>
          </a:p>
        </p:txBody>
      </p:sp>
    </p:spTree>
    <p:extLst>
      <p:ext uri="{BB962C8B-B14F-4D97-AF65-F5344CB8AC3E}">
        <p14:creationId xmlns:p14="http://schemas.microsoft.com/office/powerpoint/2010/main" val="2501310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455842-5A8F-4605-9D84-C343DF35D546}" type="datetimeFigureOut">
              <a:rPr lang="en-US" smtClean="0"/>
              <a:t>3/29/2017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D9B90A-0FB0-46A8-8740-5C8F26B2A83C}" type="slidenum">
              <a:rPr lang="en-US" smtClean="0"/>
              <a:t>‹#›</a:t>
            </a:fld>
            <a:endParaRPr lang="en-US"/>
          </a:p>
        </p:txBody>
      </p:sp>
    </p:spTree>
    <p:extLst>
      <p:ext uri="{BB962C8B-B14F-4D97-AF65-F5344CB8AC3E}">
        <p14:creationId xmlns:p14="http://schemas.microsoft.com/office/powerpoint/2010/main" val="3018590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Prolog: Introduction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34581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Rules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As is commonly the case in many programming tasks, we often wish to repeatedly perform some operation either over a whole data-structure, or until a certain point is reached. The way we typically do this in Prolog is by recursion. </a:t>
            </a:r>
            <a:endParaRPr lang="en-US" dirty="0" smtClean="0"/>
          </a:p>
          <a:p>
            <a:r>
              <a:rPr lang="en-US" dirty="0" smtClean="0"/>
              <a:t>This </a:t>
            </a:r>
            <a:r>
              <a:rPr lang="en-US" dirty="0"/>
              <a:t>simply means a program calls itself typically until some final point is reached. </a:t>
            </a:r>
            <a:endParaRPr lang="en-US" dirty="0" smtClean="0"/>
          </a:p>
          <a:p>
            <a:r>
              <a:rPr lang="en-US" dirty="0" smtClean="0"/>
              <a:t>Frequently </a:t>
            </a:r>
            <a:r>
              <a:rPr lang="en-US" dirty="0"/>
              <a:t>in Prolog what this means is that we have a first fact that acts as some stopping condition followed up by some rule(s) that performs some operation before </a:t>
            </a:r>
            <a:r>
              <a:rPr lang="en-US" dirty="0" err="1"/>
              <a:t>reinvoking</a:t>
            </a:r>
            <a:r>
              <a:rPr lang="en-US" dirty="0"/>
              <a:t> itself.</a:t>
            </a:r>
          </a:p>
        </p:txBody>
      </p:sp>
    </p:spTree>
    <p:extLst>
      <p:ext uri="{BB962C8B-B14F-4D97-AF65-F5344CB8AC3E}">
        <p14:creationId xmlns:p14="http://schemas.microsoft.com/office/powerpoint/2010/main" val="3268072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Facts</a:t>
            </a:r>
            <a:endParaRPr lang="en-US" dirty="0"/>
          </a:p>
        </p:txBody>
      </p:sp>
      <p:sp>
        <p:nvSpPr>
          <p:cNvPr id="3" name="Content Placeholder 2"/>
          <p:cNvSpPr>
            <a:spLocks noGrp="1"/>
          </p:cNvSpPr>
          <p:nvPr>
            <p:ph idx="1"/>
          </p:nvPr>
        </p:nvSpPr>
        <p:spPr>
          <a:xfrm>
            <a:off x="457200" y="1600201"/>
            <a:ext cx="8229600" cy="2743200"/>
          </a:xfrm>
        </p:spPr>
        <p:style>
          <a:lnRef idx="2">
            <a:schemeClr val="accent3"/>
          </a:lnRef>
          <a:fillRef idx="1">
            <a:schemeClr val="lt1"/>
          </a:fillRef>
          <a:effectRef idx="0">
            <a:schemeClr val="accent3"/>
          </a:effectRef>
          <a:fontRef idx="minor">
            <a:schemeClr val="dk1"/>
          </a:fontRef>
        </p:style>
        <p:txBody>
          <a:bodyPr/>
          <a:lstStyle/>
          <a:p>
            <a:r>
              <a:rPr lang="en-US" dirty="0" smtClean="0"/>
              <a:t>The simplest kind of statements are called facts</a:t>
            </a:r>
          </a:p>
          <a:p>
            <a:pPr lvl="1"/>
            <a:r>
              <a:rPr lang="en-US" dirty="0" smtClean="0"/>
              <a:t>father(</a:t>
            </a:r>
            <a:r>
              <a:rPr lang="en-US" dirty="0" err="1" smtClean="0"/>
              <a:t>neheru,indira</a:t>
            </a:r>
            <a:r>
              <a:rPr lang="en-US" dirty="0" smtClean="0"/>
              <a:t>).</a:t>
            </a:r>
          </a:p>
          <a:p>
            <a:pPr lvl="1"/>
            <a:r>
              <a:rPr lang="en-US" dirty="0" smtClean="0"/>
              <a:t>plus(0,0,0).</a:t>
            </a:r>
          </a:p>
          <a:p>
            <a:pPr lvl="1"/>
            <a:r>
              <a:rPr lang="en-US" dirty="0" smtClean="0"/>
              <a:t>overcast.</a:t>
            </a:r>
            <a:endParaRPr lang="en-US" dirty="0"/>
          </a:p>
        </p:txBody>
      </p:sp>
      <p:sp>
        <p:nvSpPr>
          <p:cNvPr id="4" name="TextBox 3"/>
          <p:cNvSpPr txBox="1"/>
          <p:nvPr/>
        </p:nvSpPr>
        <p:spPr>
          <a:xfrm>
            <a:off x="838201" y="4771072"/>
            <a:ext cx="7543799" cy="147732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Facts have some simple rules of syntax. Facts should always begin with a lowercase letter </a:t>
            </a:r>
            <a:r>
              <a:rPr lang="en-US" dirty="0" smtClean="0"/>
              <a:t>and </a:t>
            </a:r>
            <a:r>
              <a:rPr lang="en-US" dirty="0"/>
              <a:t>end with a full stop. The facts themselves can consist of any letter or number </a:t>
            </a:r>
            <a:r>
              <a:rPr lang="en-US" dirty="0" smtClean="0"/>
              <a:t>combination</a:t>
            </a:r>
            <a:r>
              <a:rPr lang="en-US" dirty="0"/>
              <a:t>, as well as the underscore _ character. However, names containing the characters -,+,*,/, or other mathematical operators should be avoided.</a:t>
            </a:r>
          </a:p>
        </p:txBody>
      </p:sp>
    </p:spTree>
    <p:extLst>
      <p:ext uri="{BB962C8B-B14F-4D97-AF65-F5344CB8AC3E}">
        <p14:creationId xmlns:p14="http://schemas.microsoft.com/office/powerpoint/2010/main" val="567068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Hazelnuts.</a:t>
            </a:r>
          </a:p>
          <a:p>
            <a:r>
              <a:rPr lang="en-US" dirty="0" err="1" smtClean="0"/>
              <a:t>tomsRedCar</a:t>
            </a:r>
            <a:r>
              <a:rPr lang="en-US" dirty="0" smtClean="0"/>
              <a:t>.</a:t>
            </a:r>
          </a:p>
          <a:p>
            <a:r>
              <a:rPr lang="en-US" dirty="0" smtClean="0"/>
              <a:t>2Ideas.</a:t>
            </a:r>
          </a:p>
          <a:p>
            <a:r>
              <a:rPr lang="en-US" dirty="0" smtClean="0"/>
              <a:t>Prolog.</a:t>
            </a:r>
          </a:p>
          <a:p>
            <a:endParaRPr lang="en-US" dirty="0"/>
          </a:p>
        </p:txBody>
      </p:sp>
    </p:spTree>
    <p:extLst>
      <p:ext uri="{BB962C8B-B14F-4D97-AF65-F5344CB8AC3E}">
        <p14:creationId xmlns:p14="http://schemas.microsoft.com/office/powerpoint/2010/main" val="1088307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a:t>
            </a:r>
            <a:endParaRPr lang="en-US" dirty="0"/>
          </a:p>
        </p:txBody>
      </p:sp>
      <p:sp>
        <p:nvSpPr>
          <p:cNvPr id="3" name="Content Placeholder 2"/>
          <p:cNvSpPr>
            <a:spLocks noGrp="1"/>
          </p:cNvSpPr>
          <p:nvPr>
            <p:ph idx="1"/>
          </p:nvPr>
        </p:nvSpPr>
        <p:spPr/>
        <p:txBody>
          <a:bodyPr/>
          <a:lstStyle/>
          <a:p>
            <a:r>
              <a:rPr lang="en-US" dirty="0"/>
              <a:t>We can interrogate </a:t>
            </a:r>
            <a:r>
              <a:rPr lang="en-US" dirty="0" smtClean="0"/>
              <a:t>the </a:t>
            </a:r>
            <a:r>
              <a:rPr lang="en-US" dirty="0"/>
              <a:t>database of facts, by </a:t>
            </a:r>
            <a:r>
              <a:rPr lang="en-US" dirty="0" smtClean="0"/>
              <a:t>posing </a:t>
            </a:r>
            <a:r>
              <a:rPr lang="en-US" dirty="0"/>
              <a:t>a query</a:t>
            </a:r>
            <a:r>
              <a:rPr lang="en-US" dirty="0" smtClean="0"/>
              <a:t>.</a:t>
            </a:r>
          </a:p>
          <a:p>
            <a:pPr lvl="1"/>
            <a:r>
              <a:rPr lang="en-US" dirty="0" smtClean="0"/>
              <a:t>?overcast.</a:t>
            </a:r>
          </a:p>
          <a:p>
            <a:pPr lvl="1"/>
            <a:r>
              <a:rPr lang="en-US" dirty="0" smtClean="0"/>
              <a:t>True</a:t>
            </a:r>
            <a:endParaRPr lang="en-US" dirty="0"/>
          </a:p>
        </p:txBody>
      </p:sp>
    </p:spTree>
    <p:extLst>
      <p:ext uri="{BB962C8B-B14F-4D97-AF65-F5344CB8AC3E}">
        <p14:creationId xmlns:p14="http://schemas.microsoft.com/office/powerpoint/2010/main" val="1454882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Facts with Arguments</a:t>
            </a:r>
            <a:endParaRPr lang="en-US" dirty="0"/>
          </a:p>
        </p:txBody>
      </p:sp>
      <p:sp>
        <p:nvSpPr>
          <p:cNvPr id="3" name="Content Placeholder 2"/>
          <p:cNvSpPr>
            <a:spLocks noGrp="1"/>
          </p:cNvSpPr>
          <p:nvPr>
            <p:ph idx="1"/>
          </p:nvPr>
        </p:nvSpPr>
        <p:spPr>
          <a:xfrm>
            <a:off x="457200" y="1600200"/>
            <a:ext cx="8229600" cy="4724399"/>
          </a:xfrm>
        </p:spPr>
        <p:txBody>
          <a:bodyPr>
            <a:normAutofit fontScale="77500" lnSpcReduction="20000"/>
          </a:bodyPr>
          <a:lstStyle/>
          <a:p>
            <a:r>
              <a:rPr lang="en-US" dirty="0"/>
              <a:t>More complicated facts consist of a relation and the items that this refers to. These items are called arguments. Facts can have arbitrary number of arguments from zero upwards. A general model is shown below</a:t>
            </a:r>
            <a:r>
              <a:rPr lang="en-US" dirty="0" smtClean="0"/>
              <a:t>:</a:t>
            </a:r>
          </a:p>
          <a:p>
            <a:pPr lvl="1"/>
            <a:r>
              <a:rPr lang="en-US" dirty="0" smtClean="0"/>
              <a:t>relation(&lt;argument1&gt;,&lt;argument2&gt;,....,&lt;</a:t>
            </a:r>
            <a:r>
              <a:rPr lang="en-US" dirty="0" err="1" smtClean="0"/>
              <a:t>argumentN</a:t>
            </a:r>
            <a:r>
              <a:rPr lang="en-US" dirty="0" smtClean="0"/>
              <a:t>&gt; ).</a:t>
            </a:r>
          </a:p>
          <a:p>
            <a:r>
              <a:rPr lang="en-US" dirty="0"/>
              <a:t>Relation names must begin with a lowercase letter</a:t>
            </a:r>
          </a:p>
          <a:p>
            <a:pPr lvl="1"/>
            <a:r>
              <a:rPr lang="en-US" dirty="0" smtClean="0"/>
              <a:t>likes(</a:t>
            </a:r>
            <a:r>
              <a:rPr lang="en-US" dirty="0" err="1" smtClean="0"/>
              <a:t>swakkkhar,java</a:t>
            </a:r>
            <a:r>
              <a:rPr lang="en-US" dirty="0" smtClean="0"/>
              <a:t>).</a:t>
            </a:r>
          </a:p>
          <a:p>
            <a:r>
              <a:rPr lang="en-US" dirty="0"/>
              <a:t>The above fact says that a relationship likes links </a:t>
            </a:r>
            <a:r>
              <a:rPr lang="en-US" dirty="0" err="1" smtClean="0"/>
              <a:t>swakkhar</a:t>
            </a:r>
            <a:r>
              <a:rPr lang="en-US" dirty="0" smtClean="0"/>
              <a:t> and java. </a:t>
            </a:r>
            <a:r>
              <a:rPr lang="en-US" dirty="0"/>
              <a:t>This fact may be read as either </a:t>
            </a:r>
            <a:r>
              <a:rPr lang="en-US" dirty="0" err="1" smtClean="0"/>
              <a:t>swakkhar</a:t>
            </a:r>
            <a:r>
              <a:rPr lang="en-US" dirty="0" smtClean="0"/>
              <a:t> </a:t>
            </a:r>
            <a:r>
              <a:rPr lang="en-US" dirty="0"/>
              <a:t>likes </a:t>
            </a:r>
            <a:r>
              <a:rPr lang="en-US" dirty="0" smtClean="0"/>
              <a:t>java </a:t>
            </a:r>
            <a:r>
              <a:rPr lang="en-US" dirty="0"/>
              <a:t>or </a:t>
            </a:r>
            <a:r>
              <a:rPr lang="en-US" dirty="0" smtClean="0"/>
              <a:t>java </a:t>
            </a:r>
            <a:r>
              <a:rPr lang="en-US" dirty="0"/>
              <a:t>likes </a:t>
            </a:r>
            <a:r>
              <a:rPr lang="en-US" dirty="0" err="1" smtClean="0"/>
              <a:t>swakkhar</a:t>
            </a:r>
            <a:r>
              <a:rPr lang="en-US" dirty="0" smtClean="0"/>
              <a:t>. </a:t>
            </a:r>
            <a:r>
              <a:rPr lang="en-US" dirty="0"/>
              <a:t>This reversibility can be very useful to the programmer, however it can also lead to some pitfalls. Thus you should always be clear and consistent how you intend to interpret the relation and when</a:t>
            </a:r>
            <a:r>
              <a:rPr lang="en-US" dirty="0" smtClean="0"/>
              <a:t>.</a:t>
            </a:r>
            <a:endParaRPr lang="en-US" dirty="0"/>
          </a:p>
        </p:txBody>
      </p:sp>
    </p:spTree>
    <p:extLst>
      <p:ext uri="{BB962C8B-B14F-4D97-AF65-F5344CB8AC3E}">
        <p14:creationId xmlns:p14="http://schemas.microsoft.com/office/powerpoint/2010/main" val="2168498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lstStyle/>
          <a:p>
            <a:r>
              <a:rPr lang="en-US" dirty="0"/>
              <a:t>Variables are distinguished by starting with a capital </a:t>
            </a:r>
            <a:r>
              <a:rPr lang="en-US" dirty="0" smtClean="0"/>
              <a:t>letter.</a:t>
            </a:r>
          </a:p>
          <a:p>
            <a:pPr lvl="1"/>
            <a:r>
              <a:rPr lang="en-US" dirty="0" smtClean="0"/>
              <a:t>X</a:t>
            </a:r>
          </a:p>
          <a:p>
            <a:pPr lvl="1"/>
            <a:r>
              <a:rPr lang="en-US" dirty="0" smtClean="0"/>
              <a:t>Variable</a:t>
            </a:r>
          </a:p>
          <a:p>
            <a:pPr lvl="1"/>
            <a:r>
              <a:rPr lang="en-US" dirty="0" err="1" smtClean="0"/>
              <a:t>My_name</a:t>
            </a:r>
            <a:endParaRPr lang="en-US" dirty="0" smtClean="0"/>
          </a:p>
          <a:p>
            <a:r>
              <a:rPr lang="en-US" dirty="0" smtClean="0"/>
              <a:t>Variables are used for unification and queries</a:t>
            </a:r>
            <a:endParaRPr lang="en-US" dirty="0"/>
          </a:p>
        </p:txBody>
      </p:sp>
    </p:spTree>
    <p:extLst>
      <p:ext uri="{BB962C8B-B14F-4D97-AF65-F5344CB8AC3E}">
        <p14:creationId xmlns:p14="http://schemas.microsoft.com/office/powerpoint/2010/main" val="3605900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Rules allow us to make conditional statements about our world. </a:t>
            </a:r>
            <a:endParaRPr lang="en-US" dirty="0" smtClean="0"/>
          </a:p>
          <a:p>
            <a:r>
              <a:rPr lang="en-US" dirty="0" smtClean="0"/>
              <a:t>Each </a:t>
            </a:r>
            <a:r>
              <a:rPr lang="en-US" dirty="0"/>
              <a:t>rule can have several variations, called clauses. </a:t>
            </a:r>
            <a:endParaRPr lang="en-US" dirty="0" smtClean="0"/>
          </a:p>
          <a:p>
            <a:r>
              <a:rPr lang="en-US" dirty="0"/>
              <a:t> Prolog will start from the first </a:t>
            </a:r>
            <a:r>
              <a:rPr lang="en-US" dirty="0" smtClean="0"/>
              <a:t>clause. </a:t>
            </a:r>
            <a:r>
              <a:rPr lang="en-US" dirty="0"/>
              <a:t>If that does not succeed, </a:t>
            </a:r>
            <a:r>
              <a:rPr lang="en-US" dirty="0" smtClean="0"/>
              <a:t>we try </a:t>
            </a:r>
            <a:r>
              <a:rPr lang="en-US" dirty="0"/>
              <a:t>the next clause. We only fail when we run out of rules or facts to try.</a:t>
            </a:r>
            <a:endParaRPr lang="en-US" dirty="0" smtClean="0"/>
          </a:p>
          <a:p>
            <a:r>
              <a:rPr lang="en-US" dirty="0" smtClean="0"/>
              <a:t>These </a:t>
            </a:r>
            <a:r>
              <a:rPr lang="en-US" dirty="0"/>
              <a:t>clauses give us different choices about how to perform inference about our world</a:t>
            </a:r>
            <a:r>
              <a:rPr lang="en-US" dirty="0" smtClean="0"/>
              <a:t>.</a:t>
            </a:r>
          </a:p>
          <a:p>
            <a:r>
              <a:rPr lang="en-US" i="1" dirty="0"/>
              <a:t>'All men are </a:t>
            </a:r>
            <a:r>
              <a:rPr lang="en-US" i="1" dirty="0" smtClean="0"/>
              <a:t>mortal‘</a:t>
            </a:r>
          </a:p>
          <a:p>
            <a:pPr lvl="1"/>
            <a:r>
              <a:rPr lang="en-US" dirty="0" smtClean="0"/>
              <a:t>mortal(X) :-human(X).</a:t>
            </a:r>
          </a:p>
          <a:p>
            <a:pPr lvl="1"/>
            <a:endParaRPr lang="en-US" dirty="0"/>
          </a:p>
        </p:txBody>
      </p:sp>
    </p:spTree>
    <p:extLst>
      <p:ext uri="{BB962C8B-B14F-4D97-AF65-F5344CB8AC3E}">
        <p14:creationId xmlns:p14="http://schemas.microsoft.com/office/powerpoint/2010/main" val="1203863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a:t>
            </a:r>
            <a:endParaRPr lang="en-US" dirty="0"/>
          </a:p>
        </p:txBody>
      </p:sp>
      <p:sp>
        <p:nvSpPr>
          <p:cNvPr id="3" name="Content Placeholder 2"/>
          <p:cNvSpPr>
            <a:spLocks noGrp="1"/>
          </p:cNvSpPr>
          <p:nvPr>
            <p:ph idx="1"/>
          </p:nvPr>
        </p:nvSpPr>
        <p:spPr>
          <a:xfrm>
            <a:off x="457200" y="1600201"/>
            <a:ext cx="8229600" cy="3200399"/>
          </a:xfrm>
        </p:spPr>
        <p:txBody>
          <a:bodyPr>
            <a:normAutofit fontScale="92500" lnSpcReduction="20000"/>
          </a:bodyPr>
          <a:lstStyle/>
          <a:p>
            <a:r>
              <a:rPr lang="en-US" dirty="0"/>
              <a:t>All identically-named variables within a particular rule (e.g. all occurrences of, say, X in the first fun rule below) are constrained to have one and the same instantiation for each solution to a particular query. </a:t>
            </a:r>
            <a:endParaRPr lang="en-US" dirty="0" smtClean="0"/>
          </a:p>
          <a:p>
            <a:r>
              <a:rPr lang="en-US" dirty="0" smtClean="0"/>
              <a:t>Identical </a:t>
            </a:r>
            <a:r>
              <a:rPr lang="en-US" dirty="0"/>
              <a:t>variable names in separate rules are totally independent, just as if different variable names had been used</a:t>
            </a:r>
            <a:r>
              <a:rPr lang="en-US" dirty="0" smtClean="0"/>
              <a: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4648200"/>
            <a:ext cx="1752600" cy="196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2939" y="4648200"/>
            <a:ext cx="1861261" cy="196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ight Arrow 3"/>
          <p:cNvSpPr/>
          <p:nvPr/>
        </p:nvSpPr>
        <p:spPr>
          <a:xfrm>
            <a:off x="3581400" y="5257800"/>
            <a:ext cx="1066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9670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Backtracking – ?</a:t>
            </a:r>
            <a:r>
              <a:rPr lang="en-US" dirty="0" err="1" smtClean="0"/>
              <a:t>hold_party</a:t>
            </a:r>
            <a:r>
              <a:rPr lang="en-US" dirty="0" smtClean="0"/>
              <a:t>(Who).</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76400"/>
            <a:ext cx="2066925" cy="427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9105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433</Words>
  <Application>Microsoft Office PowerPoint</Application>
  <PresentationFormat>On-screen Show (4:3)</PresentationFormat>
  <Paragraphs>43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Prolog: Introduction</vt:lpstr>
      <vt:lpstr>Facts</vt:lpstr>
      <vt:lpstr>Exercise</vt:lpstr>
      <vt:lpstr>Queries</vt:lpstr>
      <vt:lpstr>Facts with Arguments</vt:lpstr>
      <vt:lpstr>Variables</vt:lpstr>
      <vt:lpstr>Rules</vt:lpstr>
      <vt:lpstr>Rules</vt:lpstr>
      <vt:lpstr>Backtracking – ?hold_party(Who).</vt:lpstr>
      <vt:lpstr>Recursive Rules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Prolog: Introduction</dc:title>
  <dc:creator>Dr. Swakkhar Shatabda</dc:creator>
  <cp:lastModifiedBy>Dr. Swakkhar Shatabda</cp:lastModifiedBy>
  <cp:revision>11</cp:revision>
  <dcterms:created xsi:type="dcterms:W3CDTF">2017-03-29T04:31:11Z</dcterms:created>
  <dcterms:modified xsi:type="dcterms:W3CDTF">2017-03-29T05:09:23Z</dcterms:modified>
</cp:coreProperties>
</file>