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272" r:id="rId5"/>
    <p:sldId id="288"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63A8"/>
    <a:srgbClr val="3C6EAA"/>
    <a:srgbClr val="FE8294"/>
    <a:srgbClr val="FE4D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7" d="100"/>
          <a:sy n="87" d="100"/>
        </p:scale>
        <p:origin x="258" y="84"/>
      </p:cViewPr>
      <p:guideLst>
        <p:guide orient="horz" pos="219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4BBF06-C0F1-4EEA-9161-94E5AE50D86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1358CC-A703-4029-B39F-0A33770C7D5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358CC-A703-4029-B39F-0A33770C7D5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358CC-A703-4029-B39F-0A33770C7D5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6D2838C-BFF6-44EE-AD8D-5776E64BEE18}"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DEA764-9A3F-4F6A-B636-243E8D961E5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AB19CA9-6F5A-421B-95A9-7871EC999B68}"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DEA764-9A3F-4F6A-B636-243E8D961E5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2627A39-82AA-4E11-A7C9-5F620A269A31}"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DEA764-9A3F-4F6A-B636-243E8D961E5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BE1022-6ACA-4F55-B3A0-0BD25C3254E5}"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DEA764-9A3F-4F6A-B636-243E8D961E5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44F6879A-9CBE-4B28-AD8B-12F5DF23C6A9}"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DEA764-9A3F-4F6A-B636-243E8D961E5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3CA92DD-C6AF-4BE5-B518-78EF51980AF8}"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DEA764-9A3F-4F6A-B636-243E8D961E5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C4D006E-3573-49D4-BEA0-7B5B64C8EDFE}"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8DEA764-9A3F-4F6A-B636-243E8D961E5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9D25F6B-40D9-4ED2-9306-49B62633A4C2}"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8DEA764-9A3F-4F6A-B636-243E8D961E5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4BEFE52-2D3F-4BD5-AFD2-08925509856C}"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DEA764-9A3F-4F6A-B636-243E8D961E5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84DC7CF-6A18-4EBB-9944-CC735FF06DA2}"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DEA764-9A3F-4F6A-B636-243E8D961E5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7FC4C6-D029-4A02-8D8A-374C012F707B}"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DEA764-9A3F-4F6A-B636-243E8D961E5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73624" y="147812"/>
            <a:ext cx="2474763" cy="320040"/>
            <a:chOff x="173624" y="147812"/>
            <a:chExt cx="2474763" cy="320040"/>
          </a:xfrm>
        </p:grpSpPr>
        <p:cxnSp>
          <p:nvCxnSpPr>
            <p:cNvPr id="3" name="直接连接符 2"/>
            <p:cNvCxnSpPr/>
            <p:nvPr/>
          </p:nvCxnSpPr>
          <p:spPr>
            <a:xfrm>
              <a:off x="1611727" y="147812"/>
              <a:ext cx="0" cy="320040"/>
            </a:xfrm>
            <a:prstGeom prst="line">
              <a:avLst/>
            </a:prstGeom>
            <a:ln>
              <a:solidFill>
                <a:srgbClr val="3563A8"/>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73624" y="169333"/>
              <a:ext cx="394335" cy="275590"/>
            </a:xfrm>
            <a:prstGeom prst="rect">
              <a:avLst/>
            </a:prstGeom>
            <a:noFill/>
          </p:spPr>
          <p:txBody>
            <a:bodyPr wrap="none" rtlCol="0">
              <a:spAutoFit/>
            </a:bodyPr>
            <a:lstStyle/>
            <a:p>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SR</a:t>
              </a:r>
              <a:endParaRPr lang="en-US" altLang="zh-CN" sz="1200" dirty="0" smtClean="0">
                <a:solidFill>
                  <a:srgbClr val="3563A8"/>
                </a:solidFill>
                <a:latin typeface="+mj-lt"/>
                <a:ea typeface="Arial Unicode MS" panose="020B0604020202020204" pitchFamily="34" charset="-122"/>
                <a:cs typeface="Arial Unicode MS" panose="020B0604020202020204" pitchFamily="34" charset="-122"/>
              </a:endParaRPr>
            </a:p>
          </p:txBody>
        </p:sp>
        <p:sp>
          <p:nvSpPr>
            <p:cNvPr id="6" name="文本框 5"/>
            <p:cNvSpPr txBox="1"/>
            <p:nvPr/>
          </p:nvSpPr>
          <p:spPr>
            <a:xfrm>
              <a:off x="1636572" y="169333"/>
              <a:ext cx="1011815" cy="276999"/>
            </a:xfrm>
            <a:prstGeom prst="rect">
              <a:avLst/>
            </a:prstGeom>
            <a:noFill/>
          </p:spPr>
          <p:txBody>
            <a:bodyPr wrap="none" rtlCol="0">
              <a:spAutoFit/>
            </a:bodyPr>
            <a:lstStyle/>
            <a:p>
              <a:r>
                <a:rPr lang="en-US" altLang="zh-CN" sz="1200" dirty="0" smtClean="0">
                  <a:solidFill>
                    <a:schemeClr val="bg1">
                      <a:lumMod val="50000"/>
                    </a:schemeClr>
                  </a:solidFill>
                  <a:latin typeface="+mj-lt"/>
                  <a:ea typeface="Arial Unicode MS" panose="020B0604020202020204" pitchFamily="34" charset="-122"/>
                  <a:cs typeface="Arial Unicode MS" panose="020B0604020202020204" pitchFamily="34" charset="-122"/>
                </a:rPr>
                <a:t>Power Point</a:t>
              </a:r>
              <a:endParaRPr lang="zh-CN" altLang="en-US" sz="1200" dirty="0">
                <a:solidFill>
                  <a:schemeClr val="bg1">
                    <a:lumMod val="50000"/>
                  </a:schemeClr>
                </a:solidFill>
                <a:latin typeface="+mj-lt"/>
                <a:ea typeface="Arial Unicode MS" panose="020B0604020202020204" pitchFamily="34" charset="-122"/>
                <a:cs typeface="Arial Unicode MS" panose="020B0604020202020204" pitchFamily="34" charset="-122"/>
              </a:endParaRPr>
            </a:p>
          </p:txBody>
        </p:sp>
      </p:grpSp>
      <p:sp>
        <p:nvSpPr>
          <p:cNvPr id="53" name="文本框 52"/>
          <p:cNvSpPr txBox="1"/>
          <p:nvPr/>
        </p:nvSpPr>
        <p:spPr>
          <a:xfrm>
            <a:off x="3677285" y="784225"/>
            <a:ext cx="5715000" cy="521970"/>
          </a:xfrm>
          <a:prstGeom prst="rect">
            <a:avLst/>
          </a:prstGeom>
          <a:noFill/>
        </p:spPr>
        <p:txBody>
          <a:bodyPr wrap="square" rtlCol="0">
            <a:spAutoFit/>
          </a:bodyPr>
          <a:lstStyle/>
          <a:p>
            <a:pPr algn="ctr"/>
            <a:r>
              <a:rPr lang="en-US" altLang="zh-CN" sz="2800" b="1" dirty="0">
                <a:solidFill>
                  <a:srgbClr val="3563A8"/>
                </a:solidFill>
              </a:rPr>
              <a:t>Android final project---SR</a:t>
            </a:r>
            <a:endParaRPr lang="en-US" altLang="zh-CN" sz="2800" b="1" dirty="0">
              <a:solidFill>
                <a:srgbClr val="3563A8"/>
              </a:solidFill>
            </a:endParaRPr>
          </a:p>
        </p:txBody>
      </p:sp>
      <p:sp>
        <p:nvSpPr>
          <p:cNvPr id="55" name="椭圆 54"/>
          <p:cNvSpPr/>
          <p:nvPr/>
        </p:nvSpPr>
        <p:spPr>
          <a:xfrm>
            <a:off x="6816436" y="2173471"/>
            <a:ext cx="769221" cy="769221"/>
          </a:xfrm>
          <a:prstGeom prst="ellipse">
            <a:avLst/>
          </a:prstGeom>
          <a:no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6816436" y="3481373"/>
            <a:ext cx="769221" cy="769221"/>
          </a:xfrm>
          <a:prstGeom prst="ellipse">
            <a:avLst/>
          </a:prstGeom>
          <a:no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6816436" y="4789275"/>
            <a:ext cx="769221" cy="769221"/>
          </a:xfrm>
          <a:prstGeom prst="ellipse">
            <a:avLst/>
          </a:prstGeom>
          <a:no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72"/>
          <p:cNvSpPr>
            <a:spLocks noEditPoints="1"/>
          </p:cNvSpPr>
          <p:nvPr/>
        </p:nvSpPr>
        <p:spPr bwMode="auto">
          <a:xfrm>
            <a:off x="6999634" y="2344388"/>
            <a:ext cx="450324" cy="451136"/>
          </a:xfrm>
          <a:custGeom>
            <a:avLst/>
            <a:gdLst>
              <a:gd name="T0" fmla="*/ 337 w 411"/>
              <a:gd name="T1" fmla="*/ 198 h 412"/>
              <a:gd name="T2" fmla="*/ 284 w 411"/>
              <a:gd name="T3" fmla="*/ 220 h 412"/>
              <a:gd name="T4" fmla="*/ 249 w 411"/>
              <a:gd name="T5" fmla="*/ 185 h 412"/>
              <a:gd name="T6" fmla="*/ 283 w 411"/>
              <a:gd name="T7" fmla="*/ 107 h 412"/>
              <a:gd name="T8" fmla="*/ 176 w 411"/>
              <a:gd name="T9" fmla="*/ 0 h 412"/>
              <a:gd name="T10" fmla="*/ 68 w 411"/>
              <a:gd name="T11" fmla="*/ 107 h 412"/>
              <a:gd name="T12" fmla="*/ 116 w 411"/>
              <a:gd name="T13" fmla="*/ 196 h 412"/>
              <a:gd name="T14" fmla="*/ 96 w 411"/>
              <a:gd name="T15" fmla="*/ 266 h 412"/>
              <a:gd name="T16" fmla="*/ 74 w 411"/>
              <a:gd name="T17" fmla="*/ 263 h 412"/>
              <a:gd name="T18" fmla="*/ 0 w 411"/>
              <a:gd name="T19" fmla="*/ 337 h 412"/>
              <a:gd name="T20" fmla="*/ 74 w 411"/>
              <a:gd name="T21" fmla="*/ 412 h 412"/>
              <a:gd name="T22" fmla="*/ 149 w 411"/>
              <a:gd name="T23" fmla="*/ 337 h 412"/>
              <a:gd name="T24" fmla="*/ 110 w 411"/>
              <a:gd name="T25" fmla="*/ 272 h 412"/>
              <a:gd name="T26" fmla="*/ 130 w 411"/>
              <a:gd name="T27" fmla="*/ 204 h 412"/>
              <a:gd name="T28" fmla="*/ 176 w 411"/>
              <a:gd name="T29" fmla="*/ 214 h 412"/>
              <a:gd name="T30" fmla="*/ 238 w 411"/>
              <a:gd name="T31" fmla="*/ 195 h 412"/>
              <a:gd name="T32" fmla="*/ 275 w 411"/>
              <a:gd name="T33" fmla="*/ 232 h 412"/>
              <a:gd name="T34" fmla="*/ 262 w 411"/>
              <a:gd name="T35" fmla="*/ 273 h 412"/>
              <a:gd name="T36" fmla="*/ 337 w 411"/>
              <a:gd name="T37" fmla="*/ 347 h 412"/>
              <a:gd name="T38" fmla="*/ 411 w 411"/>
              <a:gd name="T39" fmla="*/ 273 h 412"/>
              <a:gd name="T40" fmla="*/ 337 w 411"/>
              <a:gd name="T41" fmla="*/ 198 h 412"/>
              <a:gd name="T42" fmla="*/ 134 w 411"/>
              <a:gd name="T43" fmla="*/ 337 h 412"/>
              <a:gd name="T44" fmla="*/ 74 w 411"/>
              <a:gd name="T45" fmla="*/ 397 h 412"/>
              <a:gd name="T46" fmla="*/ 14 w 411"/>
              <a:gd name="T47" fmla="*/ 337 h 412"/>
              <a:gd name="T48" fmla="*/ 74 w 411"/>
              <a:gd name="T49" fmla="*/ 278 h 412"/>
              <a:gd name="T50" fmla="*/ 134 w 411"/>
              <a:gd name="T51" fmla="*/ 337 h 412"/>
              <a:gd name="T52" fmla="*/ 83 w 411"/>
              <a:gd name="T53" fmla="*/ 107 h 412"/>
              <a:gd name="T54" fmla="*/ 176 w 411"/>
              <a:gd name="T55" fmla="*/ 14 h 412"/>
              <a:gd name="T56" fmla="*/ 268 w 411"/>
              <a:gd name="T57" fmla="*/ 107 h 412"/>
              <a:gd name="T58" fmla="*/ 176 w 411"/>
              <a:gd name="T59" fmla="*/ 200 h 412"/>
              <a:gd name="T60" fmla="*/ 83 w 411"/>
              <a:gd name="T61" fmla="*/ 107 h 412"/>
              <a:gd name="T62" fmla="*/ 337 w 411"/>
              <a:gd name="T63" fmla="*/ 332 h 412"/>
              <a:gd name="T64" fmla="*/ 277 w 411"/>
              <a:gd name="T65" fmla="*/ 273 h 412"/>
              <a:gd name="T66" fmla="*/ 337 w 411"/>
              <a:gd name="T67" fmla="*/ 213 h 412"/>
              <a:gd name="T68" fmla="*/ 397 w 411"/>
              <a:gd name="T69" fmla="*/ 273 h 412"/>
              <a:gd name="T70" fmla="*/ 337 w 411"/>
              <a:gd name="T71" fmla="*/ 33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chemeClr val="bg1">
              <a:lumMod val="50000"/>
            </a:schemeClr>
          </a:solidFill>
          <a:ln>
            <a:noFill/>
          </a:ln>
        </p:spPr>
        <p:txBody>
          <a:bodyPr vert="horz" wrap="square" lIns="68571" tIns="34286" rIns="68571" bIns="34286" numCol="1" anchor="t" anchorCtr="0" compatLnSpc="1"/>
          <a:lstStyle/>
          <a:p>
            <a:pPr defTabSz="685165"/>
            <a:endParaRPr lang="en-US" sz="1400">
              <a:solidFill>
                <a:srgbClr val="FFFFFF"/>
              </a:solidFill>
              <a:latin typeface="Segoe UI" panose="020B0502040204020203"/>
            </a:endParaRPr>
          </a:p>
        </p:txBody>
      </p:sp>
      <p:sp>
        <p:nvSpPr>
          <p:cNvPr id="64" name="Freeform 73"/>
          <p:cNvSpPr>
            <a:spLocks noEditPoints="1"/>
          </p:cNvSpPr>
          <p:nvPr/>
        </p:nvSpPr>
        <p:spPr bwMode="auto">
          <a:xfrm>
            <a:off x="6998525" y="3717335"/>
            <a:ext cx="429609" cy="359612"/>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chemeClr val="bg1">
              <a:lumMod val="50000"/>
            </a:schemeClr>
          </a:solidFill>
          <a:ln>
            <a:noFill/>
          </a:ln>
        </p:spPr>
        <p:txBody>
          <a:bodyPr vert="horz" wrap="square" lIns="68571" tIns="34286" rIns="68571" bIns="34286" numCol="1" anchor="t" anchorCtr="0" compatLnSpc="1"/>
          <a:lstStyle/>
          <a:p>
            <a:pPr defTabSz="685165"/>
            <a:endParaRPr lang="en-US" sz="1400">
              <a:solidFill>
                <a:srgbClr val="FFFFFF"/>
              </a:solidFill>
              <a:latin typeface="Segoe UI" panose="020B0502040204020203"/>
            </a:endParaRPr>
          </a:p>
        </p:txBody>
      </p:sp>
      <p:sp>
        <p:nvSpPr>
          <p:cNvPr id="65" name="Freeform 92"/>
          <p:cNvSpPr>
            <a:spLocks noEditPoints="1"/>
          </p:cNvSpPr>
          <p:nvPr/>
        </p:nvSpPr>
        <p:spPr bwMode="auto">
          <a:xfrm>
            <a:off x="7035781" y="4954515"/>
            <a:ext cx="357190" cy="452468"/>
          </a:xfrm>
          <a:custGeom>
            <a:avLst/>
            <a:gdLst>
              <a:gd name="T0" fmla="*/ 340 w 347"/>
              <a:gd name="T1" fmla="*/ 93 h 440"/>
              <a:gd name="T2" fmla="*/ 281 w 347"/>
              <a:gd name="T3" fmla="*/ 93 h 440"/>
              <a:gd name="T4" fmla="*/ 281 w 347"/>
              <a:gd name="T5" fmla="*/ 34 h 440"/>
              <a:gd name="T6" fmla="*/ 273 w 347"/>
              <a:gd name="T7" fmla="*/ 27 h 440"/>
              <a:gd name="T8" fmla="*/ 214 w 347"/>
              <a:gd name="T9" fmla="*/ 27 h 440"/>
              <a:gd name="T10" fmla="*/ 214 w 347"/>
              <a:gd name="T11" fmla="*/ 7 h 440"/>
              <a:gd name="T12" fmla="*/ 207 w 347"/>
              <a:gd name="T13" fmla="*/ 0 h 440"/>
              <a:gd name="T14" fmla="*/ 140 w 347"/>
              <a:gd name="T15" fmla="*/ 0 h 440"/>
              <a:gd name="T16" fmla="*/ 133 w 347"/>
              <a:gd name="T17" fmla="*/ 7 h 440"/>
              <a:gd name="T18" fmla="*/ 133 w 347"/>
              <a:gd name="T19" fmla="*/ 27 h 440"/>
              <a:gd name="T20" fmla="*/ 74 w 347"/>
              <a:gd name="T21" fmla="*/ 27 h 440"/>
              <a:gd name="T22" fmla="*/ 66 w 347"/>
              <a:gd name="T23" fmla="*/ 34 h 440"/>
              <a:gd name="T24" fmla="*/ 66 w 347"/>
              <a:gd name="T25" fmla="*/ 159 h 440"/>
              <a:gd name="T26" fmla="*/ 7 w 347"/>
              <a:gd name="T27" fmla="*/ 159 h 440"/>
              <a:gd name="T28" fmla="*/ 0 w 347"/>
              <a:gd name="T29" fmla="*/ 167 h 440"/>
              <a:gd name="T30" fmla="*/ 0 w 347"/>
              <a:gd name="T31" fmla="*/ 300 h 440"/>
              <a:gd name="T32" fmla="*/ 2 w 347"/>
              <a:gd name="T33" fmla="*/ 305 h 440"/>
              <a:gd name="T34" fmla="*/ 66 w 347"/>
              <a:gd name="T35" fmla="*/ 369 h 440"/>
              <a:gd name="T36" fmla="*/ 66 w 347"/>
              <a:gd name="T37" fmla="*/ 433 h 440"/>
              <a:gd name="T38" fmla="*/ 74 w 347"/>
              <a:gd name="T39" fmla="*/ 440 h 440"/>
              <a:gd name="T40" fmla="*/ 273 w 347"/>
              <a:gd name="T41" fmla="*/ 440 h 440"/>
              <a:gd name="T42" fmla="*/ 281 w 347"/>
              <a:gd name="T43" fmla="*/ 433 h 440"/>
              <a:gd name="T44" fmla="*/ 281 w 347"/>
              <a:gd name="T45" fmla="*/ 364 h 440"/>
              <a:gd name="T46" fmla="*/ 345 w 347"/>
              <a:gd name="T47" fmla="*/ 305 h 440"/>
              <a:gd name="T48" fmla="*/ 347 w 347"/>
              <a:gd name="T49" fmla="*/ 300 h 440"/>
              <a:gd name="T50" fmla="*/ 347 w 347"/>
              <a:gd name="T51" fmla="*/ 100 h 440"/>
              <a:gd name="T52" fmla="*/ 340 w 347"/>
              <a:gd name="T53" fmla="*/ 93 h 440"/>
              <a:gd name="T54" fmla="*/ 332 w 347"/>
              <a:gd name="T55" fmla="*/ 296 h 440"/>
              <a:gd name="T56" fmla="*/ 268 w 347"/>
              <a:gd name="T57" fmla="*/ 355 h 440"/>
              <a:gd name="T58" fmla="*/ 266 w 347"/>
              <a:gd name="T59" fmla="*/ 361 h 440"/>
              <a:gd name="T60" fmla="*/ 266 w 347"/>
              <a:gd name="T61" fmla="*/ 425 h 440"/>
              <a:gd name="T62" fmla="*/ 81 w 347"/>
              <a:gd name="T63" fmla="*/ 425 h 440"/>
              <a:gd name="T64" fmla="*/ 81 w 347"/>
              <a:gd name="T65" fmla="*/ 366 h 440"/>
              <a:gd name="T66" fmla="*/ 79 w 347"/>
              <a:gd name="T67" fmla="*/ 361 h 440"/>
              <a:gd name="T68" fmla="*/ 15 w 347"/>
              <a:gd name="T69" fmla="*/ 297 h 440"/>
              <a:gd name="T70" fmla="*/ 15 w 347"/>
              <a:gd name="T71" fmla="*/ 174 h 440"/>
              <a:gd name="T72" fmla="*/ 66 w 347"/>
              <a:gd name="T73" fmla="*/ 174 h 440"/>
              <a:gd name="T74" fmla="*/ 66 w 347"/>
              <a:gd name="T75" fmla="*/ 233 h 440"/>
              <a:gd name="T76" fmla="*/ 81 w 347"/>
              <a:gd name="T77" fmla="*/ 233 h 440"/>
              <a:gd name="T78" fmla="*/ 81 w 347"/>
              <a:gd name="T79" fmla="*/ 167 h 440"/>
              <a:gd name="T80" fmla="*/ 81 w 347"/>
              <a:gd name="T81" fmla="*/ 41 h 440"/>
              <a:gd name="T82" fmla="*/ 133 w 347"/>
              <a:gd name="T83" fmla="*/ 41 h 440"/>
              <a:gd name="T84" fmla="*/ 133 w 347"/>
              <a:gd name="T85" fmla="*/ 233 h 440"/>
              <a:gd name="T86" fmla="*/ 148 w 347"/>
              <a:gd name="T87" fmla="*/ 233 h 440"/>
              <a:gd name="T88" fmla="*/ 148 w 347"/>
              <a:gd name="T89" fmla="*/ 34 h 440"/>
              <a:gd name="T90" fmla="*/ 148 w 347"/>
              <a:gd name="T91" fmla="*/ 15 h 440"/>
              <a:gd name="T92" fmla="*/ 199 w 347"/>
              <a:gd name="T93" fmla="*/ 15 h 440"/>
              <a:gd name="T94" fmla="*/ 199 w 347"/>
              <a:gd name="T95" fmla="*/ 34 h 440"/>
              <a:gd name="T96" fmla="*/ 199 w 347"/>
              <a:gd name="T97" fmla="*/ 233 h 440"/>
              <a:gd name="T98" fmla="*/ 214 w 347"/>
              <a:gd name="T99" fmla="*/ 233 h 440"/>
              <a:gd name="T100" fmla="*/ 214 w 347"/>
              <a:gd name="T101" fmla="*/ 41 h 440"/>
              <a:gd name="T102" fmla="*/ 266 w 347"/>
              <a:gd name="T103" fmla="*/ 41 h 440"/>
              <a:gd name="T104" fmla="*/ 266 w 347"/>
              <a:gd name="T105" fmla="*/ 100 h 440"/>
              <a:gd name="T106" fmla="*/ 266 w 347"/>
              <a:gd name="T107" fmla="*/ 233 h 440"/>
              <a:gd name="T108" fmla="*/ 281 w 347"/>
              <a:gd name="T109" fmla="*/ 233 h 440"/>
              <a:gd name="T110" fmla="*/ 281 w 347"/>
              <a:gd name="T111" fmla="*/ 108 h 440"/>
              <a:gd name="T112" fmla="*/ 332 w 347"/>
              <a:gd name="T113" fmla="*/ 108 h 440"/>
              <a:gd name="T114" fmla="*/ 332 w 347"/>
              <a:gd name="T115" fmla="*/ 29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7" h="440">
                <a:moveTo>
                  <a:pt x="340" y="93"/>
                </a:moveTo>
                <a:cubicBezTo>
                  <a:pt x="281" y="93"/>
                  <a:pt x="281" y="93"/>
                  <a:pt x="281" y="93"/>
                </a:cubicBezTo>
                <a:cubicBezTo>
                  <a:pt x="281" y="34"/>
                  <a:pt x="281" y="34"/>
                  <a:pt x="281" y="34"/>
                </a:cubicBezTo>
                <a:cubicBezTo>
                  <a:pt x="281" y="30"/>
                  <a:pt x="277" y="27"/>
                  <a:pt x="273" y="27"/>
                </a:cubicBezTo>
                <a:cubicBezTo>
                  <a:pt x="214" y="27"/>
                  <a:pt x="214" y="27"/>
                  <a:pt x="214" y="27"/>
                </a:cubicBezTo>
                <a:cubicBezTo>
                  <a:pt x="214" y="7"/>
                  <a:pt x="214" y="7"/>
                  <a:pt x="214" y="7"/>
                </a:cubicBezTo>
                <a:cubicBezTo>
                  <a:pt x="214" y="3"/>
                  <a:pt x="211" y="0"/>
                  <a:pt x="207" y="0"/>
                </a:cubicBezTo>
                <a:cubicBezTo>
                  <a:pt x="140" y="0"/>
                  <a:pt x="140" y="0"/>
                  <a:pt x="140" y="0"/>
                </a:cubicBezTo>
                <a:cubicBezTo>
                  <a:pt x="136" y="0"/>
                  <a:pt x="133" y="3"/>
                  <a:pt x="133" y="7"/>
                </a:cubicBezTo>
                <a:cubicBezTo>
                  <a:pt x="133" y="27"/>
                  <a:pt x="133" y="27"/>
                  <a:pt x="133" y="27"/>
                </a:cubicBezTo>
                <a:cubicBezTo>
                  <a:pt x="74" y="27"/>
                  <a:pt x="74" y="27"/>
                  <a:pt x="74" y="27"/>
                </a:cubicBezTo>
                <a:cubicBezTo>
                  <a:pt x="70" y="27"/>
                  <a:pt x="66" y="30"/>
                  <a:pt x="66" y="34"/>
                </a:cubicBezTo>
                <a:cubicBezTo>
                  <a:pt x="66" y="159"/>
                  <a:pt x="66" y="159"/>
                  <a:pt x="66" y="159"/>
                </a:cubicBezTo>
                <a:cubicBezTo>
                  <a:pt x="7" y="159"/>
                  <a:pt x="7" y="159"/>
                  <a:pt x="7" y="159"/>
                </a:cubicBezTo>
                <a:cubicBezTo>
                  <a:pt x="3" y="159"/>
                  <a:pt x="0" y="163"/>
                  <a:pt x="0" y="167"/>
                </a:cubicBezTo>
                <a:cubicBezTo>
                  <a:pt x="0" y="300"/>
                  <a:pt x="0" y="300"/>
                  <a:pt x="0" y="300"/>
                </a:cubicBezTo>
                <a:cubicBezTo>
                  <a:pt x="0" y="302"/>
                  <a:pt x="1" y="304"/>
                  <a:pt x="2" y="305"/>
                </a:cubicBezTo>
                <a:cubicBezTo>
                  <a:pt x="66" y="369"/>
                  <a:pt x="66" y="369"/>
                  <a:pt x="66" y="369"/>
                </a:cubicBezTo>
                <a:cubicBezTo>
                  <a:pt x="66" y="433"/>
                  <a:pt x="66" y="433"/>
                  <a:pt x="66" y="433"/>
                </a:cubicBezTo>
                <a:cubicBezTo>
                  <a:pt x="66" y="437"/>
                  <a:pt x="70" y="440"/>
                  <a:pt x="74" y="440"/>
                </a:cubicBezTo>
                <a:cubicBezTo>
                  <a:pt x="273" y="440"/>
                  <a:pt x="273" y="440"/>
                  <a:pt x="273" y="440"/>
                </a:cubicBezTo>
                <a:cubicBezTo>
                  <a:pt x="277" y="440"/>
                  <a:pt x="281" y="437"/>
                  <a:pt x="281" y="433"/>
                </a:cubicBezTo>
                <a:cubicBezTo>
                  <a:pt x="281" y="364"/>
                  <a:pt x="281" y="364"/>
                  <a:pt x="281" y="364"/>
                </a:cubicBezTo>
                <a:cubicBezTo>
                  <a:pt x="345" y="305"/>
                  <a:pt x="345" y="305"/>
                  <a:pt x="345" y="305"/>
                </a:cubicBezTo>
                <a:cubicBezTo>
                  <a:pt x="346" y="304"/>
                  <a:pt x="347" y="302"/>
                  <a:pt x="347" y="300"/>
                </a:cubicBezTo>
                <a:cubicBezTo>
                  <a:pt x="347" y="100"/>
                  <a:pt x="347" y="100"/>
                  <a:pt x="347" y="100"/>
                </a:cubicBezTo>
                <a:cubicBezTo>
                  <a:pt x="347" y="96"/>
                  <a:pt x="344" y="93"/>
                  <a:pt x="340" y="93"/>
                </a:cubicBezTo>
                <a:close/>
                <a:moveTo>
                  <a:pt x="332" y="296"/>
                </a:moveTo>
                <a:cubicBezTo>
                  <a:pt x="268" y="355"/>
                  <a:pt x="268" y="355"/>
                  <a:pt x="268" y="355"/>
                </a:cubicBezTo>
                <a:cubicBezTo>
                  <a:pt x="267" y="357"/>
                  <a:pt x="266" y="359"/>
                  <a:pt x="266" y="361"/>
                </a:cubicBezTo>
                <a:cubicBezTo>
                  <a:pt x="266" y="425"/>
                  <a:pt x="266" y="425"/>
                  <a:pt x="266" y="425"/>
                </a:cubicBezTo>
                <a:cubicBezTo>
                  <a:pt x="81" y="425"/>
                  <a:pt x="81" y="425"/>
                  <a:pt x="81" y="425"/>
                </a:cubicBezTo>
                <a:cubicBezTo>
                  <a:pt x="81" y="366"/>
                  <a:pt x="81" y="366"/>
                  <a:pt x="81" y="366"/>
                </a:cubicBezTo>
                <a:cubicBezTo>
                  <a:pt x="81" y="364"/>
                  <a:pt x="80" y="362"/>
                  <a:pt x="79" y="361"/>
                </a:cubicBezTo>
                <a:cubicBezTo>
                  <a:pt x="15" y="297"/>
                  <a:pt x="15" y="297"/>
                  <a:pt x="15" y="297"/>
                </a:cubicBezTo>
                <a:cubicBezTo>
                  <a:pt x="15" y="174"/>
                  <a:pt x="15" y="174"/>
                  <a:pt x="15" y="174"/>
                </a:cubicBezTo>
                <a:cubicBezTo>
                  <a:pt x="66" y="174"/>
                  <a:pt x="66" y="174"/>
                  <a:pt x="66" y="174"/>
                </a:cubicBezTo>
                <a:cubicBezTo>
                  <a:pt x="66" y="233"/>
                  <a:pt x="66" y="233"/>
                  <a:pt x="66" y="233"/>
                </a:cubicBezTo>
                <a:cubicBezTo>
                  <a:pt x="81" y="233"/>
                  <a:pt x="81" y="233"/>
                  <a:pt x="81" y="233"/>
                </a:cubicBezTo>
                <a:cubicBezTo>
                  <a:pt x="81" y="167"/>
                  <a:pt x="81" y="167"/>
                  <a:pt x="81" y="167"/>
                </a:cubicBezTo>
                <a:cubicBezTo>
                  <a:pt x="81" y="41"/>
                  <a:pt x="81" y="41"/>
                  <a:pt x="81" y="41"/>
                </a:cubicBezTo>
                <a:cubicBezTo>
                  <a:pt x="133" y="41"/>
                  <a:pt x="133" y="41"/>
                  <a:pt x="133" y="41"/>
                </a:cubicBezTo>
                <a:cubicBezTo>
                  <a:pt x="133" y="233"/>
                  <a:pt x="133" y="233"/>
                  <a:pt x="133" y="233"/>
                </a:cubicBezTo>
                <a:cubicBezTo>
                  <a:pt x="148" y="233"/>
                  <a:pt x="148" y="233"/>
                  <a:pt x="148" y="233"/>
                </a:cubicBezTo>
                <a:cubicBezTo>
                  <a:pt x="148" y="34"/>
                  <a:pt x="148" y="34"/>
                  <a:pt x="148" y="34"/>
                </a:cubicBezTo>
                <a:cubicBezTo>
                  <a:pt x="148" y="15"/>
                  <a:pt x="148" y="15"/>
                  <a:pt x="148" y="15"/>
                </a:cubicBezTo>
                <a:cubicBezTo>
                  <a:pt x="199" y="15"/>
                  <a:pt x="199" y="15"/>
                  <a:pt x="199" y="15"/>
                </a:cubicBezTo>
                <a:cubicBezTo>
                  <a:pt x="199" y="34"/>
                  <a:pt x="199" y="34"/>
                  <a:pt x="199" y="34"/>
                </a:cubicBezTo>
                <a:cubicBezTo>
                  <a:pt x="199" y="233"/>
                  <a:pt x="199" y="233"/>
                  <a:pt x="199" y="233"/>
                </a:cubicBezTo>
                <a:cubicBezTo>
                  <a:pt x="214" y="233"/>
                  <a:pt x="214" y="233"/>
                  <a:pt x="214" y="233"/>
                </a:cubicBezTo>
                <a:cubicBezTo>
                  <a:pt x="214" y="41"/>
                  <a:pt x="214" y="41"/>
                  <a:pt x="214" y="41"/>
                </a:cubicBezTo>
                <a:cubicBezTo>
                  <a:pt x="266" y="41"/>
                  <a:pt x="266" y="41"/>
                  <a:pt x="266" y="41"/>
                </a:cubicBezTo>
                <a:cubicBezTo>
                  <a:pt x="266" y="100"/>
                  <a:pt x="266" y="100"/>
                  <a:pt x="266" y="100"/>
                </a:cubicBezTo>
                <a:cubicBezTo>
                  <a:pt x="266" y="233"/>
                  <a:pt x="266" y="233"/>
                  <a:pt x="266" y="233"/>
                </a:cubicBezTo>
                <a:cubicBezTo>
                  <a:pt x="281" y="233"/>
                  <a:pt x="281" y="233"/>
                  <a:pt x="281" y="233"/>
                </a:cubicBezTo>
                <a:cubicBezTo>
                  <a:pt x="281" y="108"/>
                  <a:pt x="281" y="108"/>
                  <a:pt x="281" y="108"/>
                </a:cubicBezTo>
                <a:cubicBezTo>
                  <a:pt x="332" y="108"/>
                  <a:pt x="332" y="108"/>
                  <a:pt x="332" y="108"/>
                </a:cubicBezTo>
                <a:lnTo>
                  <a:pt x="332" y="296"/>
                </a:lnTo>
                <a:close/>
              </a:path>
            </a:pathLst>
          </a:custGeom>
          <a:solidFill>
            <a:schemeClr val="bg1">
              <a:lumMod val="50000"/>
            </a:schemeClr>
          </a:solidFill>
          <a:ln>
            <a:noFill/>
          </a:ln>
        </p:spPr>
        <p:txBody>
          <a:bodyPr vert="horz" wrap="square" lIns="68571" tIns="34286" rIns="68571" bIns="34286" numCol="1" anchor="t" anchorCtr="0" compatLnSpc="1"/>
          <a:lstStyle/>
          <a:p>
            <a:pPr defTabSz="685165"/>
            <a:endParaRPr lang="en-US" sz="1400">
              <a:solidFill>
                <a:srgbClr val="FFFFFF"/>
              </a:solidFill>
              <a:latin typeface="Segoe UI" panose="020B0502040204020203"/>
            </a:endParaRPr>
          </a:p>
        </p:txBody>
      </p:sp>
      <p:sp>
        <p:nvSpPr>
          <p:cNvPr id="4" name="矩形 3"/>
          <p:cNvSpPr/>
          <p:nvPr/>
        </p:nvSpPr>
        <p:spPr>
          <a:xfrm>
            <a:off x="7768855" y="2363781"/>
            <a:ext cx="4120400" cy="460375"/>
          </a:xfrm>
          <a:prstGeom prst="rect">
            <a:avLst/>
          </a:prstGeom>
        </p:spPr>
        <p:txBody>
          <a:bodyPr wrap="square">
            <a:spAutoFit/>
          </a:bodyPr>
          <a:lstStyle/>
          <a:p>
            <a:r>
              <a:rPr lang="en-US" altLang="ru-RU" sz="2400" dirty="0">
                <a:solidFill>
                  <a:schemeClr val="tx1">
                    <a:lumMod val="75000"/>
                    <a:lumOff val="25000"/>
                  </a:schemeClr>
                </a:solidFill>
                <a:cs typeface="+mn-ea"/>
                <a:sym typeface="+mn-lt"/>
              </a:rPr>
              <a:t>UI Design</a:t>
            </a:r>
            <a:endParaRPr lang="en-US" altLang="ru-RU" sz="2400" dirty="0">
              <a:solidFill>
                <a:schemeClr val="tx1">
                  <a:lumMod val="75000"/>
                  <a:lumOff val="25000"/>
                </a:schemeClr>
              </a:solidFill>
              <a:cs typeface="+mn-ea"/>
              <a:sym typeface="+mn-lt"/>
            </a:endParaRPr>
          </a:p>
        </p:txBody>
      </p:sp>
      <p:sp>
        <p:nvSpPr>
          <p:cNvPr id="57" name="矩形 56"/>
          <p:cNvSpPr/>
          <p:nvPr/>
        </p:nvSpPr>
        <p:spPr>
          <a:xfrm>
            <a:off x="7768855" y="3666646"/>
            <a:ext cx="4120400" cy="460375"/>
          </a:xfrm>
          <a:prstGeom prst="rect">
            <a:avLst/>
          </a:prstGeom>
        </p:spPr>
        <p:txBody>
          <a:bodyPr wrap="square">
            <a:spAutoFit/>
          </a:bodyPr>
          <a:lstStyle/>
          <a:p>
            <a:r>
              <a:rPr lang="en-US" altLang="zh-CN" sz="2400" dirty="0"/>
              <a:t>Function Implementation</a:t>
            </a:r>
            <a:endParaRPr lang="en-US" altLang="zh-CN" sz="2400" dirty="0"/>
          </a:p>
        </p:txBody>
      </p:sp>
      <p:sp>
        <p:nvSpPr>
          <p:cNvPr id="60" name="矩形 59"/>
          <p:cNvSpPr/>
          <p:nvPr/>
        </p:nvSpPr>
        <p:spPr>
          <a:xfrm>
            <a:off x="7768855" y="4931325"/>
            <a:ext cx="4120400" cy="460375"/>
          </a:xfrm>
          <a:prstGeom prst="rect">
            <a:avLst/>
          </a:prstGeom>
        </p:spPr>
        <p:txBody>
          <a:bodyPr wrap="square">
            <a:spAutoFit/>
          </a:bodyPr>
          <a:lstStyle/>
          <a:p>
            <a:r>
              <a:rPr lang="en-US" altLang="zh-CN" sz="2400" dirty="0">
                <a:solidFill>
                  <a:schemeClr val="tx1">
                    <a:lumMod val="75000"/>
                    <a:lumOff val="25000"/>
                  </a:schemeClr>
                </a:solidFill>
                <a:cs typeface="+mn-ea"/>
                <a:sym typeface="+mn-lt"/>
              </a:rPr>
              <a:t>Group Job Delivery</a:t>
            </a:r>
            <a:endParaRPr lang="en-US" altLang="zh-CN" sz="2400" dirty="0">
              <a:solidFill>
                <a:schemeClr val="tx1">
                  <a:lumMod val="75000"/>
                  <a:lumOff val="25000"/>
                </a:schemeClr>
              </a:solidFill>
              <a:cs typeface="+mn-ea"/>
              <a:sym typeface="+mn-lt"/>
            </a:endParaRPr>
          </a:p>
        </p:txBody>
      </p:sp>
      <p:sp>
        <p:nvSpPr>
          <p:cNvPr id="66" name="矩形 65"/>
          <p:cNvSpPr/>
          <p:nvPr/>
        </p:nvSpPr>
        <p:spPr>
          <a:xfrm>
            <a:off x="596265" y="2172335"/>
            <a:ext cx="5400675" cy="4091305"/>
          </a:xfrm>
          <a:prstGeom prst="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86740" y="2315210"/>
            <a:ext cx="5547360" cy="3725545"/>
          </a:xfrm>
          <a:prstGeom prst="rect">
            <a:avLst/>
          </a:prstGeom>
          <a:noFill/>
        </p:spPr>
        <p:txBody>
          <a:bodyPr wrap="square" rtlCol="0">
            <a:spAutoFit/>
          </a:bodyPr>
          <a:p>
            <a:pPr algn="l">
              <a:lnSpc>
                <a:spcPct val="130000"/>
              </a:lnSpc>
              <a:spcBef>
                <a:spcPts val="0"/>
              </a:spcBef>
            </a:pPr>
            <a:r>
              <a:rPr lang="en-US" altLang="zh-CN" sz="1400" dirty="0">
                <a:solidFill>
                  <a:schemeClr val="tx1">
                    <a:lumMod val="75000"/>
                    <a:lumOff val="25000"/>
                  </a:schemeClr>
                </a:solidFill>
                <a:sym typeface="+mn-ea"/>
              </a:rPr>
              <a:t>SR is an app which enables the users to browse the latest news quickly.</a:t>
            </a:r>
            <a:endParaRPr lang="en-US" altLang="zh-CN" sz="1400" dirty="0">
              <a:solidFill>
                <a:schemeClr val="tx1">
                  <a:lumMod val="75000"/>
                  <a:lumOff val="25000"/>
                </a:schemeClr>
              </a:solidFill>
              <a:latin typeface="+mn-lt"/>
              <a:ea typeface="+mn-ea"/>
              <a:sym typeface="+mn-ea"/>
            </a:endParaRPr>
          </a:p>
          <a:p>
            <a:pPr algn="l">
              <a:lnSpc>
                <a:spcPct val="130000"/>
              </a:lnSpc>
              <a:spcBef>
                <a:spcPts val="0"/>
              </a:spcBef>
            </a:pPr>
            <a:r>
              <a:rPr lang="en-US" altLang="zh-CN" sz="1400" dirty="0">
                <a:solidFill>
                  <a:schemeClr val="tx1">
                    <a:lumMod val="75000"/>
                    <a:lumOff val="25000"/>
                  </a:schemeClr>
                </a:solidFill>
                <a:sym typeface="+mn-ea"/>
              </a:rPr>
              <a:t>Users can see the hotest 10 news on the main page at first.If they feel nothing insteresting.It divides the latest news into different groups according to their contents at second page.People can easily choose the news that insterests them most.News is discribed briefly by one sentence as title and details will be shown if clicked in.Users can also search for certain news with keyword at third page.If someone is obesessed with a certain kind of news and feel complex looking through this each time,he or she can suscribe to the news and check it in personal center at fourth page.(But first users should login)</a:t>
            </a:r>
            <a:endParaRPr lang="en-US" altLang="zh-CN" sz="1400" dirty="0">
              <a:solidFill>
                <a:schemeClr val="tx1">
                  <a:lumMod val="75000"/>
                  <a:lumOff val="25000"/>
                </a:schemeClr>
              </a:solidFill>
              <a:sym typeface="+mn-ea"/>
            </a:endParaRP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文本框 104"/>
          <p:cNvSpPr txBox="1"/>
          <p:nvPr/>
        </p:nvSpPr>
        <p:spPr>
          <a:xfrm>
            <a:off x="4136497" y="169654"/>
            <a:ext cx="4837216" cy="1198880"/>
          </a:xfrm>
          <a:prstGeom prst="rect">
            <a:avLst/>
          </a:prstGeom>
          <a:noFill/>
        </p:spPr>
        <p:txBody>
          <a:bodyPr wrap="square" rtlCol="0">
            <a:spAutoFit/>
          </a:bodyPr>
          <a:lstStyle/>
          <a:p>
            <a:pPr algn="ctr"/>
            <a:r>
              <a:rPr lang="en-US" altLang="zh-CN" sz="3600" b="1" dirty="0" smtClean="0">
                <a:solidFill>
                  <a:srgbClr val="3563A8"/>
                </a:solidFill>
              </a:rPr>
              <a:t> </a:t>
            </a:r>
            <a:r>
              <a:rPr lang="en-US" altLang="zh-CN" sz="3600" b="1" dirty="0" smtClean="0">
                <a:solidFill>
                  <a:srgbClr val="3563A8"/>
                </a:solidFill>
                <a:sym typeface="+mn-lt"/>
              </a:rPr>
              <a:t>UI Design</a:t>
            </a:r>
            <a:endParaRPr lang="en-US" altLang="zh-CN" sz="3600" b="1" dirty="0" smtClean="0">
              <a:solidFill>
                <a:srgbClr val="3563A8"/>
              </a:solidFill>
              <a:sym typeface="+mn-lt"/>
            </a:endParaRPr>
          </a:p>
          <a:p>
            <a:pPr algn="ctr"/>
            <a:endParaRPr lang="zh-CN" altLang="en-US" sz="3600" b="1" dirty="0">
              <a:solidFill>
                <a:srgbClr val="3563A8"/>
              </a:solidFill>
            </a:endParaRPr>
          </a:p>
        </p:txBody>
      </p:sp>
      <p:grpSp>
        <p:nvGrpSpPr>
          <p:cNvPr id="2" name="组合 1"/>
          <p:cNvGrpSpPr/>
          <p:nvPr/>
        </p:nvGrpSpPr>
        <p:grpSpPr>
          <a:xfrm>
            <a:off x="876935" y="1266190"/>
            <a:ext cx="1888490" cy="3514090"/>
            <a:chOff x="775024" y="1382485"/>
            <a:chExt cx="2414489" cy="4723639"/>
          </a:xfrm>
          <a:noFill/>
        </p:grpSpPr>
        <p:sp>
          <p:nvSpPr>
            <p:cNvPr id="3" name="圆角矩形 2"/>
            <p:cNvSpPr/>
            <p:nvPr/>
          </p:nvSpPr>
          <p:spPr>
            <a:xfrm>
              <a:off x="775024" y="1382485"/>
              <a:ext cx="2414489" cy="4723639"/>
            </a:xfrm>
            <a:prstGeom prst="roundRect">
              <a:avLst>
                <a:gd name="adj" fmla="val 7107"/>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圆角矩形 3"/>
            <p:cNvSpPr/>
            <p:nvPr/>
          </p:nvSpPr>
          <p:spPr>
            <a:xfrm>
              <a:off x="894655" y="1862863"/>
              <a:ext cx="2175227" cy="3556686"/>
            </a:xfrm>
            <a:prstGeom prst="roundRect">
              <a:avLst>
                <a:gd name="adj" fmla="val 0"/>
              </a:avLst>
            </a:prstGeom>
            <a:grpFill/>
            <a:ln w="6350">
              <a:solidFill>
                <a:schemeClr val="bg1">
                  <a:lumMod val="50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5" name="组合 4"/>
            <p:cNvGrpSpPr/>
            <p:nvPr/>
          </p:nvGrpSpPr>
          <p:grpSpPr>
            <a:xfrm>
              <a:off x="1607864" y="1613806"/>
              <a:ext cx="748808" cy="69963"/>
              <a:chOff x="2125288" y="1443618"/>
              <a:chExt cx="822628" cy="76860"/>
            </a:xfrm>
            <a:grpFill/>
          </p:grpSpPr>
          <p:sp>
            <p:nvSpPr>
              <p:cNvPr id="6" name="圆角矩形 5"/>
              <p:cNvSpPr/>
              <p:nvPr/>
            </p:nvSpPr>
            <p:spPr>
              <a:xfrm>
                <a:off x="2265528" y="1443618"/>
                <a:ext cx="682388" cy="76860"/>
              </a:xfrm>
              <a:prstGeom prst="roundRect">
                <a:avLst>
                  <a:gd name="adj" fmla="val 33220"/>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2125288" y="1448478"/>
                <a:ext cx="72000" cy="72000"/>
              </a:xfrm>
              <a:prstGeom prst="ellipse">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 name="组合 7"/>
            <p:cNvGrpSpPr/>
            <p:nvPr/>
          </p:nvGrpSpPr>
          <p:grpSpPr>
            <a:xfrm>
              <a:off x="1783499" y="5598643"/>
              <a:ext cx="397539" cy="397539"/>
              <a:chOff x="2388357" y="5843685"/>
              <a:chExt cx="436730" cy="436730"/>
            </a:xfrm>
            <a:grpFill/>
          </p:grpSpPr>
          <p:sp>
            <p:nvSpPr>
              <p:cNvPr id="9" name="椭圆 8"/>
              <p:cNvSpPr/>
              <p:nvPr/>
            </p:nvSpPr>
            <p:spPr>
              <a:xfrm>
                <a:off x="2388357" y="5843685"/>
                <a:ext cx="436730" cy="436730"/>
              </a:xfrm>
              <a:prstGeom prst="ellipse">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2495834" y="5951162"/>
                <a:ext cx="221776" cy="221776"/>
              </a:xfrm>
              <a:prstGeom prst="roundRect">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pic>
        <p:nvPicPr>
          <p:cNvPr id="88" name="图片 87"/>
          <p:cNvPicPr>
            <a:picLocks noChangeAspect="1"/>
          </p:cNvPicPr>
          <p:nvPr/>
        </p:nvPicPr>
        <p:blipFill>
          <a:blip r:embed="rId1"/>
          <a:stretch>
            <a:fillRect/>
          </a:stretch>
        </p:blipFill>
        <p:spPr>
          <a:xfrm>
            <a:off x="942975" y="1564005"/>
            <a:ext cx="1728470" cy="2838450"/>
          </a:xfrm>
          <a:prstGeom prst="rect">
            <a:avLst/>
          </a:prstGeom>
        </p:spPr>
      </p:pic>
      <p:sp>
        <p:nvSpPr>
          <p:cNvPr id="89" name="文本框 88"/>
          <p:cNvSpPr txBox="1"/>
          <p:nvPr/>
        </p:nvSpPr>
        <p:spPr>
          <a:xfrm>
            <a:off x="633095" y="4989830"/>
            <a:ext cx="2695575" cy="1476375"/>
          </a:xfrm>
          <a:prstGeom prst="rect">
            <a:avLst/>
          </a:prstGeom>
          <a:noFill/>
        </p:spPr>
        <p:txBody>
          <a:bodyPr wrap="square" rtlCol="0">
            <a:spAutoFit/>
          </a:bodyPr>
          <a:p>
            <a:r>
              <a:rPr lang="zh-CN" altLang="en-US"/>
              <a:t>功能导航页</a:t>
            </a:r>
            <a:r>
              <a:rPr lang="en-US" altLang="zh-CN"/>
              <a:t>:</a:t>
            </a:r>
            <a:endParaRPr lang="en-US" altLang="zh-CN"/>
          </a:p>
          <a:p>
            <a:r>
              <a:rPr lang="zh-CN" altLang="en-US"/>
              <a:t>新建三个</a:t>
            </a:r>
            <a:r>
              <a:rPr lang="en-US" altLang="zh-CN"/>
              <a:t>layout,</a:t>
            </a:r>
            <a:r>
              <a:rPr lang="zh-CN" altLang="en-US"/>
              <a:t>使</a:t>
            </a:r>
            <a:r>
              <a:rPr lang="en-US" altLang="zh-CN"/>
              <a:t>viewPage</a:t>
            </a:r>
            <a:r>
              <a:rPr lang="zh-CN" altLang="en-US"/>
              <a:t>滑动实现第一次注册时的功能导航页</a:t>
            </a:r>
            <a:endParaRPr lang="zh-CN" altLang="en-US"/>
          </a:p>
          <a:p>
            <a:endParaRPr lang="zh-CN" altLang="en-US"/>
          </a:p>
        </p:txBody>
      </p:sp>
      <p:grpSp>
        <p:nvGrpSpPr>
          <p:cNvPr id="90" name="组合 89"/>
          <p:cNvGrpSpPr/>
          <p:nvPr/>
        </p:nvGrpSpPr>
        <p:grpSpPr>
          <a:xfrm>
            <a:off x="3799840" y="1199515"/>
            <a:ext cx="1888490" cy="3514090"/>
            <a:chOff x="775024" y="1382485"/>
            <a:chExt cx="2414489" cy="4723639"/>
          </a:xfrm>
          <a:noFill/>
        </p:grpSpPr>
        <p:sp>
          <p:nvSpPr>
            <p:cNvPr id="91" name="圆角矩形 90"/>
            <p:cNvSpPr/>
            <p:nvPr/>
          </p:nvSpPr>
          <p:spPr>
            <a:xfrm>
              <a:off x="775024" y="1382485"/>
              <a:ext cx="2414489" cy="4723639"/>
            </a:xfrm>
            <a:prstGeom prst="roundRect">
              <a:avLst>
                <a:gd name="adj" fmla="val 7107"/>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2" name="圆角矩形 91"/>
            <p:cNvSpPr/>
            <p:nvPr/>
          </p:nvSpPr>
          <p:spPr>
            <a:xfrm>
              <a:off x="894655" y="1862863"/>
              <a:ext cx="2175227" cy="3556686"/>
            </a:xfrm>
            <a:prstGeom prst="roundRect">
              <a:avLst>
                <a:gd name="adj" fmla="val 0"/>
              </a:avLst>
            </a:prstGeom>
            <a:grpFill/>
            <a:ln w="6350">
              <a:solidFill>
                <a:schemeClr val="bg1">
                  <a:lumMod val="50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93" name="组合 92"/>
            <p:cNvGrpSpPr/>
            <p:nvPr/>
          </p:nvGrpSpPr>
          <p:grpSpPr>
            <a:xfrm>
              <a:off x="1607864" y="1613806"/>
              <a:ext cx="748808" cy="69963"/>
              <a:chOff x="2125288" y="1443618"/>
              <a:chExt cx="822628" cy="76860"/>
            </a:xfrm>
            <a:grpFill/>
          </p:grpSpPr>
          <p:sp>
            <p:nvSpPr>
              <p:cNvPr id="94" name="圆角矩形 93"/>
              <p:cNvSpPr/>
              <p:nvPr/>
            </p:nvSpPr>
            <p:spPr>
              <a:xfrm>
                <a:off x="2265528" y="1443618"/>
                <a:ext cx="682388" cy="76860"/>
              </a:xfrm>
              <a:prstGeom prst="roundRect">
                <a:avLst>
                  <a:gd name="adj" fmla="val 33220"/>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椭圆 94"/>
              <p:cNvSpPr/>
              <p:nvPr/>
            </p:nvSpPr>
            <p:spPr>
              <a:xfrm>
                <a:off x="2125288" y="1448478"/>
                <a:ext cx="72000" cy="72000"/>
              </a:xfrm>
              <a:prstGeom prst="ellipse">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96" name="组合 95"/>
            <p:cNvGrpSpPr/>
            <p:nvPr/>
          </p:nvGrpSpPr>
          <p:grpSpPr>
            <a:xfrm>
              <a:off x="1783499" y="5598643"/>
              <a:ext cx="397539" cy="397539"/>
              <a:chOff x="2388357" y="5843685"/>
              <a:chExt cx="436730" cy="436730"/>
            </a:xfrm>
            <a:grpFill/>
          </p:grpSpPr>
          <p:sp>
            <p:nvSpPr>
              <p:cNvPr id="97" name="椭圆 96"/>
              <p:cNvSpPr/>
              <p:nvPr/>
            </p:nvSpPr>
            <p:spPr>
              <a:xfrm>
                <a:off x="2388357" y="5843685"/>
                <a:ext cx="436730" cy="436730"/>
              </a:xfrm>
              <a:prstGeom prst="ellipse">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8" name="圆角矩形 97"/>
              <p:cNvSpPr/>
              <p:nvPr/>
            </p:nvSpPr>
            <p:spPr>
              <a:xfrm>
                <a:off x="2495834" y="5951162"/>
                <a:ext cx="221776" cy="221776"/>
              </a:xfrm>
              <a:prstGeom prst="roundRect">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pic>
        <p:nvPicPr>
          <p:cNvPr id="99" name="图片 98" descr="C:\Users\asus\Desktop\微信图片_20181225234922.jpg微信图片_20181225234922"/>
          <p:cNvPicPr>
            <a:picLocks noChangeAspect="1"/>
          </p:cNvPicPr>
          <p:nvPr/>
        </p:nvPicPr>
        <p:blipFill>
          <a:blip r:embed="rId2"/>
          <a:srcRect/>
          <a:stretch>
            <a:fillRect/>
          </a:stretch>
        </p:blipFill>
        <p:spPr>
          <a:xfrm>
            <a:off x="3893185" y="1497330"/>
            <a:ext cx="1700530" cy="2837815"/>
          </a:xfrm>
          <a:prstGeom prst="rect">
            <a:avLst/>
          </a:prstGeom>
        </p:spPr>
      </p:pic>
      <p:grpSp>
        <p:nvGrpSpPr>
          <p:cNvPr id="100" name="组合 99"/>
          <p:cNvGrpSpPr/>
          <p:nvPr/>
        </p:nvGrpSpPr>
        <p:grpSpPr>
          <a:xfrm>
            <a:off x="6611620" y="1199515"/>
            <a:ext cx="1888490" cy="3514090"/>
            <a:chOff x="775024" y="1382485"/>
            <a:chExt cx="2414489" cy="4723639"/>
          </a:xfrm>
          <a:noFill/>
        </p:grpSpPr>
        <p:sp>
          <p:nvSpPr>
            <p:cNvPr id="101" name="圆角矩形 100"/>
            <p:cNvSpPr/>
            <p:nvPr/>
          </p:nvSpPr>
          <p:spPr>
            <a:xfrm>
              <a:off x="775024" y="1382485"/>
              <a:ext cx="2414489" cy="4723639"/>
            </a:xfrm>
            <a:prstGeom prst="roundRect">
              <a:avLst>
                <a:gd name="adj" fmla="val 7107"/>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圆角矩形 101"/>
            <p:cNvSpPr/>
            <p:nvPr/>
          </p:nvSpPr>
          <p:spPr>
            <a:xfrm>
              <a:off x="894655" y="1862863"/>
              <a:ext cx="2175227" cy="3556686"/>
            </a:xfrm>
            <a:prstGeom prst="roundRect">
              <a:avLst>
                <a:gd name="adj" fmla="val 0"/>
              </a:avLst>
            </a:prstGeom>
            <a:grpFill/>
            <a:ln w="6350">
              <a:solidFill>
                <a:schemeClr val="bg1">
                  <a:lumMod val="50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03" name="组合 102"/>
            <p:cNvGrpSpPr/>
            <p:nvPr/>
          </p:nvGrpSpPr>
          <p:grpSpPr>
            <a:xfrm>
              <a:off x="1607864" y="1613806"/>
              <a:ext cx="748808" cy="69963"/>
              <a:chOff x="2125288" y="1443618"/>
              <a:chExt cx="822628" cy="76860"/>
            </a:xfrm>
            <a:grpFill/>
          </p:grpSpPr>
          <p:sp>
            <p:nvSpPr>
              <p:cNvPr id="106" name="圆角矩形 105"/>
              <p:cNvSpPr/>
              <p:nvPr/>
            </p:nvSpPr>
            <p:spPr>
              <a:xfrm>
                <a:off x="2265528" y="1443618"/>
                <a:ext cx="682388" cy="76860"/>
              </a:xfrm>
              <a:prstGeom prst="roundRect">
                <a:avLst>
                  <a:gd name="adj" fmla="val 33220"/>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7" name="椭圆 106"/>
              <p:cNvSpPr/>
              <p:nvPr/>
            </p:nvSpPr>
            <p:spPr>
              <a:xfrm>
                <a:off x="2125288" y="1448478"/>
                <a:ext cx="72000" cy="72000"/>
              </a:xfrm>
              <a:prstGeom prst="ellipse">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08" name="组合 107"/>
            <p:cNvGrpSpPr/>
            <p:nvPr/>
          </p:nvGrpSpPr>
          <p:grpSpPr>
            <a:xfrm>
              <a:off x="1783499" y="5598643"/>
              <a:ext cx="397539" cy="397539"/>
              <a:chOff x="2388357" y="5843685"/>
              <a:chExt cx="436730" cy="436730"/>
            </a:xfrm>
            <a:grpFill/>
          </p:grpSpPr>
          <p:sp>
            <p:nvSpPr>
              <p:cNvPr id="109" name="椭圆 108"/>
              <p:cNvSpPr/>
              <p:nvPr/>
            </p:nvSpPr>
            <p:spPr>
              <a:xfrm>
                <a:off x="2388357" y="5843685"/>
                <a:ext cx="436730" cy="436730"/>
              </a:xfrm>
              <a:prstGeom prst="ellipse">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0" name="圆角矩形 109"/>
              <p:cNvSpPr/>
              <p:nvPr/>
            </p:nvSpPr>
            <p:spPr>
              <a:xfrm>
                <a:off x="2495834" y="5951162"/>
                <a:ext cx="221776" cy="221776"/>
              </a:xfrm>
              <a:prstGeom prst="roundRect">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pic>
        <p:nvPicPr>
          <p:cNvPr id="111" name="图片 110" descr="C:\Users\asus\Desktop\微信图片_20181225234943.jpg微信图片_20181225234943"/>
          <p:cNvPicPr>
            <a:picLocks noChangeAspect="1"/>
          </p:cNvPicPr>
          <p:nvPr/>
        </p:nvPicPr>
        <p:blipFill>
          <a:blip r:embed="rId3"/>
          <a:srcRect/>
          <a:stretch>
            <a:fillRect/>
          </a:stretch>
        </p:blipFill>
        <p:spPr>
          <a:xfrm>
            <a:off x="6757353" y="1497330"/>
            <a:ext cx="1595755" cy="2837815"/>
          </a:xfrm>
          <a:prstGeom prst="rect">
            <a:avLst/>
          </a:prstGeom>
        </p:spPr>
      </p:pic>
      <p:grpSp>
        <p:nvGrpSpPr>
          <p:cNvPr id="112" name="组合 111"/>
          <p:cNvGrpSpPr/>
          <p:nvPr/>
        </p:nvGrpSpPr>
        <p:grpSpPr>
          <a:xfrm>
            <a:off x="9293860" y="1172845"/>
            <a:ext cx="1888490" cy="3514090"/>
            <a:chOff x="775024" y="1382485"/>
            <a:chExt cx="2414489" cy="4723639"/>
          </a:xfrm>
          <a:noFill/>
        </p:grpSpPr>
        <p:sp>
          <p:nvSpPr>
            <p:cNvPr id="113" name="圆角矩形 112"/>
            <p:cNvSpPr/>
            <p:nvPr/>
          </p:nvSpPr>
          <p:spPr>
            <a:xfrm>
              <a:off x="775024" y="1382485"/>
              <a:ext cx="2414489" cy="4723639"/>
            </a:xfrm>
            <a:prstGeom prst="roundRect">
              <a:avLst>
                <a:gd name="adj" fmla="val 7107"/>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4" name="圆角矩形 113"/>
            <p:cNvSpPr/>
            <p:nvPr/>
          </p:nvSpPr>
          <p:spPr>
            <a:xfrm>
              <a:off x="894655" y="1862863"/>
              <a:ext cx="2175227" cy="3556686"/>
            </a:xfrm>
            <a:prstGeom prst="roundRect">
              <a:avLst>
                <a:gd name="adj" fmla="val 0"/>
              </a:avLst>
            </a:prstGeom>
            <a:grpFill/>
            <a:ln w="6350">
              <a:solidFill>
                <a:schemeClr val="bg1">
                  <a:lumMod val="50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5" name="组合 114"/>
            <p:cNvGrpSpPr/>
            <p:nvPr/>
          </p:nvGrpSpPr>
          <p:grpSpPr>
            <a:xfrm>
              <a:off x="1607864" y="1613806"/>
              <a:ext cx="748808" cy="69963"/>
              <a:chOff x="2125288" y="1443618"/>
              <a:chExt cx="822628" cy="76860"/>
            </a:xfrm>
            <a:grpFill/>
          </p:grpSpPr>
          <p:sp>
            <p:nvSpPr>
              <p:cNvPr id="116" name="圆角矩形 115"/>
              <p:cNvSpPr/>
              <p:nvPr/>
            </p:nvSpPr>
            <p:spPr>
              <a:xfrm>
                <a:off x="2265528" y="1443618"/>
                <a:ext cx="682388" cy="76860"/>
              </a:xfrm>
              <a:prstGeom prst="roundRect">
                <a:avLst>
                  <a:gd name="adj" fmla="val 33220"/>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7" name="椭圆 116"/>
              <p:cNvSpPr/>
              <p:nvPr/>
            </p:nvSpPr>
            <p:spPr>
              <a:xfrm>
                <a:off x="2125288" y="1448478"/>
                <a:ext cx="72000" cy="72000"/>
              </a:xfrm>
              <a:prstGeom prst="ellipse">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18" name="组合 117"/>
            <p:cNvGrpSpPr/>
            <p:nvPr/>
          </p:nvGrpSpPr>
          <p:grpSpPr>
            <a:xfrm>
              <a:off x="1783499" y="5598643"/>
              <a:ext cx="397539" cy="397539"/>
              <a:chOff x="2388357" y="5843685"/>
              <a:chExt cx="436730" cy="436730"/>
            </a:xfrm>
            <a:grpFill/>
          </p:grpSpPr>
          <p:sp>
            <p:nvSpPr>
              <p:cNvPr id="119" name="椭圆 118"/>
              <p:cNvSpPr/>
              <p:nvPr/>
            </p:nvSpPr>
            <p:spPr>
              <a:xfrm>
                <a:off x="2388357" y="5843685"/>
                <a:ext cx="436730" cy="436730"/>
              </a:xfrm>
              <a:prstGeom prst="ellipse">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0" name="圆角矩形 119"/>
              <p:cNvSpPr/>
              <p:nvPr/>
            </p:nvSpPr>
            <p:spPr>
              <a:xfrm>
                <a:off x="2495834" y="5951162"/>
                <a:ext cx="221776" cy="221776"/>
              </a:xfrm>
              <a:prstGeom prst="roundRect">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pic>
        <p:nvPicPr>
          <p:cNvPr id="121" name="图片 120" descr="C:\Users\asus\Desktop\微信图片_20181225234936.jpg微信图片_20181225234936"/>
          <p:cNvPicPr>
            <a:picLocks noChangeAspect="1"/>
          </p:cNvPicPr>
          <p:nvPr/>
        </p:nvPicPr>
        <p:blipFill>
          <a:blip r:embed="rId4"/>
          <a:srcRect/>
          <a:stretch>
            <a:fillRect/>
          </a:stretch>
        </p:blipFill>
        <p:spPr>
          <a:xfrm>
            <a:off x="9440545" y="1487805"/>
            <a:ext cx="1595755" cy="2741930"/>
          </a:xfrm>
          <a:prstGeom prst="rect">
            <a:avLst/>
          </a:prstGeom>
        </p:spPr>
      </p:pic>
      <p:sp>
        <p:nvSpPr>
          <p:cNvPr id="122" name="文本框 121"/>
          <p:cNvSpPr txBox="1"/>
          <p:nvPr/>
        </p:nvSpPr>
        <p:spPr>
          <a:xfrm>
            <a:off x="3623310" y="4932680"/>
            <a:ext cx="2461895" cy="2584450"/>
          </a:xfrm>
          <a:prstGeom prst="rect">
            <a:avLst/>
          </a:prstGeom>
          <a:noFill/>
        </p:spPr>
        <p:txBody>
          <a:bodyPr wrap="square" rtlCol="0">
            <a:spAutoFit/>
          </a:bodyPr>
          <a:p>
            <a:r>
              <a:rPr lang="zh-CN" altLang="en-US"/>
              <a:t>登录注册：</a:t>
            </a:r>
            <a:endParaRPr lang="zh-CN" altLang="en-US"/>
          </a:p>
          <a:p>
            <a:r>
              <a:rPr lang="en-US" altLang="zh-CN"/>
              <a:t>RelativeLayout</a:t>
            </a:r>
            <a:r>
              <a:rPr lang="zh-CN" altLang="en-US"/>
              <a:t>和LinearLayout以及TextView、EditText以及ImageView等控件实现</a:t>
            </a:r>
            <a:endParaRPr lang="zh-CN" altLang="en-US"/>
          </a:p>
          <a:p>
            <a:endParaRPr lang="en-US" altLang="zh-CN"/>
          </a:p>
          <a:p>
            <a:endParaRPr lang="zh-CN" altLang="en-US"/>
          </a:p>
          <a:p>
            <a:endParaRPr lang="zh-CN" altLang="en-US"/>
          </a:p>
        </p:txBody>
      </p:sp>
      <p:sp>
        <p:nvSpPr>
          <p:cNvPr id="123" name="文本框 122"/>
          <p:cNvSpPr txBox="1"/>
          <p:nvPr/>
        </p:nvSpPr>
        <p:spPr>
          <a:xfrm>
            <a:off x="6379210" y="4932680"/>
            <a:ext cx="2834005" cy="2030095"/>
          </a:xfrm>
          <a:prstGeom prst="rect">
            <a:avLst/>
          </a:prstGeom>
          <a:noFill/>
        </p:spPr>
        <p:txBody>
          <a:bodyPr wrap="square" rtlCol="0">
            <a:spAutoFit/>
          </a:bodyPr>
          <a:p>
            <a:r>
              <a:rPr lang="zh-CN" altLang="en-US"/>
              <a:t>首页：</a:t>
            </a:r>
            <a:endParaRPr lang="zh-CN" altLang="en-US"/>
          </a:p>
          <a:p>
            <a:r>
              <a:rPr lang="en-US" altLang="zh-CN">
                <a:sym typeface="+mn-ea"/>
              </a:rPr>
              <a:t>Fragment+</a:t>
            </a:r>
            <a:r>
              <a:rPr lang="zh-CN" altLang="en-US"/>
              <a:t>ViewPagerIndicator进行新闻类别的轮播</a:t>
            </a:r>
            <a:r>
              <a:rPr lang="zh-CN" altLang="en-US"/>
              <a:t>滑动切换。点击</a:t>
            </a:r>
            <a:r>
              <a:rPr lang="en-US" altLang="zh-CN"/>
              <a:t>Navigation</a:t>
            </a:r>
            <a:r>
              <a:rPr lang="zh-CN" altLang="en-US"/>
              <a:t>按钮实现</a:t>
            </a:r>
            <a:r>
              <a:rPr lang="en-US" altLang="zh-CN"/>
              <a:t>fragment</a:t>
            </a:r>
            <a:r>
              <a:rPr lang="zh-CN" altLang="en-US"/>
              <a:t>之间的切换</a:t>
            </a:r>
            <a:endParaRPr lang="zh-CN" altLang="en-US"/>
          </a:p>
          <a:p>
            <a:endParaRPr lang="zh-CN" altLang="en-US"/>
          </a:p>
        </p:txBody>
      </p:sp>
      <p:sp>
        <p:nvSpPr>
          <p:cNvPr id="124" name="文本框 123"/>
          <p:cNvSpPr txBox="1"/>
          <p:nvPr/>
        </p:nvSpPr>
        <p:spPr>
          <a:xfrm>
            <a:off x="9293860" y="4885055"/>
            <a:ext cx="2473325" cy="2306955"/>
          </a:xfrm>
          <a:prstGeom prst="rect">
            <a:avLst/>
          </a:prstGeom>
          <a:noFill/>
        </p:spPr>
        <p:txBody>
          <a:bodyPr wrap="square" rtlCol="0">
            <a:spAutoFit/>
          </a:bodyPr>
          <a:p>
            <a:r>
              <a:rPr lang="en-US" altLang="zh-CN"/>
              <a:t>fragement4</a:t>
            </a:r>
            <a:r>
              <a:rPr lang="zh-CN" altLang="en-US"/>
              <a:t>：</a:t>
            </a:r>
            <a:endParaRPr lang="zh-CN" altLang="en-US"/>
          </a:p>
          <a:p>
            <a:r>
              <a:rPr lang="zh-CN" altLang="en-US"/>
              <a:t>用RelativeLayout和TextView等控件实现页面布局，用</a:t>
            </a:r>
            <a:endParaRPr lang="zh-CN" altLang="en-US"/>
          </a:p>
          <a:p>
            <a:r>
              <a:rPr lang="zh-CN" altLang="en-US"/>
              <a:t>SmartImageView根据</a:t>
            </a:r>
            <a:r>
              <a:rPr lang="en-US" altLang="zh-CN"/>
              <a:t>URL</a:t>
            </a:r>
            <a:r>
              <a:rPr lang="zh-CN" altLang="en-US"/>
              <a:t>加载图片</a:t>
            </a:r>
            <a:endParaRPr lang="zh-CN" altLang="en-US"/>
          </a:p>
          <a:p>
            <a:endParaRPr lang="zh-CN" altLang="en-US"/>
          </a:p>
          <a:p>
            <a:endParaRPr lang="zh-CN" altLang="en-US"/>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组合 69"/>
          <p:cNvGrpSpPr/>
          <p:nvPr/>
        </p:nvGrpSpPr>
        <p:grpSpPr>
          <a:xfrm>
            <a:off x="771051" y="1942446"/>
            <a:ext cx="1649600" cy="1649601"/>
            <a:chOff x="1795099" y="2035189"/>
            <a:chExt cx="2602563" cy="2602563"/>
          </a:xfrm>
          <a:noFill/>
        </p:grpSpPr>
        <p:sp>
          <p:nvSpPr>
            <p:cNvPr id="71" name="泪滴形 70"/>
            <p:cNvSpPr/>
            <p:nvPr/>
          </p:nvSpPr>
          <p:spPr>
            <a:xfrm rot="8100000">
              <a:off x="1795099" y="2035189"/>
              <a:ext cx="2602563" cy="2602563"/>
            </a:xfrm>
            <a:prstGeom prst="teardrop">
              <a:avLst>
                <a:gd name="adj" fmla="val 108281"/>
              </a:avLst>
            </a:prstGeom>
            <a:grpFill/>
            <a:ln>
              <a:solidFill>
                <a:srgbClr val="3C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2" name="椭圆 71"/>
            <p:cNvSpPr/>
            <p:nvPr/>
          </p:nvSpPr>
          <p:spPr>
            <a:xfrm>
              <a:off x="1936448" y="2176538"/>
              <a:ext cx="2319866" cy="2319866"/>
            </a:xfrm>
            <a:prstGeom prst="ellipse">
              <a:avLst/>
            </a:prstGeom>
            <a:grpFill/>
            <a:ln>
              <a:solidFill>
                <a:srgbClr val="3C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6" name="文本框 5"/>
          <p:cNvSpPr txBox="1"/>
          <p:nvPr/>
        </p:nvSpPr>
        <p:spPr>
          <a:xfrm>
            <a:off x="3677392" y="784334"/>
            <a:ext cx="4837216" cy="645160"/>
          </a:xfrm>
          <a:prstGeom prst="rect">
            <a:avLst/>
          </a:prstGeom>
          <a:noFill/>
        </p:spPr>
        <p:txBody>
          <a:bodyPr wrap="square" rtlCol="0">
            <a:spAutoFit/>
          </a:bodyPr>
          <a:lstStyle/>
          <a:p>
            <a:pPr algn="ctr"/>
            <a:r>
              <a:rPr lang="en-US" altLang="zh-CN" sz="3600" b="1" dirty="0" smtClean="0">
                <a:solidFill>
                  <a:srgbClr val="3563A8"/>
                </a:solidFill>
                <a:sym typeface="+mn-ea"/>
              </a:rPr>
              <a:t>Function</a:t>
            </a:r>
            <a:endParaRPr lang="en-US" altLang="zh-CN" sz="3600" b="1" dirty="0">
              <a:solidFill>
                <a:schemeClr val="accent1"/>
              </a:solidFill>
              <a:sym typeface="+mn-ea"/>
            </a:endParaRPr>
          </a:p>
        </p:txBody>
      </p:sp>
      <p:sp>
        <p:nvSpPr>
          <p:cNvPr id="73" name="文本框 72"/>
          <p:cNvSpPr txBox="1"/>
          <p:nvPr/>
        </p:nvSpPr>
        <p:spPr>
          <a:xfrm>
            <a:off x="693154" y="2618415"/>
            <a:ext cx="1804554" cy="368300"/>
          </a:xfrm>
          <a:prstGeom prst="rect">
            <a:avLst/>
          </a:prstGeom>
          <a:noFill/>
          <a:ln>
            <a:noFill/>
          </a:ln>
        </p:spPr>
        <p:txBody>
          <a:bodyPr wrap="square" rtlCol="0">
            <a:spAutoFit/>
          </a:bodyPr>
          <a:lstStyle/>
          <a:p>
            <a:pPr algn="ctr"/>
            <a:r>
              <a:rPr lang="zh-CN" altLang="en-US" b="1" dirty="0">
                <a:solidFill>
                  <a:schemeClr val="bg1">
                    <a:lumMod val="50000"/>
                  </a:schemeClr>
                </a:solidFill>
              </a:rPr>
              <a:t>登录注册</a:t>
            </a:r>
            <a:endParaRPr lang="zh-CN" altLang="en-US" b="1" dirty="0">
              <a:solidFill>
                <a:schemeClr val="bg1">
                  <a:lumMod val="50000"/>
                </a:schemeClr>
              </a:solidFill>
            </a:endParaRPr>
          </a:p>
        </p:txBody>
      </p:sp>
      <p:sp>
        <p:nvSpPr>
          <p:cNvPr id="76" name="矩形 75"/>
          <p:cNvSpPr/>
          <p:nvPr/>
        </p:nvSpPr>
        <p:spPr>
          <a:xfrm>
            <a:off x="7355205" y="4305300"/>
            <a:ext cx="2135505" cy="2061210"/>
          </a:xfrm>
          <a:prstGeom prst="rect">
            <a:avLst/>
          </a:prstGeom>
        </p:spPr>
        <p:txBody>
          <a:bodyPr wrap="square">
            <a:spAutoFit/>
          </a:bodyPr>
          <a:lstStyle/>
          <a:p>
            <a:pPr algn="ctr"/>
            <a:r>
              <a:rPr lang="zh-CN" altLang="en-US" sz="1600" dirty="0">
                <a:solidFill>
                  <a:prstClr val="black">
                    <a:lumMod val="75000"/>
                    <a:lumOff val="25000"/>
                  </a:prstClr>
                </a:solidFill>
                <a:cs typeface="+mn-ea"/>
                <a:sym typeface="+mn-lt"/>
              </a:rPr>
              <a:t>新闻界面实现Fragment+ViewPagerIndicator进行新闻类别的滑动切换。</a:t>
            </a:r>
            <a:endParaRPr lang="zh-CN" altLang="en-US" sz="1600" dirty="0">
              <a:solidFill>
                <a:prstClr val="black">
                  <a:lumMod val="75000"/>
                  <a:lumOff val="25000"/>
                </a:prstClr>
              </a:solidFill>
              <a:cs typeface="+mn-ea"/>
              <a:sym typeface="+mn-lt"/>
            </a:endParaRPr>
          </a:p>
          <a:p>
            <a:pPr algn="ctr"/>
            <a:r>
              <a:rPr lang="zh-CN" altLang="en-US" sz="1600" dirty="0">
                <a:solidFill>
                  <a:prstClr val="black">
                    <a:lumMod val="75000"/>
                    <a:lumOff val="25000"/>
                  </a:prstClr>
                </a:solidFill>
                <a:cs typeface="+mn-ea"/>
                <a:sym typeface="+mn-lt"/>
              </a:rPr>
              <a:t>数据的刷新加载使用GitHub上的pull-to-refresh开源框架进行数据的刷新加载。</a:t>
            </a:r>
            <a:endParaRPr lang="zh-CN" altLang="en-US" sz="1600" dirty="0">
              <a:solidFill>
                <a:prstClr val="black">
                  <a:lumMod val="75000"/>
                  <a:lumOff val="25000"/>
                </a:prstClr>
              </a:solidFill>
              <a:cs typeface="+mn-ea"/>
              <a:sym typeface="+mn-lt"/>
            </a:endParaRPr>
          </a:p>
        </p:txBody>
      </p:sp>
      <p:sp>
        <p:nvSpPr>
          <p:cNvPr id="77" name="矩形 76"/>
          <p:cNvSpPr/>
          <p:nvPr/>
        </p:nvSpPr>
        <p:spPr>
          <a:xfrm>
            <a:off x="2771775" y="4548505"/>
            <a:ext cx="1918970" cy="1322070"/>
          </a:xfrm>
          <a:prstGeom prst="rect">
            <a:avLst/>
          </a:prstGeom>
        </p:spPr>
        <p:txBody>
          <a:bodyPr wrap="square">
            <a:spAutoFit/>
          </a:bodyPr>
          <a:lstStyle/>
          <a:p>
            <a:pPr algn="l"/>
            <a:r>
              <a:rPr lang="zh-CN" altLang="en-US" sz="1600" dirty="0">
                <a:sym typeface="+mn-lt"/>
              </a:rPr>
              <a:t>判断是否第一次启动</a:t>
            </a:r>
            <a:r>
              <a:rPr lang="en-US" altLang="zh-CN" sz="1600" dirty="0">
                <a:sym typeface="+mn-lt"/>
              </a:rPr>
              <a:t>app</a:t>
            </a:r>
            <a:r>
              <a:rPr lang="zh-CN" altLang="en-US" sz="1600" dirty="0">
                <a:sym typeface="+mn-lt"/>
              </a:rPr>
              <a:t>，若是则可在进入时左右切换查看，滑动到最后一页进入首页。</a:t>
            </a:r>
            <a:r>
              <a:rPr lang="zh-CN" altLang="en-US" sz="1600" dirty="0">
                <a:sym typeface="+mn-lt"/>
              </a:rPr>
              <a:t> </a:t>
            </a:r>
            <a:endParaRPr lang="zh-CN" altLang="en-US" sz="1600" dirty="0"/>
          </a:p>
        </p:txBody>
      </p:sp>
      <p:sp>
        <p:nvSpPr>
          <p:cNvPr id="79" name="矩形 78"/>
          <p:cNvSpPr/>
          <p:nvPr/>
        </p:nvSpPr>
        <p:spPr>
          <a:xfrm>
            <a:off x="4718685" y="4323715"/>
            <a:ext cx="2754630" cy="2061210"/>
          </a:xfrm>
          <a:prstGeom prst="rect">
            <a:avLst/>
          </a:prstGeom>
        </p:spPr>
        <p:txBody>
          <a:bodyPr wrap="square">
            <a:spAutoFit/>
          </a:bodyPr>
          <a:lstStyle/>
          <a:p>
            <a:pPr algn="l"/>
            <a:r>
              <a:rPr lang="zh-CN" altLang="en-US" sz="1600" dirty="0">
                <a:solidFill>
                  <a:prstClr val="black">
                    <a:lumMod val="75000"/>
                    <a:lumOff val="25000"/>
                  </a:prstClr>
                </a:solidFill>
                <a:cs typeface="+mn-ea"/>
                <a:sym typeface="+mn-lt"/>
              </a:rPr>
              <a:t>点击进入某一新闻栏目，</a:t>
            </a:r>
            <a:r>
              <a:rPr lang="zh-CN" altLang="en-US" sz="1600" dirty="0">
                <a:solidFill>
                  <a:prstClr val="black">
                    <a:lumMod val="75000"/>
                    <a:lumOff val="25000"/>
                  </a:prstClr>
                </a:solidFill>
                <a:cs typeface="+mn-ea"/>
                <a:sym typeface="+mn-lt"/>
              </a:rPr>
              <a:t>新闻获取将通过Android系统与移动互联网进行连接。</a:t>
            </a:r>
            <a:endParaRPr lang="zh-CN" altLang="en-US" sz="1600" dirty="0">
              <a:solidFill>
                <a:prstClr val="black">
                  <a:lumMod val="75000"/>
                  <a:lumOff val="25000"/>
                </a:prstClr>
              </a:solidFill>
              <a:cs typeface="+mn-ea"/>
              <a:sym typeface="+mn-lt"/>
            </a:endParaRPr>
          </a:p>
          <a:p>
            <a:pPr algn="l"/>
            <a:r>
              <a:rPr lang="zh-CN" altLang="en-US" sz="1600" dirty="0">
                <a:solidFill>
                  <a:prstClr val="black">
                    <a:lumMod val="75000"/>
                    <a:lumOff val="25000"/>
                  </a:prstClr>
                </a:solidFill>
                <a:cs typeface="+mn-ea"/>
                <a:sym typeface="+mn-lt"/>
              </a:rPr>
              <a:t>它通过解析服务端传递过来的Json数据，并将其解析结果显示在界面展示给用户。</a:t>
            </a:r>
            <a:endParaRPr lang="zh-CN" altLang="en-US" sz="1600" dirty="0">
              <a:solidFill>
                <a:prstClr val="black">
                  <a:lumMod val="75000"/>
                  <a:lumOff val="25000"/>
                </a:prstClr>
              </a:solidFill>
              <a:cs typeface="+mn-ea"/>
              <a:sym typeface="+mn-lt"/>
            </a:endParaRPr>
          </a:p>
          <a:p>
            <a:pPr algn="l"/>
            <a:r>
              <a:rPr lang="zh-CN" altLang="en-US" sz="1600" dirty="0">
                <a:solidFill>
                  <a:prstClr val="black">
                    <a:lumMod val="75000"/>
                    <a:lumOff val="25000"/>
                  </a:prstClr>
                </a:solidFill>
                <a:cs typeface="+mn-ea"/>
                <a:sym typeface="+mn-lt"/>
              </a:rPr>
              <a:t>新闻详情页实现WebView进行HTML页面的加载和显示</a:t>
            </a:r>
            <a:endParaRPr lang="zh-CN" altLang="en-US" sz="1600" dirty="0">
              <a:solidFill>
                <a:prstClr val="black">
                  <a:lumMod val="75000"/>
                  <a:lumOff val="25000"/>
                </a:prstClr>
              </a:solidFill>
              <a:cs typeface="+mn-ea"/>
              <a:sym typeface="+mn-lt"/>
            </a:endParaRPr>
          </a:p>
        </p:txBody>
      </p:sp>
      <p:sp>
        <p:nvSpPr>
          <p:cNvPr id="80" name="矩形 79"/>
          <p:cNvSpPr/>
          <p:nvPr/>
        </p:nvSpPr>
        <p:spPr>
          <a:xfrm>
            <a:off x="574188" y="4092398"/>
            <a:ext cx="1919232" cy="1568450"/>
          </a:xfrm>
          <a:prstGeom prst="rect">
            <a:avLst/>
          </a:prstGeom>
        </p:spPr>
        <p:txBody>
          <a:bodyPr wrap="square">
            <a:spAutoFit/>
          </a:bodyPr>
          <a:lstStyle/>
          <a:p>
            <a:pPr algn="ctr"/>
            <a:r>
              <a:rPr lang="zh-CN" altLang="en-US" sz="1600" dirty="0"/>
              <a:t>注册信息时，用户名及密码会被上传到</a:t>
            </a:r>
            <a:r>
              <a:rPr lang="en-US" altLang="zh-CN" sz="1600" dirty="0"/>
              <a:t>sqlLite</a:t>
            </a:r>
            <a:r>
              <a:rPr lang="zh-CN" altLang="en-US" sz="1600" dirty="0"/>
              <a:t>，登录时将会与本地数据库比对用户名和密码，匹配则登录成功。</a:t>
            </a:r>
            <a:endParaRPr lang="zh-CN" altLang="en-US" sz="1600" dirty="0"/>
          </a:p>
        </p:txBody>
      </p:sp>
      <p:grpSp>
        <p:nvGrpSpPr>
          <p:cNvPr id="12" name="组合 11"/>
          <p:cNvGrpSpPr/>
          <p:nvPr/>
        </p:nvGrpSpPr>
        <p:grpSpPr>
          <a:xfrm>
            <a:off x="2771775" y="1977371"/>
            <a:ext cx="1804554" cy="1649601"/>
            <a:chOff x="4365" y="3114"/>
            <a:chExt cx="2842" cy="2598"/>
          </a:xfrm>
        </p:grpSpPr>
        <p:grpSp>
          <p:nvGrpSpPr>
            <p:cNvPr id="7" name="组合 6"/>
            <p:cNvGrpSpPr/>
            <p:nvPr/>
          </p:nvGrpSpPr>
          <p:grpSpPr>
            <a:xfrm>
              <a:off x="4577" y="3114"/>
              <a:ext cx="2598" cy="2598"/>
              <a:chOff x="1795099" y="2035189"/>
              <a:chExt cx="2602563" cy="2602563"/>
            </a:xfrm>
            <a:noFill/>
          </p:grpSpPr>
          <p:sp>
            <p:nvSpPr>
              <p:cNvPr id="9" name="泪滴形 8"/>
              <p:cNvSpPr/>
              <p:nvPr/>
            </p:nvSpPr>
            <p:spPr>
              <a:xfrm rot="8100000">
                <a:off x="1795099" y="2035189"/>
                <a:ext cx="2602563" cy="2602563"/>
              </a:xfrm>
              <a:prstGeom prst="teardrop">
                <a:avLst>
                  <a:gd name="adj" fmla="val 108281"/>
                </a:avLst>
              </a:prstGeom>
              <a:grpFill/>
              <a:ln>
                <a:solidFill>
                  <a:srgbClr val="3C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10" name="椭圆 9"/>
              <p:cNvSpPr/>
              <p:nvPr/>
            </p:nvSpPr>
            <p:spPr>
              <a:xfrm>
                <a:off x="1936448" y="2176538"/>
                <a:ext cx="2319866" cy="2319866"/>
              </a:xfrm>
              <a:prstGeom prst="ellipse">
                <a:avLst/>
              </a:prstGeom>
              <a:grpFill/>
              <a:ln>
                <a:solidFill>
                  <a:srgbClr val="3C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grpSp>
        <p:sp>
          <p:nvSpPr>
            <p:cNvPr id="11" name="文本框 10"/>
            <p:cNvSpPr txBox="1"/>
            <p:nvPr/>
          </p:nvSpPr>
          <p:spPr>
            <a:xfrm>
              <a:off x="4365" y="4123"/>
              <a:ext cx="2842" cy="580"/>
            </a:xfrm>
            <a:prstGeom prst="rect">
              <a:avLst/>
            </a:prstGeom>
            <a:noFill/>
            <a:ln>
              <a:noFill/>
            </a:ln>
          </p:spPr>
          <p:txBody>
            <a:bodyPr wrap="square" rtlCol="0">
              <a:spAutoFit/>
            </a:bodyPr>
            <a:p>
              <a:pPr algn="ctr"/>
              <a:r>
                <a:rPr lang="zh-CN" altLang="en-US" b="1" dirty="0">
                  <a:solidFill>
                    <a:schemeClr val="bg1">
                      <a:lumMod val="50000"/>
                    </a:schemeClr>
                  </a:solidFill>
                </a:rPr>
                <a:t>功能导航页</a:t>
              </a:r>
              <a:endParaRPr lang="zh-CN" altLang="en-US" b="1" dirty="0">
                <a:solidFill>
                  <a:schemeClr val="bg1">
                    <a:lumMod val="50000"/>
                  </a:schemeClr>
                </a:solidFill>
              </a:endParaRPr>
            </a:p>
          </p:txBody>
        </p:sp>
      </p:grpSp>
      <p:grpSp>
        <p:nvGrpSpPr>
          <p:cNvPr id="13" name="组合 12"/>
          <p:cNvGrpSpPr/>
          <p:nvPr/>
        </p:nvGrpSpPr>
        <p:grpSpPr>
          <a:xfrm>
            <a:off x="5053965" y="1908810"/>
            <a:ext cx="1804670" cy="1649730"/>
            <a:chOff x="4455" y="3114"/>
            <a:chExt cx="2842" cy="2598"/>
          </a:xfrm>
        </p:grpSpPr>
        <p:grpSp>
          <p:nvGrpSpPr>
            <p:cNvPr id="14" name="组合 13"/>
            <p:cNvGrpSpPr/>
            <p:nvPr/>
          </p:nvGrpSpPr>
          <p:grpSpPr>
            <a:xfrm>
              <a:off x="4577" y="3114"/>
              <a:ext cx="2598" cy="2598"/>
              <a:chOff x="1795099" y="2035189"/>
              <a:chExt cx="2602563" cy="2602563"/>
            </a:xfrm>
            <a:noFill/>
          </p:grpSpPr>
          <p:sp>
            <p:nvSpPr>
              <p:cNvPr id="15" name="泪滴形 14"/>
              <p:cNvSpPr/>
              <p:nvPr/>
            </p:nvSpPr>
            <p:spPr>
              <a:xfrm rot="8100000">
                <a:off x="1795099" y="2035189"/>
                <a:ext cx="2602563" cy="2602563"/>
              </a:xfrm>
              <a:prstGeom prst="teardrop">
                <a:avLst>
                  <a:gd name="adj" fmla="val 108281"/>
                </a:avLst>
              </a:prstGeom>
              <a:grpFill/>
              <a:ln>
                <a:solidFill>
                  <a:srgbClr val="3C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16" name="椭圆 15"/>
              <p:cNvSpPr/>
              <p:nvPr/>
            </p:nvSpPr>
            <p:spPr>
              <a:xfrm>
                <a:off x="1936448" y="2176538"/>
                <a:ext cx="2319866" cy="2319866"/>
              </a:xfrm>
              <a:prstGeom prst="ellipse">
                <a:avLst/>
              </a:prstGeom>
              <a:grpFill/>
              <a:ln>
                <a:solidFill>
                  <a:srgbClr val="3C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grpSp>
        <p:sp>
          <p:nvSpPr>
            <p:cNvPr id="17" name="文本框 16"/>
            <p:cNvSpPr txBox="1"/>
            <p:nvPr/>
          </p:nvSpPr>
          <p:spPr>
            <a:xfrm>
              <a:off x="4455" y="4231"/>
              <a:ext cx="2842" cy="580"/>
            </a:xfrm>
            <a:prstGeom prst="rect">
              <a:avLst/>
            </a:prstGeom>
            <a:noFill/>
            <a:ln>
              <a:noFill/>
            </a:ln>
          </p:spPr>
          <p:txBody>
            <a:bodyPr wrap="square" rtlCol="0">
              <a:spAutoFit/>
            </a:bodyPr>
            <a:p>
              <a:pPr algn="ctr"/>
              <a:r>
                <a:rPr lang="zh-CN" altLang="en-US" b="1" dirty="0">
                  <a:solidFill>
                    <a:schemeClr val="bg1">
                      <a:lumMod val="50000"/>
                    </a:schemeClr>
                  </a:solidFill>
                </a:rPr>
                <a:t>新闻查看</a:t>
              </a:r>
              <a:endParaRPr lang="zh-CN" altLang="en-US" b="1" dirty="0">
                <a:solidFill>
                  <a:schemeClr val="bg1">
                    <a:lumMod val="50000"/>
                  </a:schemeClr>
                </a:solidFill>
              </a:endParaRPr>
            </a:p>
          </p:txBody>
        </p:sp>
      </p:grpSp>
      <p:grpSp>
        <p:nvGrpSpPr>
          <p:cNvPr id="18" name="组合 17"/>
          <p:cNvGrpSpPr/>
          <p:nvPr/>
        </p:nvGrpSpPr>
        <p:grpSpPr>
          <a:xfrm>
            <a:off x="7520940" y="1977390"/>
            <a:ext cx="1804670" cy="1649730"/>
            <a:chOff x="4425" y="3114"/>
            <a:chExt cx="2842" cy="2598"/>
          </a:xfrm>
        </p:grpSpPr>
        <p:grpSp>
          <p:nvGrpSpPr>
            <p:cNvPr id="19" name="组合 18"/>
            <p:cNvGrpSpPr/>
            <p:nvPr/>
          </p:nvGrpSpPr>
          <p:grpSpPr>
            <a:xfrm>
              <a:off x="4577" y="3114"/>
              <a:ext cx="2598" cy="2598"/>
              <a:chOff x="1795099" y="2035189"/>
              <a:chExt cx="2602563" cy="2602563"/>
            </a:xfrm>
            <a:noFill/>
          </p:grpSpPr>
          <p:sp>
            <p:nvSpPr>
              <p:cNvPr id="20" name="泪滴形 19"/>
              <p:cNvSpPr/>
              <p:nvPr/>
            </p:nvSpPr>
            <p:spPr>
              <a:xfrm rot="8100000">
                <a:off x="1795099" y="2035189"/>
                <a:ext cx="2602563" cy="2602563"/>
              </a:xfrm>
              <a:prstGeom prst="teardrop">
                <a:avLst>
                  <a:gd name="adj" fmla="val 108281"/>
                </a:avLst>
              </a:prstGeom>
              <a:grpFill/>
              <a:ln>
                <a:solidFill>
                  <a:srgbClr val="3C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21" name="椭圆 20"/>
              <p:cNvSpPr/>
              <p:nvPr/>
            </p:nvSpPr>
            <p:spPr>
              <a:xfrm>
                <a:off x="1936448" y="2176538"/>
                <a:ext cx="2319866" cy="2319866"/>
              </a:xfrm>
              <a:prstGeom prst="ellipse">
                <a:avLst/>
              </a:prstGeom>
              <a:grpFill/>
              <a:ln>
                <a:solidFill>
                  <a:srgbClr val="3C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grpSp>
        <p:sp>
          <p:nvSpPr>
            <p:cNvPr id="22" name="文本框 21"/>
            <p:cNvSpPr txBox="1"/>
            <p:nvPr/>
          </p:nvSpPr>
          <p:spPr>
            <a:xfrm>
              <a:off x="4425" y="4123"/>
              <a:ext cx="2842" cy="580"/>
            </a:xfrm>
            <a:prstGeom prst="rect">
              <a:avLst/>
            </a:prstGeom>
            <a:noFill/>
            <a:ln>
              <a:noFill/>
            </a:ln>
          </p:spPr>
          <p:txBody>
            <a:bodyPr wrap="square" rtlCol="0">
              <a:spAutoFit/>
            </a:bodyPr>
            <a:p>
              <a:pPr algn="ctr"/>
              <a:r>
                <a:rPr lang="zh-CN" altLang="en-US" b="1" dirty="0">
                  <a:solidFill>
                    <a:schemeClr val="bg1">
                      <a:lumMod val="50000"/>
                    </a:schemeClr>
                  </a:solidFill>
                </a:rPr>
                <a:t>加载新闻界面</a:t>
              </a:r>
              <a:endParaRPr lang="zh-CN" altLang="en-US" b="1" dirty="0">
                <a:solidFill>
                  <a:schemeClr val="bg1">
                    <a:lumMod val="50000"/>
                  </a:schemeClr>
                </a:solidFill>
              </a:endParaRPr>
            </a:p>
          </p:txBody>
        </p:sp>
      </p:grpSp>
      <p:grpSp>
        <p:nvGrpSpPr>
          <p:cNvPr id="23" name="组合 22"/>
          <p:cNvGrpSpPr/>
          <p:nvPr/>
        </p:nvGrpSpPr>
        <p:grpSpPr>
          <a:xfrm>
            <a:off x="9901555" y="1908810"/>
            <a:ext cx="1804670" cy="1649730"/>
            <a:chOff x="4350" y="3114"/>
            <a:chExt cx="2842" cy="2598"/>
          </a:xfrm>
        </p:grpSpPr>
        <p:grpSp>
          <p:nvGrpSpPr>
            <p:cNvPr id="24" name="组合 23"/>
            <p:cNvGrpSpPr/>
            <p:nvPr/>
          </p:nvGrpSpPr>
          <p:grpSpPr>
            <a:xfrm>
              <a:off x="4577" y="3114"/>
              <a:ext cx="2598" cy="2598"/>
              <a:chOff x="1795099" y="2035189"/>
              <a:chExt cx="2602563" cy="2602563"/>
            </a:xfrm>
            <a:noFill/>
          </p:grpSpPr>
          <p:sp>
            <p:nvSpPr>
              <p:cNvPr id="25" name="泪滴形 24"/>
              <p:cNvSpPr/>
              <p:nvPr/>
            </p:nvSpPr>
            <p:spPr>
              <a:xfrm rot="8100000">
                <a:off x="1795099" y="2035189"/>
                <a:ext cx="2602563" cy="2602563"/>
              </a:xfrm>
              <a:prstGeom prst="teardrop">
                <a:avLst>
                  <a:gd name="adj" fmla="val 108281"/>
                </a:avLst>
              </a:prstGeom>
              <a:grpFill/>
              <a:ln>
                <a:solidFill>
                  <a:srgbClr val="3C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26" name="椭圆 25"/>
              <p:cNvSpPr/>
              <p:nvPr/>
            </p:nvSpPr>
            <p:spPr>
              <a:xfrm>
                <a:off x="1936448" y="2176538"/>
                <a:ext cx="2319866" cy="2319866"/>
              </a:xfrm>
              <a:prstGeom prst="ellipse">
                <a:avLst/>
              </a:prstGeom>
              <a:grpFill/>
              <a:ln>
                <a:solidFill>
                  <a:srgbClr val="3C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grpSp>
        <p:sp>
          <p:nvSpPr>
            <p:cNvPr id="27" name="文本框 26"/>
            <p:cNvSpPr txBox="1"/>
            <p:nvPr/>
          </p:nvSpPr>
          <p:spPr>
            <a:xfrm>
              <a:off x="4350" y="4231"/>
              <a:ext cx="2842" cy="580"/>
            </a:xfrm>
            <a:prstGeom prst="rect">
              <a:avLst/>
            </a:prstGeom>
            <a:noFill/>
            <a:ln>
              <a:noFill/>
            </a:ln>
          </p:spPr>
          <p:txBody>
            <a:bodyPr wrap="square" rtlCol="0">
              <a:spAutoFit/>
            </a:bodyPr>
            <a:p>
              <a:pPr algn="ctr"/>
              <a:r>
                <a:rPr lang="zh-CN" altLang="en-US" b="1" dirty="0">
                  <a:solidFill>
                    <a:schemeClr val="bg1">
                      <a:lumMod val="50000"/>
                    </a:schemeClr>
                  </a:solidFill>
                </a:rPr>
                <a:t>功能导航页</a:t>
              </a:r>
              <a:endParaRPr lang="zh-CN" altLang="en-US" b="1" dirty="0">
                <a:solidFill>
                  <a:schemeClr val="bg1">
                    <a:lumMod val="50000"/>
                  </a:schemeClr>
                </a:solidFill>
              </a:endParaRPr>
            </a:p>
          </p:txBody>
        </p:sp>
      </p:grpSp>
      <p:sp>
        <p:nvSpPr>
          <p:cNvPr id="28" name="矩形 27"/>
          <p:cNvSpPr/>
          <p:nvPr/>
        </p:nvSpPr>
        <p:spPr>
          <a:xfrm>
            <a:off x="9736455" y="4305300"/>
            <a:ext cx="2135505" cy="2061210"/>
          </a:xfrm>
          <a:prstGeom prst="rect">
            <a:avLst/>
          </a:prstGeom>
        </p:spPr>
        <p:txBody>
          <a:bodyPr wrap="square">
            <a:spAutoFit/>
          </a:bodyPr>
          <a:p>
            <a:pPr algn="ctr"/>
            <a:r>
              <a:rPr lang="zh-CN" altLang="en-US" sz="1600" dirty="0">
                <a:solidFill>
                  <a:prstClr val="black">
                    <a:lumMod val="75000"/>
                    <a:lumOff val="25000"/>
                  </a:prstClr>
                </a:solidFill>
                <a:cs typeface="+mn-ea"/>
                <a:sym typeface="+mn-lt"/>
              </a:rPr>
              <a:t>新闻界面实现Fragment+ViewPagerIndicator进行新闻类别的滑动切换。</a:t>
            </a:r>
            <a:endParaRPr lang="zh-CN" altLang="en-US" sz="1600" dirty="0">
              <a:solidFill>
                <a:prstClr val="black">
                  <a:lumMod val="75000"/>
                  <a:lumOff val="25000"/>
                </a:prstClr>
              </a:solidFill>
              <a:cs typeface="+mn-ea"/>
              <a:sym typeface="+mn-lt"/>
            </a:endParaRPr>
          </a:p>
          <a:p>
            <a:pPr algn="ctr"/>
            <a:r>
              <a:rPr lang="zh-CN" altLang="en-US" sz="1600" dirty="0">
                <a:solidFill>
                  <a:prstClr val="black">
                    <a:lumMod val="75000"/>
                    <a:lumOff val="25000"/>
                  </a:prstClr>
                </a:solidFill>
                <a:cs typeface="+mn-ea"/>
                <a:sym typeface="+mn-lt"/>
              </a:rPr>
              <a:t>数据的刷新加载使用GitHub上的pull-to-refresh开源框架进行数据的刷新加载。</a:t>
            </a:r>
            <a:endParaRPr lang="zh-CN" altLang="en-US" sz="1600" dirty="0">
              <a:solidFill>
                <a:prstClr val="black">
                  <a:lumMod val="75000"/>
                  <a:lumOff val="25000"/>
                </a:prstClr>
              </a:solidFill>
              <a:cs typeface="+mn-ea"/>
              <a:sym typeface="+mn-lt"/>
            </a:endParaRPr>
          </a:p>
        </p:txBody>
      </p:sp>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B0F0"/>
      </a:hlink>
      <a:folHlink>
        <a:srgbClr val="800080"/>
      </a:folHlink>
    </a:clrScheme>
    <a:fontScheme name="自定义 22">
      <a:majorFont>
        <a:latin typeface="Arial"/>
        <a:ea typeface="宋体"/>
        <a:cs typeface=""/>
      </a:majorFont>
      <a:minorFont>
        <a:latin typeface="Arial Unicode MS"/>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1447</Words>
  <Application>WPS 演示</Application>
  <PresentationFormat>自定义</PresentationFormat>
  <Paragraphs>64</Paragraphs>
  <Slides>3</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vt:i4>
      </vt:variant>
    </vt:vector>
  </HeadingPairs>
  <TitlesOfParts>
    <vt:vector size="13" baseType="lpstr">
      <vt:lpstr>Arial</vt:lpstr>
      <vt:lpstr>宋体</vt:lpstr>
      <vt:lpstr>Wingdings</vt:lpstr>
      <vt:lpstr>Arial Unicode MS</vt:lpstr>
      <vt:lpstr>Segoe UI</vt:lpstr>
      <vt:lpstr>Segoe UI</vt:lpstr>
      <vt:lpstr>微软雅黑</vt:lpstr>
      <vt:lpstr>Arial Unicode MS</vt:lpstr>
      <vt:lpstr>Calibri</vt:lpstr>
      <vt:lpstr>Office 主题</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****.taobao.com</cp:keywords>
  <dc:description>****.taobao.com</dc:description>
  <dc:subject>PPTS</dc:subject>
  <cp:category>****.taobao.com</cp:category>
  <cp:lastModifiedBy>危楼渔夫   灬</cp:lastModifiedBy>
  <cp:revision>62</cp:revision>
  <dcterms:created xsi:type="dcterms:W3CDTF">2014-10-17T09:09:00Z</dcterms:created>
  <dcterms:modified xsi:type="dcterms:W3CDTF">2018-12-26T00:24:40Z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y fmtid="{D5CDD505-2E9C-101B-9397-08002B2CF9AE}" pid="3" name="KSORubyTemplateID">
    <vt:lpwstr>8</vt:lpwstr>
  </property>
</Properties>
</file>