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265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4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80" r:id="rId12"/>
    <p:sldId id="274" r:id="rId13"/>
    <p:sldId id="279" r:id="rId14"/>
    <p:sldId id="277" r:id="rId15"/>
    <p:sldId id="27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7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831614870312112E-2"/>
          <c:y val="0.16642461358996791"/>
          <c:w val="0.90023228043376791"/>
          <c:h val="0.80223635507100088"/>
        </c:manualLayout>
      </c:layout>
      <c:scatterChart>
        <c:scatterStyle val="lineMarker"/>
        <c:varyColors val="0"/>
        <c:ser>
          <c:idx val="1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0792917628945341E-3"/>
                  <c:y val="-1.7094017094017096E-2"/>
                </c:manualLayout>
              </c:layout>
              <c:tx>
                <c:rich>
                  <a:bodyPr/>
                  <a:lstStyle/>
                  <a:p>
                    <a:fld id="{07CF9F62-4125-4C41-A973-726DAB10E5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>
                <c:manualLayout>
                  <c:x val="3.0792917628945341E-3"/>
                  <c:y val="2.5641025641025536E-2"/>
                </c:manualLayout>
              </c:layout>
              <c:tx>
                <c:rich>
                  <a:bodyPr/>
                  <a:lstStyle/>
                  <a:p>
                    <a:fld id="{0EE86F1D-27FF-4599-8D69-FF01559B72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>
                <c:manualLayout>
                  <c:x val="9.2378752886835471E-3"/>
                  <c:y val="-1.7094017094017096E-2"/>
                </c:manualLayout>
              </c:layout>
              <c:tx>
                <c:rich>
                  <a:bodyPr/>
                  <a:lstStyle/>
                  <a:p>
                    <a:fld id="{C6428777-C712-4151-BC09-8C870F7D98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Sheet1!$D$14:$F$14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Sheet1!$D$15:$F$15</c:f>
              <c:numCache>
                <c:formatCode>General</c:formatCode>
                <c:ptCount val="3"/>
                <c:pt idx="0">
                  <c:v>2.3484193000000002</c:v>
                </c:pt>
                <c:pt idx="1">
                  <c:v>2.2962448000000002</c:v>
                </c:pt>
                <c:pt idx="2">
                  <c:v>2.5575393000000002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Sheet1!$D$13:$F$13</c15:f>
                <c15:dlblRangeCache>
                  <c:ptCount val="3"/>
                  <c:pt idx="0">
                    <c:v>China</c:v>
                  </c:pt>
                  <c:pt idx="1">
                    <c:v>Indonesia</c:v>
                  </c:pt>
                  <c:pt idx="2">
                    <c:v>Vietnam</c:v>
                  </c:pt>
                </c15:dlblRangeCache>
              </c15:datalabelsRange>
            </c:ext>
          </c:extLst>
        </c:ser>
        <c:ser>
          <c:idx val="0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175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0792917628945341E-3"/>
                  <c:y val="1.9943019943019943E-2"/>
                </c:manualLayout>
              </c:layout>
              <c:tx>
                <c:rich>
                  <a:bodyPr/>
                  <a:lstStyle/>
                  <a:p>
                    <a:fld id="{3EE641FA-505C-4F53-9EB9-CD56D606D1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>
                <c:manualLayout>
                  <c:x val="4.6189376443418013E-3"/>
                  <c:y val="-3.418803418803424E-2"/>
                </c:manualLayout>
              </c:layout>
              <c:tx>
                <c:rich>
                  <a:bodyPr/>
                  <a:lstStyle/>
                  <a:p>
                    <a:fld id="{F205985D-5607-412B-9CA3-DD617F49BB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>
                <c:manualLayout>
                  <c:x val="9.2378752886834899E-3"/>
                  <c:y val="0"/>
                </c:manualLayout>
              </c:layout>
              <c:tx>
                <c:rich>
                  <a:bodyPr/>
                  <a:lstStyle/>
                  <a:p>
                    <a:fld id="{FE3116DE-F608-4527-94AF-A1371A8327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Sheet1!$D$18:$F$18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xVal>
          <c:yVal>
            <c:numRef>
              <c:f>Sheet1!$D$16:$F$16</c:f>
              <c:numCache>
                <c:formatCode>General</c:formatCode>
                <c:ptCount val="3"/>
                <c:pt idx="0">
                  <c:v>2.5114695999999999</c:v>
                </c:pt>
                <c:pt idx="1">
                  <c:v>2.7170638</c:v>
                </c:pt>
                <c:pt idx="2">
                  <c:v>3.1158136999999999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Sheet1!$D$13:$F$13</c15:f>
                <c15:dlblRangeCache>
                  <c:ptCount val="3"/>
                  <c:pt idx="0">
                    <c:v>China</c:v>
                  </c:pt>
                  <c:pt idx="1">
                    <c:v>Indonesia</c:v>
                  </c:pt>
                  <c:pt idx="2">
                    <c:v>Vietnam</c:v>
                  </c:pt>
                </c15:dlblRangeCache>
              </c15:datalabelsRange>
            </c:ext>
          </c:extLst>
        </c:ser>
        <c:ser>
          <c:idx val="2"/>
          <c:order val="2"/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7"/>
              <c:spPr>
                <a:solidFill>
                  <a:schemeClr val="accent3"/>
                </a:solidFill>
                <a:ln w="127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</c:dPt>
          <c:dLbls>
            <c:dLbl>
              <c:idx val="0"/>
              <c:layout>
                <c:manualLayout>
                  <c:x val="4.6189376443418013E-3"/>
                  <c:y val="3.7037037037037035E-2"/>
                </c:manualLayout>
              </c:layout>
              <c:tx>
                <c:rich>
                  <a:bodyPr/>
                  <a:lstStyle/>
                  <a:p>
                    <a:fld id="{FEE29AAA-B2E9-472D-A900-B9C972FA3E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>
                <c:manualLayout>
                  <c:x val="3.0792917628945341E-3"/>
                  <c:y val="-5.128205128205128E-2"/>
                </c:manualLayout>
              </c:layout>
              <c:tx>
                <c:rich>
                  <a:bodyPr/>
                  <a:lstStyle/>
                  <a:p>
                    <a:fld id="{25904066-020D-4015-B9B4-29D9289DE2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>
                <c:manualLayout>
                  <c:x val="0"/>
                  <c:y val="-2.8490028490028595E-2"/>
                </c:manualLayout>
              </c:layout>
              <c:tx>
                <c:rich>
                  <a:bodyPr/>
                  <a:lstStyle/>
                  <a:p>
                    <a:fld id="{60B8F780-8389-47EF-B100-0C10E158C4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Sheet1!$D$19:$F$19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Sheet1!$D$17:$F$17</c:f>
              <c:numCache>
                <c:formatCode>General</c:formatCode>
                <c:ptCount val="3"/>
                <c:pt idx="0">
                  <c:v>2.1291582</c:v>
                </c:pt>
                <c:pt idx="1">
                  <c:v>2.1123489000000002</c:v>
                </c:pt>
                <c:pt idx="2">
                  <c:v>2.245886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Sheet1!$D$13:$F$13</c15:f>
                <c15:dlblRangeCache>
                  <c:ptCount val="3"/>
                  <c:pt idx="0">
                    <c:v>China</c:v>
                  </c:pt>
                  <c:pt idx="1">
                    <c:v>Indonesia</c:v>
                  </c:pt>
                  <c:pt idx="2">
                    <c:v>Vietnam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0478816"/>
        <c:axId val="560479208"/>
      </c:scatterChart>
      <c:valAx>
        <c:axId val="560478816"/>
        <c:scaling>
          <c:orientation val="minMax"/>
          <c:max val="4"/>
        </c:scaling>
        <c:delete val="1"/>
        <c:axPos val="b"/>
        <c:majorGridlines>
          <c:spPr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0479208"/>
        <c:crosses val="autoZero"/>
        <c:crossBetween val="midCat"/>
        <c:majorUnit val="1"/>
      </c:valAx>
      <c:valAx>
        <c:axId val="560479208"/>
        <c:scaling>
          <c:orientation val="minMax"/>
          <c:max val="3.15"/>
          <c:min val="2.0499999999999998"/>
        </c:scaling>
        <c:delete val="0"/>
        <c:axPos val="l"/>
        <c:majorGridlines>
          <c:spPr>
            <a:ln w="3175" cap="flat" cmpd="sng" algn="ctr">
              <a:solidFill>
                <a:sysClr val="window" lastClr="FFFFFF">
                  <a:lumMod val="85000"/>
                  <a:alpha val="80000"/>
                </a:sys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Median TFP</a:t>
                </a:r>
                <a:endParaRPr lang="en-US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539645881447267E-3"/>
              <c:y val="0.4131054131054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78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C646A4-BB9B-4B8C-855E-D46909ACE4EC}" type="datetimeFigureOut">
              <a:rPr lang="en-US"/>
              <a:pPr>
                <a:defRPr/>
              </a:pPr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835A6EA-93D0-47D8-AD17-855E4C259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95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9F3E8D4-DEC0-4006-8D4F-0FDA10470C08}" type="datetimeFigureOut">
              <a:rPr lang="en-US"/>
              <a:pPr>
                <a:defRPr/>
              </a:pPr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57DA7DA-3AE2-4A43-88A4-44692C4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0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1"/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699000"/>
            <a:ext cx="50593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5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8F022-CF83-4CC3-82DB-7496FFBF5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4018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E54F7-6EF8-42CA-8692-C7C1F1197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2610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ED765-6A1C-464E-8BDD-1BAFC244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63005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/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712788 w 448"/>
              <a:gd name="T1" fmla="*/ 584200 h 372"/>
              <a:gd name="T2" fmla="*/ 617325 w 448"/>
              <a:gd name="T3" fmla="*/ 474270 h 372"/>
              <a:gd name="T4" fmla="*/ 445493 w 448"/>
              <a:gd name="T5" fmla="*/ 326649 h 372"/>
              <a:gd name="T6" fmla="*/ 334119 w 448"/>
              <a:gd name="T7" fmla="*/ 223001 h 372"/>
              <a:gd name="T8" fmla="*/ 222746 w 448"/>
              <a:gd name="T9" fmla="*/ 147620 h 372"/>
              <a:gd name="T10" fmla="*/ 101827 w 448"/>
              <a:gd name="T11" fmla="*/ 69099 h 372"/>
              <a:gd name="T12" fmla="*/ 0 w 448"/>
              <a:gd name="T13" fmla="*/ 0 h 372"/>
              <a:gd name="T14" fmla="*/ 445493 w 448"/>
              <a:gd name="T15" fmla="*/ 0 h 372"/>
              <a:gd name="T16" fmla="*/ 477313 w 448"/>
              <a:gd name="T17" fmla="*/ 56535 h 372"/>
              <a:gd name="T18" fmla="*/ 515498 w 448"/>
              <a:gd name="T19" fmla="*/ 128775 h 372"/>
              <a:gd name="T20" fmla="*/ 550501 w 448"/>
              <a:gd name="T21" fmla="*/ 210438 h 372"/>
              <a:gd name="T22" fmla="*/ 601415 w 448"/>
              <a:gd name="T23" fmla="*/ 323509 h 372"/>
              <a:gd name="T24" fmla="*/ 649146 w 448"/>
              <a:gd name="T25" fmla="*/ 414594 h 372"/>
              <a:gd name="T26" fmla="*/ 690513 w 448"/>
              <a:gd name="T27" fmla="*/ 524524 h 372"/>
              <a:gd name="T28" fmla="*/ 712788 w 448"/>
              <a:gd name="T29" fmla="*/ 584200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77" name="Rectangle 1089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78" name="Freeform 1098"/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3175 w 2"/>
              <a:gd name="T3" fmla="*/ 0 h 1587"/>
              <a:gd name="T4" fmla="*/ 3175 w 2"/>
              <a:gd name="T5" fmla="*/ 0 h 1587"/>
              <a:gd name="T6" fmla="*/ 3175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3175 w 2"/>
              <a:gd name="T35" fmla="*/ 0 h 1587"/>
              <a:gd name="T36" fmla="*/ 3175 w 2"/>
              <a:gd name="T37" fmla="*/ 0 h 1587"/>
              <a:gd name="T38" fmla="*/ 3175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/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0 w 2"/>
              <a:gd name="T5" fmla="*/ 3175 h 2"/>
              <a:gd name="T6" fmla="*/ 0 w 2"/>
              <a:gd name="T7" fmla="*/ 3175 h 2"/>
              <a:gd name="T8" fmla="*/ 0 w 2"/>
              <a:gd name="T9" fmla="*/ 3175 h 2"/>
              <a:gd name="T10" fmla="*/ 0 w 2"/>
              <a:gd name="T11" fmla="*/ 3175 h 2"/>
              <a:gd name="T12" fmla="*/ 3175 w 2"/>
              <a:gd name="T13" fmla="*/ 3175 h 2"/>
              <a:gd name="T14" fmla="*/ 3175 w 2"/>
              <a:gd name="T15" fmla="*/ 3175 h 2"/>
              <a:gd name="T16" fmla="*/ 3175 w 2"/>
              <a:gd name="T17" fmla="*/ 0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0 w 2"/>
              <a:gd name="T25" fmla="*/ 3175 h 2"/>
              <a:gd name="T26" fmla="*/ 0 w 2"/>
              <a:gd name="T27" fmla="*/ 3175 h 2"/>
              <a:gd name="T28" fmla="*/ 3175 w 2"/>
              <a:gd name="T29" fmla="*/ 3175 h 2"/>
              <a:gd name="T30" fmla="*/ 3175 w 2"/>
              <a:gd name="T31" fmla="*/ 3175 h 2"/>
              <a:gd name="T32" fmla="*/ 3175 w 2"/>
              <a:gd name="T33" fmla="*/ 3175 h 2"/>
              <a:gd name="T34" fmla="*/ 3175 w 2"/>
              <a:gd name="T35" fmla="*/ 3175 h 2"/>
              <a:gd name="T36" fmla="*/ 3175 w 2"/>
              <a:gd name="T37" fmla="*/ 3175 h 2"/>
              <a:gd name="T38" fmla="*/ 3175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0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0 w 2"/>
              <a:gd name="T53" fmla="*/ 3175 h 2"/>
              <a:gd name="T54" fmla="*/ 3175 w 2"/>
              <a:gd name="T55" fmla="*/ 3175 h 2"/>
              <a:gd name="T56" fmla="*/ 0 w 2"/>
              <a:gd name="T57" fmla="*/ 3175 h 2"/>
              <a:gd name="T58" fmla="*/ 3175 w 2"/>
              <a:gd name="T59" fmla="*/ 3175 h 2"/>
              <a:gd name="T60" fmla="*/ 3175 w 2"/>
              <a:gd name="T61" fmla="*/ 3175 h 2"/>
              <a:gd name="T62" fmla="*/ 3175 w 2"/>
              <a:gd name="T63" fmla="*/ 3175 h 2"/>
              <a:gd name="T64" fmla="*/ 0 w 2"/>
              <a:gd name="T65" fmla="*/ 3175 h 2"/>
              <a:gd name="T66" fmla="*/ 0 w 2"/>
              <a:gd name="T67" fmla="*/ 3175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/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3175 h 2"/>
              <a:gd name="T4" fmla="*/ 0 w 2"/>
              <a:gd name="T5" fmla="*/ 3175 h 2"/>
              <a:gd name="T6" fmla="*/ 0 w 2"/>
              <a:gd name="T7" fmla="*/ 3175 h 2"/>
              <a:gd name="T8" fmla="*/ 3175 w 2"/>
              <a:gd name="T9" fmla="*/ 3175 h 2"/>
              <a:gd name="T10" fmla="*/ 3175 w 2"/>
              <a:gd name="T11" fmla="*/ 0 h 2"/>
              <a:gd name="T12" fmla="*/ 3175 w 2"/>
              <a:gd name="T13" fmla="*/ 0 h 2"/>
              <a:gd name="T14" fmla="*/ 3175 w 2"/>
              <a:gd name="T15" fmla="*/ 0 h 2"/>
              <a:gd name="T16" fmla="*/ 0 w 2"/>
              <a:gd name="T17" fmla="*/ 0 h 2"/>
              <a:gd name="T18" fmla="*/ 0 w 2"/>
              <a:gd name="T19" fmla="*/ 3175 h 2"/>
              <a:gd name="T20" fmla="*/ 0 w 2"/>
              <a:gd name="T21" fmla="*/ 3175 h 2"/>
              <a:gd name="T22" fmla="*/ 3175 w 2"/>
              <a:gd name="T23" fmla="*/ 0 h 2"/>
              <a:gd name="T24" fmla="*/ 3175 w 2"/>
              <a:gd name="T25" fmla="*/ 0 h 2"/>
              <a:gd name="T26" fmla="*/ 3175 w 2"/>
              <a:gd name="T27" fmla="*/ 0 h 2"/>
              <a:gd name="T28" fmla="*/ 3175 w 2"/>
              <a:gd name="T29" fmla="*/ 3175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3175 h 2"/>
              <a:gd name="T38" fmla="*/ 0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3175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3175 w 2"/>
              <a:gd name="T53" fmla="*/ 3175 h 2"/>
              <a:gd name="T54" fmla="*/ 3175 w 2"/>
              <a:gd name="T55" fmla="*/ 3175 h 2"/>
              <a:gd name="T56" fmla="*/ 3175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/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3175 w 2"/>
              <a:gd name="T1" fmla="*/ 6350 h 4"/>
              <a:gd name="T2" fmla="*/ 3175 w 2"/>
              <a:gd name="T3" fmla="*/ 6350 h 4"/>
              <a:gd name="T4" fmla="*/ 3175 w 2"/>
              <a:gd name="T5" fmla="*/ 6350 h 4"/>
              <a:gd name="T6" fmla="*/ 3175 w 2"/>
              <a:gd name="T7" fmla="*/ 3175 h 4"/>
              <a:gd name="T8" fmla="*/ 3175 w 2"/>
              <a:gd name="T9" fmla="*/ 0 h 4"/>
              <a:gd name="T10" fmla="*/ 3175 w 2"/>
              <a:gd name="T11" fmla="*/ 0 h 4"/>
              <a:gd name="T12" fmla="*/ 3175 w 2"/>
              <a:gd name="T13" fmla="*/ 0 h 4"/>
              <a:gd name="T14" fmla="*/ 0 w 2"/>
              <a:gd name="T15" fmla="*/ 3175 h 4"/>
              <a:gd name="T16" fmla="*/ 3175 w 2"/>
              <a:gd name="T17" fmla="*/ 6350 h 4"/>
              <a:gd name="T18" fmla="*/ 3175 w 2"/>
              <a:gd name="T19" fmla="*/ 3175 h 4"/>
              <a:gd name="T20" fmla="*/ 3175 w 2"/>
              <a:gd name="T21" fmla="*/ 3175 h 4"/>
              <a:gd name="T22" fmla="*/ 3175 w 2"/>
              <a:gd name="T23" fmla="*/ 0 h 4"/>
              <a:gd name="T24" fmla="*/ 3175 w 2"/>
              <a:gd name="T25" fmla="*/ 3175 h 4"/>
              <a:gd name="T26" fmla="*/ 3175 w 2"/>
              <a:gd name="T27" fmla="*/ 3175 h 4"/>
              <a:gd name="T28" fmla="*/ 3175 w 2"/>
              <a:gd name="T29" fmla="*/ 3175 h 4"/>
              <a:gd name="T30" fmla="*/ 3175 w 2"/>
              <a:gd name="T31" fmla="*/ 3175 h 4"/>
              <a:gd name="T32" fmla="*/ 3175 w 2"/>
              <a:gd name="T33" fmla="*/ 3175 h 4"/>
              <a:gd name="T34" fmla="*/ 3175 w 2"/>
              <a:gd name="T35" fmla="*/ 3175 h 4"/>
              <a:gd name="T36" fmla="*/ 3175 w 2"/>
              <a:gd name="T37" fmla="*/ 3175 h 4"/>
              <a:gd name="T38" fmla="*/ 3175 w 2"/>
              <a:gd name="T39" fmla="*/ 3175 h 4"/>
              <a:gd name="T40" fmla="*/ 3175 w 2"/>
              <a:gd name="T41" fmla="*/ 3175 h 4"/>
              <a:gd name="T42" fmla="*/ 3175 w 2"/>
              <a:gd name="T43" fmla="*/ 3175 h 4"/>
              <a:gd name="T44" fmla="*/ 3175 w 2"/>
              <a:gd name="T45" fmla="*/ 3175 h 4"/>
              <a:gd name="T46" fmla="*/ 3175 w 2"/>
              <a:gd name="T47" fmla="*/ 3175 h 4"/>
              <a:gd name="T48" fmla="*/ 3175 w 2"/>
              <a:gd name="T49" fmla="*/ 3175 h 4"/>
              <a:gd name="T50" fmla="*/ 3175 w 2"/>
              <a:gd name="T51" fmla="*/ 3175 h 4"/>
              <a:gd name="T52" fmla="*/ 0 w 2"/>
              <a:gd name="T53" fmla="*/ 3175 h 4"/>
              <a:gd name="T54" fmla="*/ 3175 w 2"/>
              <a:gd name="T55" fmla="*/ 6350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/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6350 h 4"/>
              <a:gd name="T2" fmla="*/ 0 w 1587"/>
              <a:gd name="T3" fmla="*/ 3175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3175 h 4"/>
              <a:gd name="T10" fmla="*/ 0 w 1587"/>
              <a:gd name="T11" fmla="*/ 3175 h 4"/>
              <a:gd name="T12" fmla="*/ 0 w 1587"/>
              <a:gd name="T13" fmla="*/ 6350 h 4"/>
              <a:gd name="T14" fmla="*/ 0 w 1587"/>
              <a:gd name="T15" fmla="*/ 3175 h 4"/>
              <a:gd name="T16" fmla="*/ 0 w 1587"/>
              <a:gd name="T17" fmla="*/ 3175 h 4"/>
              <a:gd name="T18" fmla="*/ 0 w 1587"/>
              <a:gd name="T19" fmla="*/ 3175 h 4"/>
              <a:gd name="T20" fmla="*/ 0 w 1587"/>
              <a:gd name="T21" fmla="*/ 3175 h 4"/>
              <a:gd name="T22" fmla="*/ 0 w 1587"/>
              <a:gd name="T23" fmla="*/ 3175 h 4"/>
              <a:gd name="T24" fmla="*/ 0 w 1587"/>
              <a:gd name="T25" fmla="*/ 3175 h 4"/>
              <a:gd name="T26" fmla="*/ 0 w 1587"/>
              <a:gd name="T27" fmla="*/ 3175 h 4"/>
              <a:gd name="T28" fmla="*/ 0 w 1587"/>
              <a:gd name="T29" fmla="*/ 6350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/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3175 w 2"/>
              <a:gd name="T1" fmla="*/ 3175 h 2"/>
              <a:gd name="T2" fmla="*/ 3175 w 2"/>
              <a:gd name="T3" fmla="*/ 0 h 2"/>
              <a:gd name="T4" fmla="*/ 3175 w 2"/>
              <a:gd name="T5" fmla="*/ 0 h 2"/>
              <a:gd name="T6" fmla="*/ 3175 w 2"/>
              <a:gd name="T7" fmla="*/ 0 h 2"/>
              <a:gd name="T8" fmla="*/ 3175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3175 h 2"/>
              <a:gd name="T16" fmla="*/ 0 w 2"/>
              <a:gd name="T17" fmla="*/ 3175 h 2"/>
              <a:gd name="T18" fmla="*/ 0 w 2"/>
              <a:gd name="T19" fmla="*/ 3175 h 2"/>
              <a:gd name="T20" fmla="*/ 3175 w 2"/>
              <a:gd name="T21" fmla="*/ 3175 h 2"/>
              <a:gd name="T22" fmla="*/ 3175 w 2"/>
              <a:gd name="T23" fmla="*/ 3175 h 2"/>
              <a:gd name="T24" fmla="*/ 3175 w 2"/>
              <a:gd name="T25" fmla="*/ 0 h 2"/>
              <a:gd name="T26" fmla="*/ 3175 w 2"/>
              <a:gd name="T27" fmla="*/ 0 h 2"/>
              <a:gd name="T28" fmla="*/ 3175 w 2"/>
              <a:gd name="T29" fmla="*/ 0 h 2"/>
              <a:gd name="T30" fmla="*/ 0 w 2"/>
              <a:gd name="T31" fmla="*/ 3175 h 2"/>
              <a:gd name="T32" fmla="*/ 3175 w 2"/>
              <a:gd name="T33" fmla="*/ 3175 h 2"/>
              <a:gd name="T34" fmla="*/ 3175 w 2"/>
              <a:gd name="T35" fmla="*/ 0 h 2"/>
              <a:gd name="T36" fmla="*/ 0 w 2"/>
              <a:gd name="T37" fmla="*/ 3175 h 2"/>
              <a:gd name="T38" fmla="*/ 3175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0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0 w 2"/>
              <a:gd name="T53" fmla="*/ 3175 h 2"/>
              <a:gd name="T54" fmla="*/ 0 w 2"/>
              <a:gd name="T55" fmla="*/ 3175 h 2"/>
              <a:gd name="T56" fmla="*/ 0 w 2"/>
              <a:gd name="T57" fmla="*/ 3175 h 2"/>
              <a:gd name="T58" fmla="*/ 3175 w 2"/>
              <a:gd name="T59" fmla="*/ 3175 h 2"/>
              <a:gd name="T60" fmla="*/ 3175 w 2"/>
              <a:gd name="T61" fmla="*/ 3175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/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3175 h 2"/>
              <a:gd name="T2" fmla="*/ 0 w 1587"/>
              <a:gd name="T3" fmla="*/ 0 h 2"/>
              <a:gd name="T4" fmla="*/ 0 w 1587"/>
              <a:gd name="T5" fmla="*/ 3175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/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3175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3175 h 2"/>
              <a:gd name="T10" fmla="*/ 3175 w 2"/>
              <a:gd name="T11" fmla="*/ 3175 h 2"/>
              <a:gd name="T12" fmla="*/ 3175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3175 h 2"/>
              <a:gd name="T22" fmla="*/ 3175 w 2"/>
              <a:gd name="T23" fmla="*/ 3175 h 2"/>
              <a:gd name="T24" fmla="*/ 3175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/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3175 w 2"/>
              <a:gd name="T1" fmla="*/ 0 h 1588"/>
              <a:gd name="T2" fmla="*/ 0 w 2"/>
              <a:gd name="T3" fmla="*/ 0 h 1588"/>
              <a:gd name="T4" fmla="*/ 3175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/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3175 w 2"/>
              <a:gd name="T1" fmla="*/ 3175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3175 h 2"/>
              <a:gd name="T8" fmla="*/ 3175 w 2"/>
              <a:gd name="T9" fmla="*/ 3175 h 2"/>
              <a:gd name="T10" fmla="*/ 3175 w 2"/>
              <a:gd name="T11" fmla="*/ 3175 h 2"/>
              <a:gd name="T12" fmla="*/ 3175 w 2"/>
              <a:gd name="T13" fmla="*/ 3175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3175 h 2"/>
              <a:gd name="T20" fmla="*/ 3175 w 2"/>
              <a:gd name="T21" fmla="*/ 3175 h 2"/>
              <a:gd name="T22" fmla="*/ 3175 w 2"/>
              <a:gd name="T23" fmla="*/ 3175 h 2"/>
              <a:gd name="T24" fmla="*/ 3175 w 2"/>
              <a:gd name="T25" fmla="*/ 3175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/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3175 w 4"/>
              <a:gd name="T1" fmla="*/ 3175 h 2"/>
              <a:gd name="T2" fmla="*/ 3175 w 4"/>
              <a:gd name="T3" fmla="*/ 3175 h 2"/>
              <a:gd name="T4" fmla="*/ 6350 w 4"/>
              <a:gd name="T5" fmla="*/ 3175 h 2"/>
              <a:gd name="T6" fmla="*/ 6350 w 4"/>
              <a:gd name="T7" fmla="*/ 0 h 2"/>
              <a:gd name="T8" fmla="*/ 6350 w 4"/>
              <a:gd name="T9" fmla="*/ 0 h 2"/>
              <a:gd name="T10" fmla="*/ 3175 w 4"/>
              <a:gd name="T11" fmla="*/ 0 h 2"/>
              <a:gd name="T12" fmla="*/ 3175 w 4"/>
              <a:gd name="T13" fmla="*/ 0 h 2"/>
              <a:gd name="T14" fmla="*/ 0 w 4"/>
              <a:gd name="T15" fmla="*/ 3175 h 2"/>
              <a:gd name="T16" fmla="*/ 3175 w 4"/>
              <a:gd name="T17" fmla="*/ 3175 h 2"/>
              <a:gd name="T18" fmla="*/ 3175 w 4"/>
              <a:gd name="T19" fmla="*/ 0 h 2"/>
              <a:gd name="T20" fmla="*/ 6350 w 4"/>
              <a:gd name="T21" fmla="*/ 3175 h 2"/>
              <a:gd name="T22" fmla="*/ 6350 w 4"/>
              <a:gd name="T23" fmla="*/ 0 h 2"/>
              <a:gd name="T24" fmla="*/ 6350 w 4"/>
              <a:gd name="T25" fmla="*/ 0 h 2"/>
              <a:gd name="T26" fmla="*/ 3175 w 4"/>
              <a:gd name="T27" fmla="*/ 0 h 2"/>
              <a:gd name="T28" fmla="*/ 3175 w 4"/>
              <a:gd name="T29" fmla="*/ 0 h 2"/>
              <a:gd name="T30" fmla="*/ 0 w 4"/>
              <a:gd name="T31" fmla="*/ 0 h 2"/>
              <a:gd name="T32" fmla="*/ 3175 w 4"/>
              <a:gd name="T33" fmla="*/ 3175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/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3175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3175 h 2"/>
              <a:gd name="T14" fmla="*/ 0 w 2"/>
              <a:gd name="T15" fmla="*/ 3175 h 2"/>
              <a:gd name="T16" fmla="*/ 0 w 2"/>
              <a:gd name="T17" fmla="*/ 3175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0 w 2"/>
              <a:gd name="T25" fmla="*/ 3175 h 2"/>
              <a:gd name="T26" fmla="*/ 0 w 2"/>
              <a:gd name="T27" fmla="*/ 3175 h 2"/>
              <a:gd name="T28" fmla="*/ 0 w 2"/>
              <a:gd name="T29" fmla="*/ 3175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3175 h 2"/>
              <a:gd name="T38" fmla="*/ 0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0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0 w 2"/>
              <a:gd name="T53" fmla="*/ 3175 h 2"/>
              <a:gd name="T54" fmla="*/ 0 w 2"/>
              <a:gd name="T55" fmla="*/ 3175 h 2"/>
              <a:gd name="T56" fmla="*/ 0 w 2"/>
              <a:gd name="T57" fmla="*/ 3175 h 2"/>
              <a:gd name="T58" fmla="*/ 0 w 2"/>
              <a:gd name="T59" fmla="*/ 3175 h 2"/>
              <a:gd name="T60" fmla="*/ 0 w 2"/>
              <a:gd name="T61" fmla="*/ 3175 h 2"/>
              <a:gd name="T62" fmla="*/ 0 w 2"/>
              <a:gd name="T63" fmla="*/ 3175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/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3175 h 2"/>
              <a:gd name="T2" fmla="*/ 3175 w 2"/>
              <a:gd name="T3" fmla="*/ 3175 h 2"/>
              <a:gd name="T4" fmla="*/ 3175 w 2"/>
              <a:gd name="T5" fmla="*/ 3175 h 2"/>
              <a:gd name="T6" fmla="*/ 3175 w 2"/>
              <a:gd name="T7" fmla="*/ 0 h 2"/>
              <a:gd name="T8" fmla="*/ 3175 w 2"/>
              <a:gd name="T9" fmla="*/ 0 h 2"/>
              <a:gd name="T10" fmla="*/ 3175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3175 h 2"/>
              <a:gd name="T40" fmla="*/ 0 w 2"/>
              <a:gd name="T41" fmla="*/ 3175 h 2"/>
              <a:gd name="T42" fmla="*/ 3175 w 2"/>
              <a:gd name="T43" fmla="*/ 3175 h 2"/>
              <a:gd name="T44" fmla="*/ 3175 w 2"/>
              <a:gd name="T45" fmla="*/ 0 h 2"/>
              <a:gd name="T46" fmla="*/ 3175 w 2"/>
              <a:gd name="T47" fmla="*/ 0 h 2"/>
              <a:gd name="T48" fmla="*/ 3175 w 2"/>
              <a:gd name="T49" fmla="*/ 0 h 2"/>
              <a:gd name="T50" fmla="*/ 3175 w 2"/>
              <a:gd name="T51" fmla="*/ 0 h 2"/>
              <a:gd name="T52" fmla="*/ 3175 w 2"/>
              <a:gd name="T53" fmla="*/ 0 h 2"/>
              <a:gd name="T54" fmla="*/ 3175 w 2"/>
              <a:gd name="T55" fmla="*/ 0 h 2"/>
              <a:gd name="T56" fmla="*/ 3175 w 2"/>
              <a:gd name="T57" fmla="*/ 0 h 2"/>
              <a:gd name="T58" fmla="*/ 3175 w 2"/>
              <a:gd name="T59" fmla="*/ 0 h 2"/>
              <a:gd name="T60" fmla="*/ 3175 w 2"/>
              <a:gd name="T61" fmla="*/ 0 h 2"/>
              <a:gd name="T62" fmla="*/ 3175 w 2"/>
              <a:gd name="T63" fmla="*/ 0 h 2"/>
              <a:gd name="T64" fmla="*/ 3175 w 2"/>
              <a:gd name="T65" fmla="*/ 0 h 2"/>
              <a:gd name="T66" fmla="*/ 3175 w 2"/>
              <a:gd name="T67" fmla="*/ 3175 h 2"/>
              <a:gd name="T68" fmla="*/ 3175 w 2"/>
              <a:gd name="T69" fmla="*/ 0 h 2"/>
              <a:gd name="T70" fmla="*/ 3175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3175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/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4763 h 3"/>
              <a:gd name="T2" fmla="*/ 0 w 2"/>
              <a:gd name="T3" fmla="*/ 4763 h 3"/>
              <a:gd name="T4" fmla="*/ 3175 w 2"/>
              <a:gd name="T5" fmla="*/ 4763 h 3"/>
              <a:gd name="T6" fmla="*/ 3175 w 2"/>
              <a:gd name="T7" fmla="*/ 4763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4763 h 3"/>
              <a:gd name="T16" fmla="*/ 0 w 2"/>
              <a:gd name="T17" fmla="*/ 4763 h 3"/>
              <a:gd name="T18" fmla="*/ 0 w 2"/>
              <a:gd name="T19" fmla="*/ 4763 h 3"/>
              <a:gd name="T20" fmla="*/ 0 w 2"/>
              <a:gd name="T21" fmla="*/ 4763 h 3"/>
              <a:gd name="T22" fmla="*/ 0 w 2"/>
              <a:gd name="T23" fmla="*/ 0 h 3"/>
              <a:gd name="T24" fmla="*/ 0 w 2"/>
              <a:gd name="T25" fmla="*/ 4763 h 3"/>
              <a:gd name="T26" fmla="*/ 0 w 2"/>
              <a:gd name="T27" fmla="*/ 4763 h 3"/>
              <a:gd name="T28" fmla="*/ 0 w 2"/>
              <a:gd name="T29" fmla="*/ 4763 h 3"/>
              <a:gd name="T30" fmla="*/ 0 w 2"/>
              <a:gd name="T31" fmla="*/ 4763 h 3"/>
              <a:gd name="T32" fmla="*/ 0 w 2"/>
              <a:gd name="T33" fmla="*/ 4763 h 3"/>
              <a:gd name="T34" fmla="*/ 0 w 2"/>
              <a:gd name="T35" fmla="*/ 4763 h 3"/>
              <a:gd name="T36" fmla="*/ 0 w 2"/>
              <a:gd name="T37" fmla="*/ 4763 h 3"/>
              <a:gd name="T38" fmla="*/ 0 w 2"/>
              <a:gd name="T39" fmla="*/ 4763 h 3"/>
              <a:gd name="T40" fmla="*/ 0 w 2"/>
              <a:gd name="T41" fmla="*/ 4763 h 3"/>
              <a:gd name="T42" fmla="*/ 0 w 2"/>
              <a:gd name="T43" fmla="*/ 4763 h 3"/>
              <a:gd name="T44" fmla="*/ 0 w 2"/>
              <a:gd name="T45" fmla="*/ 4763 h 3"/>
              <a:gd name="T46" fmla="*/ 0 w 2"/>
              <a:gd name="T47" fmla="*/ 4763 h 3"/>
              <a:gd name="T48" fmla="*/ 0 w 2"/>
              <a:gd name="T49" fmla="*/ 4763 h 3"/>
              <a:gd name="T50" fmla="*/ 0 w 2"/>
              <a:gd name="T51" fmla="*/ 4763 h 3"/>
              <a:gd name="T52" fmla="*/ 0 w 2"/>
              <a:gd name="T53" fmla="*/ 4763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/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3175 h 2"/>
              <a:gd name="T6" fmla="*/ 3175 w 2"/>
              <a:gd name="T7" fmla="*/ 0 h 2"/>
              <a:gd name="T8" fmla="*/ 3175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3175 h 2"/>
              <a:gd name="T18" fmla="*/ 0 w 2"/>
              <a:gd name="T19" fmla="*/ 3175 h 2"/>
              <a:gd name="T20" fmla="*/ 3175 w 2"/>
              <a:gd name="T21" fmla="*/ 3175 h 2"/>
              <a:gd name="T22" fmla="*/ 3175 w 2"/>
              <a:gd name="T23" fmla="*/ 0 h 2"/>
              <a:gd name="T24" fmla="*/ 3175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3175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3175 h 2"/>
              <a:gd name="T2" fmla="*/ 3175 w 2"/>
              <a:gd name="T3" fmla="*/ 3175 h 2"/>
              <a:gd name="T4" fmla="*/ 0 w 2"/>
              <a:gd name="T5" fmla="*/ 0 h 2"/>
              <a:gd name="T6" fmla="*/ 0 w 2"/>
              <a:gd name="T7" fmla="*/ 3175 h 2"/>
              <a:gd name="T8" fmla="*/ 0 w 2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/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98" name="Freeform 1217"/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/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/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3175 w 2"/>
              <a:gd name="T1" fmla="*/ 0 h 2"/>
              <a:gd name="T2" fmla="*/ 3175 w 2"/>
              <a:gd name="T3" fmla="*/ 0 h 2"/>
              <a:gd name="T4" fmla="*/ 3175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3175 h 2"/>
              <a:gd name="T12" fmla="*/ 3175 w 2"/>
              <a:gd name="T13" fmla="*/ 0 h 2"/>
              <a:gd name="T14" fmla="*/ 3175 w 2"/>
              <a:gd name="T15" fmla="*/ 0 h 2"/>
              <a:gd name="T16" fmla="*/ 3175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3175 h 2"/>
              <a:gd name="T24" fmla="*/ 3175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/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3175 w 2"/>
              <a:gd name="T5" fmla="*/ 0 h 1587"/>
              <a:gd name="T6" fmla="*/ 3175 w 2"/>
              <a:gd name="T7" fmla="*/ 0 h 1587"/>
              <a:gd name="T8" fmla="*/ 3175 w 2"/>
              <a:gd name="T9" fmla="*/ 0 h 1587"/>
              <a:gd name="T10" fmla="*/ 3175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3175 w 2"/>
              <a:gd name="T25" fmla="*/ 0 h 1587"/>
              <a:gd name="T26" fmla="*/ 3175 w 2"/>
              <a:gd name="T27" fmla="*/ 0 h 1587"/>
              <a:gd name="T28" fmla="*/ 3175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3175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/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3175 h 2"/>
              <a:gd name="T2" fmla="*/ 0 w 1587"/>
              <a:gd name="T3" fmla="*/ 3175 h 2"/>
              <a:gd name="T4" fmla="*/ 0 w 1587"/>
              <a:gd name="T5" fmla="*/ 0 h 2"/>
              <a:gd name="T6" fmla="*/ 0 w 1587"/>
              <a:gd name="T7" fmla="*/ 3175 h 2"/>
              <a:gd name="T8" fmla="*/ 0 w 1587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/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3175 w 2"/>
              <a:gd name="T1" fmla="*/ 3175 h 2"/>
              <a:gd name="T2" fmla="*/ 3175 w 2"/>
              <a:gd name="T3" fmla="*/ 3175 h 2"/>
              <a:gd name="T4" fmla="*/ 3175 w 2"/>
              <a:gd name="T5" fmla="*/ 3175 h 2"/>
              <a:gd name="T6" fmla="*/ 3175 w 2"/>
              <a:gd name="T7" fmla="*/ 3175 h 2"/>
              <a:gd name="T8" fmla="*/ 0 w 2"/>
              <a:gd name="T9" fmla="*/ 3175 h 2"/>
              <a:gd name="T10" fmla="*/ 0 w 2"/>
              <a:gd name="T11" fmla="*/ 3175 h 2"/>
              <a:gd name="T12" fmla="*/ 3175 w 2"/>
              <a:gd name="T13" fmla="*/ 3175 h 2"/>
              <a:gd name="T14" fmla="*/ 0 w 2"/>
              <a:gd name="T15" fmla="*/ 3175 h 2"/>
              <a:gd name="T16" fmla="*/ 0 w 2"/>
              <a:gd name="T17" fmla="*/ 3175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0 w 2"/>
              <a:gd name="T25" fmla="*/ 3175 h 2"/>
              <a:gd name="T26" fmla="*/ 0 w 2"/>
              <a:gd name="T27" fmla="*/ 3175 h 2"/>
              <a:gd name="T28" fmla="*/ 0 w 2"/>
              <a:gd name="T29" fmla="*/ 3175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3175 h 2"/>
              <a:gd name="T38" fmla="*/ 3175 w 2"/>
              <a:gd name="T39" fmla="*/ 3175 h 2"/>
              <a:gd name="T40" fmla="*/ 3175 w 2"/>
              <a:gd name="T41" fmla="*/ 3175 h 2"/>
              <a:gd name="T42" fmla="*/ 3175 w 2"/>
              <a:gd name="T43" fmla="*/ 3175 h 2"/>
              <a:gd name="T44" fmla="*/ 3175 w 2"/>
              <a:gd name="T45" fmla="*/ 3175 h 2"/>
              <a:gd name="T46" fmla="*/ 3175 w 2"/>
              <a:gd name="T47" fmla="*/ 3175 h 2"/>
              <a:gd name="T48" fmla="*/ 0 w 2"/>
              <a:gd name="T49" fmla="*/ 0 h 2"/>
              <a:gd name="T50" fmla="*/ 0 w 2"/>
              <a:gd name="T51" fmla="*/ 3175 h 2"/>
              <a:gd name="T52" fmla="*/ 0 w 2"/>
              <a:gd name="T53" fmla="*/ 3175 h 2"/>
              <a:gd name="T54" fmla="*/ 0 w 2"/>
              <a:gd name="T55" fmla="*/ 3175 h 2"/>
              <a:gd name="T56" fmla="*/ 3175 w 2"/>
              <a:gd name="T57" fmla="*/ 3175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/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0 h 2"/>
              <a:gd name="T6" fmla="*/ 3175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3175 h 2"/>
              <a:gd name="T14" fmla="*/ 0 w 2"/>
              <a:gd name="T15" fmla="*/ 3175 h 2"/>
              <a:gd name="T16" fmla="*/ 3175 w 2"/>
              <a:gd name="T17" fmla="*/ 0 h 2"/>
              <a:gd name="T18" fmla="*/ 3175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3175 h 2"/>
              <a:gd name="T48" fmla="*/ 0 w 2"/>
              <a:gd name="T49" fmla="*/ 3175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/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3175 w 2"/>
              <a:gd name="T1" fmla="*/ 0 h 1588"/>
              <a:gd name="T2" fmla="*/ 0 w 2"/>
              <a:gd name="T3" fmla="*/ 0 h 1588"/>
              <a:gd name="T4" fmla="*/ 3175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/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3175 w 2"/>
              <a:gd name="T1" fmla="*/ 3175 h 5"/>
              <a:gd name="T2" fmla="*/ 3175 w 2"/>
              <a:gd name="T3" fmla="*/ 3175 h 5"/>
              <a:gd name="T4" fmla="*/ 0 w 2"/>
              <a:gd name="T5" fmla="*/ 0 h 5"/>
              <a:gd name="T6" fmla="*/ 0 w 2"/>
              <a:gd name="T7" fmla="*/ 3175 h 5"/>
              <a:gd name="T8" fmla="*/ 0 w 2"/>
              <a:gd name="T9" fmla="*/ 3175 h 5"/>
              <a:gd name="T10" fmla="*/ 3175 w 2"/>
              <a:gd name="T11" fmla="*/ 7938 h 5"/>
              <a:gd name="T12" fmla="*/ 3175 w 2"/>
              <a:gd name="T13" fmla="*/ 3175 h 5"/>
              <a:gd name="T14" fmla="*/ 3175 w 2"/>
              <a:gd name="T15" fmla="*/ 3175 h 5"/>
              <a:gd name="T16" fmla="*/ 0 w 2"/>
              <a:gd name="T17" fmla="*/ 0 h 5"/>
              <a:gd name="T18" fmla="*/ 0 w 2"/>
              <a:gd name="T19" fmla="*/ 3175 h 5"/>
              <a:gd name="T20" fmla="*/ 0 w 2"/>
              <a:gd name="T21" fmla="*/ 3175 h 5"/>
              <a:gd name="T22" fmla="*/ 3175 w 2"/>
              <a:gd name="T23" fmla="*/ 7938 h 5"/>
              <a:gd name="T24" fmla="*/ 3175 w 2"/>
              <a:gd name="T25" fmla="*/ 3175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/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3175 w 2"/>
              <a:gd name="T3" fmla="*/ 0 h 1587"/>
              <a:gd name="T4" fmla="*/ 3175 w 2"/>
              <a:gd name="T5" fmla="*/ 0 h 1587"/>
              <a:gd name="T6" fmla="*/ 3175 w 2"/>
              <a:gd name="T7" fmla="*/ 0 h 1587"/>
              <a:gd name="T8" fmla="*/ 3175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3175 w 2"/>
              <a:gd name="T19" fmla="*/ 0 h 1587"/>
              <a:gd name="T20" fmla="*/ 3175 w 2"/>
              <a:gd name="T21" fmla="*/ 0 h 1587"/>
              <a:gd name="T22" fmla="*/ 3175 w 2"/>
              <a:gd name="T23" fmla="*/ 0 h 1587"/>
              <a:gd name="T24" fmla="*/ 3175 w 2"/>
              <a:gd name="T25" fmla="*/ 0 h 1587"/>
              <a:gd name="T26" fmla="*/ 3175 w 2"/>
              <a:gd name="T27" fmla="*/ 0 h 1587"/>
              <a:gd name="T28" fmla="*/ 3175 w 2"/>
              <a:gd name="T29" fmla="*/ 0 h 1587"/>
              <a:gd name="T30" fmla="*/ 3175 w 2"/>
              <a:gd name="T31" fmla="*/ 0 h 1587"/>
              <a:gd name="T32" fmla="*/ 3175 w 2"/>
              <a:gd name="T33" fmla="*/ 0 h 1587"/>
              <a:gd name="T34" fmla="*/ 3175 w 2"/>
              <a:gd name="T35" fmla="*/ 0 h 1587"/>
              <a:gd name="T36" fmla="*/ 3175 w 2"/>
              <a:gd name="T37" fmla="*/ 0 h 1587"/>
              <a:gd name="T38" fmla="*/ 3175 w 2"/>
              <a:gd name="T39" fmla="*/ 0 h 1587"/>
              <a:gd name="T40" fmla="*/ 3175 w 2"/>
              <a:gd name="T41" fmla="*/ 0 h 1587"/>
              <a:gd name="T42" fmla="*/ 3175 w 2"/>
              <a:gd name="T43" fmla="*/ 0 h 1587"/>
              <a:gd name="T44" fmla="*/ 3175 w 2"/>
              <a:gd name="T45" fmla="*/ 0 h 1587"/>
              <a:gd name="T46" fmla="*/ 3175 w 2"/>
              <a:gd name="T47" fmla="*/ 0 h 1587"/>
              <a:gd name="T48" fmla="*/ 3175 w 2"/>
              <a:gd name="T49" fmla="*/ 0 h 1587"/>
              <a:gd name="T50" fmla="*/ 3175 w 2"/>
              <a:gd name="T51" fmla="*/ 0 h 1587"/>
              <a:gd name="T52" fmla="*/ 3175 w 2"/>
              <a:gd name="T53" fmla="*/ 0 h 1587"/>
              <a:gd name="T54" fmla="*/ 3175 w 2"/>
              <a:gd name="T55" fmla="*/ 0 h 1587"/>
              <a:gd name="T56" fmla="*/ 3175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/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11" name="Freeform 1258"/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/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/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4763 h 3"/>
              <a:gd name="T2" fmla="*/ 3175 w 2"/>
              <a:gd name="T3" fmla="*/ 0 h 3"/>
              <a:gd name="T4" fmla="*/ 3175 w 2"/>
              <a:gd name="T5" fmla="*/ 0 h 3"/>
              <a:gd name="T6" fmla="*/ 3175 w 2"/>
              <a:gd name="T7" fmla="*/ 0 h 3"/>
              <a:gd name="T8" fmla="*/ 3175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4763 h 3"/>
              <a:gd name="T16" fmla="*/ 0 w 2"/>
              <a:gd name="T17" fmla="*/ 4763 h 3"/>
              <a:gd name="T18" fmla="*/ 3175 w 2"/>
              <a:gd name="T19" fmla="*/ 0 h 3"/>
              <a:gd name="T20" fmla="*/ 3175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4763 h 3"/>
              <a:gd name="T40" fmla="*/ 0 w 2"/>
              <a:gd name="T41" fmla="*/ 4763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17" name="Rectangle 1273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18" name="Line 1274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/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3175 h 2"/>
              <a:gd name="T2" fmla="*/ 0 w 1587"/>
              <a:gd name="T3" fmla="*/ 3175 h 2"/>
              <a:gd name="T4" fmla="*/ 0 w 1587"/>
              <a:gd name="T5" fmla="*/ 0 h 2"/>
              <a:gd name="T6" fmla="*/ 0 w 1587"/>
              <a:gd name="T7" fmla="*/ 3175 h 2"/>
              <a:gd name="T8" fmla="*/ 0 w 1587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/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3175 h 2"/>
              <a:gd name="T4" fmla="*/ 3175 w 2"/>
              <a:gd name="T5" fmla="*/ 3175 h 2"/>
              <a:gd name="T6" fmla="*/ 3175 w 2"/>
              <a:gd name="T7" fmla="*/ 3175 h 2"/>
              <a:gd name="T8" fmla="*/ 3175 w 2"/>
              <a:gd name="T9" fmla="*/ 3175 h 2"/>
              <a:gd name="T10" fmla="*/ 3175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3175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3175 w 2"/>
              <a:gd name="T25" fmla="*/ 3175 h 2"/>
              <a:gd name="T26" fmla="*/ 3175 w 2"/>
              <a:gd name="T27" fmla="*/ 3175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/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3175 h 2"/>
              <a:gd name="T6" fmla="*/ 3175 w 2"/>
              <a:gd name="T7" fmla="*/ 3175 h 2"/>
              <a:gd name="T8" fmla="*/ 3175 w 2"/>
              <a:gd name="T9" fmla="*/ 3175 h 2"/>
              <a:gd name="T10" fmla="*/ 3175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3175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3175 h 2"/>
              <a:gd name="T50" fmla="*/ 3175 w 2"/>
              <a:gd name="T51" fmla="*/ 3175 h 2"/>
              <a:gd name="T52" fmla="*/ 3175 w 2"/>
              <a:gd name="T53" fmla="*/ 0 h 2"/>
              <a:gd name="T54" fmla="*/ 3175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3175 h 2"/>
              <a:gd name="T62" fmla="*/ 0 w 2"/>
              <a:gd name="T63" fmla="*/ 3175 h 2"/>
              <a:gd name="T64" fmla="*/ 3175 w 2"/>
              <a:gd name="T65" fmla="*/ 3175 h 2"/>
              <a:gd name="T66" fmla="*/ 3175 w 2"/>
              <a:gd name="T67" fmla="*/ 3175 h 2"/>
              <a:gd name="T68" fmla="*/ 0 w 2"/>
              <a:gd name="T69" fmla="*/ 3175 h 2"/>
              <a:gd name="T70" fmla="*/ 0 w 2"/>
              <a:gd name="T71" fmla="*/ 3175 h 2"/>
              <a:gd name="T72" fmla="*/ 0 w 2"/>
              <a:gd name="T73" fmla="*/ 3175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4" name="Rectangle 1336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5" name="Rectangle 1337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6" name="Rectangle 1340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7" name="Rectangle 1341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8" name="Rectangle 1342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29" name="Rectangle 1343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30" name="Rectangle 1344"/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clip art</a:t>
            </a:r>
            <a:endParaRPr lang="en-US" noProof="0" dirty="0"/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clip art</a:t>
            </a:r>
            <a:endParaRPr lang="en-US" noProof="0" dirty="0"/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clip art</a:t>
            </a:r>
            <a:endParaRPr lang="en-US" noProof="0" dirty="0"/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clip art</a:t>
            </a:r>
            <a:endParaRPr lang="en-US" noProof="0" dirty="0"/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clip art</a:t>
            </a:r>
            <a:endParaRPr lang="en-US" noProof="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 dirty="0"/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 dirty="0"/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 dirty="0"/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 dirty="0"/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 dirty="0"/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1" name="Footer Placeholder 1"/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2" name="Slide Number Placeholder 2"/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4D01B2-10AA-4A51-9782-D5953403B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4064001"/>
            <a:ext cx="397892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055B0-583E-4CE9-B46F-403A4F4B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545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846513" y="5302250"/>
            <a:ext cx="52974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46316" y="3075216"/>
            <a:ext cx="397892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8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9DDAB-13A3-4E47-8334-BEEEDFD18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2185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D7F4F-7EA8-495D-9EDB-0B3F348E4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11949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046AC-8236-4238-B268-CD84337F6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88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EF53-64A7-469D-BF9D-A24E8EFB9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2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699000"/>
            <a:ext cx="50593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82073" y="4699001"/>
            <a:ext cx="2821170" cy="1393637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5"/>
          </p:nvPr>
        </p:nvSpPr>
        <p:spPr>
          <a:xfrm>
            <a:off x="5942013" y="6107113"/>
            <a:ext cx="2551112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7" name="Rectangle 1089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8" name="Freeform 1098"/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3175 w 2"/>
              <a:gd name="T3" fmla="*/ 0 h 1587"/>
              <a:gd name="T4" fmla="*/ 3175 w 2"/>
              <a:gd name="T5" fmla="*/ 0 h 1587"/>
              <a:gd name="T6" fmla="*/ 3175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3175 w 2"/>
              <a:gd name="T35" fmla="*/ 0 h 1587"/>
              <a:gd name="T36" fmla="*/ 3175 w 2"/>
              <a:gd name="T37" fmla="*/ 0 h 1587"/>
              <a:gd name="T38" fmla="*/ 3175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/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0 w 2"/>
              <a:gd name="T5" fmla="*/ 3175 h 2"/>
              <a:gd name="T6" fmla="*/ 0 w 2"/>
              <a:gd name="T7" fmla="*/ 3175 h 2"/>
              <a:gd name="T8" fmla="*/ 0 w 2"/>
              <a:gd name="T9" fmla="*/ 3175 h 2"/>
              <a:gd name="T10" fmla="*/ 0 w 2"/>
              <a:gd name="T11" fmla="*/ 3175 h 2"/>
              <a:gd name="T12" fmla="*/ 3175 w 2"/>
              <a:gd name="T13" fmla="*/ 3175 h 2"/>
              <a:gd name="T14" fmla="*/ 3175 w 2"/>
              <a:gd name="T15" fmla="*/ 3175 h 2"/>
              <a:gd name="T16" fmla="*/ 3175 w 2"/>
              <a:gd name="T17" fmla="*/ 0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0 w 2"/>
              <a:gd name="T25" fmla="*/ 3175 h 2"/>
              <a:gd name="T26" fmla="*/ 0 w 2"/>
              <a:gd name="T27" fmla="*/ 3175 h 2"/>
              <a:gd name="T28" fmla="*/ 3175 w 2"/>
              <a:gd name="T29" fmla="*/ 3175 h 2"/>
              <a:gd name="T30" fmla="*/ 3175 w 2"/>
              <a:gd name="T31" fmla="*/ 3175 h 2"/>
              <a:gd name="T32" fmla="*/ 3175 w 2"/>
              <a:gd name="T33" fmla="*/ 3175 h 2"/>
              <a:gd name="T34" fmla="*/ 3175 w 2"/>
              <a:gd name="T35" fmla="*/ 3175 h 2"/>
              <a:gd name="T36" fmla="*/ 3175 w 2"/>
              <a:gd name="T37" fmla="*/ 3175 h 2"/>
              <a:gd name="T38" fmla="*/ 3175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0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0 w 2"/>
              <a:gd name="T53" fmla="*/ 3175 h 2"/>
              <a:gd name="T54" fmla="*/ 3175 w 2"/>
              <a:gd name="T55" fmla="*/ 3175 h 2"/>
              <a:gd name="T56" fmla="*/ 0 w 2"/>
              <a:gd name="T57" fmla="*/ 3175 h 2"/>
              <a:gd name="T58" fmla="*/ 3175 w 2"/>
              <a:gd name="T59" fmla="*/ 3175 h 2"/>
              <a:gd name="T60" fmla="*/ 3175 w 2"/>
              <a:gd name="T61" fmla="*/ 3175 h 2"/>
              <a:gd name="T62" fmla="*/ 3175 w 2"/>
              <a:gd name="T63" fmla="*/ 3175 h 2"/>
              <a:gd name="T64" fmla="*/ 0 w 2"/>
              <a:gd name="T65" fmla="*/ 3175 h 2"/>
              <a:gd name="T66" fmla="*/ 0 w 2"/>
              <a:gd name="T67" fmla="*/ 3175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/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3175 h 2"/>
              <a:gd name="T4" fmla="*/ 0 w 2"/>
              <a:gd name="T5" fmla="*/ 3175 h 2"/>
              <a:gd name="T6" fmla="*/ 0 w 2"/>
              <a:gd name="T7" fmla="*/ 3175 h 2"/>
              <a:gd name="T8" fmla="*/ 3175 w 2"/>
              <a:gd name="T9" fmla="*/ 3175 h 2"/>
              <a:gd name="T10" fmla="*/ 3175 w 2"/>
              <a:gd name="T11" fmla="*/ 0 h 2"/>
              <a:gd name="T12" fmla="*/ 3175 w 2"/>
              <a:gd name="T13" fmla="*/ 0 h 2"/>
              <a:gd name="T14" fmla="*/ 3175 w 2"/>
              <a:gd name="T15" fmla="*/ 0 h 2"/>
              <a:gd name="T16" fmla="*/ 0 w 2"/>
              <a:gd name="T17" fmla="*/ 0 h 2"/>
              <a:gd name="T18" fmla="*/ 0 w 2"/>
              <a:gd name="T19" fmla="*/ 3175 h 2"/>
              <a:gd name="T20" fmla="*/ 0 w 2"/>
              <a:gd name="T21" fmla="*/ 3175 h 2"/>
              <a:gd name="T22" fmla="*/ 3175 w 2"/>
              <a:gd name="T23" fmla="*/ 0 h 2"/>
              <a:gd name="T24" fmla="*/ 3175 w 2"/>
              <a:gd name="T25" fmla="*/ 0 h 2"/>
              <a:gd name="T26" fmla="*/ 3175 w 2"/>
              <a:gd name="T27" fmla="*/ 0 h 2"/>
              <a:gd name="T28" fmla="*/ 3175 w 2"/>
              <a:gd name="T29" fmla="*/ 3175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3175 h 2"/>
              <a:gd name="T38" fmla="*/ 0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3175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3175 w 2"/>
              <a:gd name="T53" fmla="*/ 3175 h 2"/>
              <a:gd name="T54" fmla="*/ 3175 w 2"/>
              <a:gd name="T55" fmla="*/ 3175 h 2"/>
              <a:gd name="T56" fmla="*/ 3175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/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3175 w 2"/>
              <a:gd name="T1" fmla="*/ 6350 h 4"/>
              <a:gd name="T2" fmla="*/ 3175 w 2"/>
              <a:gd name="T3" fmla="*/ 6350 h 4"/>
              <a:gd name="T4" fmla="*/ 3175 w 2"/>
              <a:gd name="T5" fmla="*/ 6350 h 4"/>
              <a:gd name="T6" fmla="*/ 3175 w 2"/>
              <a:gd name="T7" fmla="*/ 3175 h 4"/>
              <a:gd name="T8" fmla="*/ 3175 w 2"/>
              <a:gd name="T9" fmla="*/ 0 h 4"/>
              <a:gd name="T10" fmla="*/ 3175 w 2"/>
              <a:gd name="T11" fmla="*/ 0 h 4"/>
              <a:gd name="T12" fmla="*/ 3175 w 2"/>
              <a:gd name="T13" fmla="*/ 0 h 4"/>
              <a:gd name="T14" fmla="*/ 0 w 2"/>
              <a:gd name="T15" fmla="*/ 3175 h 4"/>
              <a:gd name="T16" fmla="*/ 3175 w 2"/>
              <a:gd name="T17" fmla="*/ 6350 h 4"/>
              <a:gd name="T18" fmla="*/ 3175 w 2"/>
              <a:gd name="T19" fmla="*/ 3175 h 4"/>
              <a:gd name="T20" fmla="*/ 3175 w 2"/>
              <a:gd name="T21" fmla="*/ 3175 h 4"/>
              <a:gd name="T22" fmla="*/ 3175 w 2"/>
              <a:gd name="T23" fmla="*/ 0 h 4"/>
              <a:gd name="T24" fmla="*/ 3175 w 2"/>
              <a:gd name="T25" fmla="*/ 3175 h 4"/>
              <a:gd name="T26" fmla="*/ 3175 w 2"/>
              <a:gd name="T27" fmla="*/ 3175 h 4"/>
              <a:gd name="T28" fmla="*/ 3175 w 2"/>
              <a:gd name="T29" fmla="*/ 3175 h 4"/>
              <a:gd name="T30" fmla="*/ 3175 w 2"/>
              <a:gd name="T31" fmla="*/ 3175 h 4"/>
              <a:gd name="T32" fmla="*/ 3175 w 2"/>
              <a:gd name="T33" fmla="*/ 3175 h 4"/>
              <a:gd name="T34" fmla="*/ 3175 w 2"/>
              <a:gd name="T35" fmla="*/ 3175 h 4"/>
              <a:gd name="T36" fmla="*/ 3175 w 2"/>
              <a:gd name="T37" fmla="*/ 3175 h 4"/>
              <a:gd name="T38" fmla="*/ 3175 w 2"/>
              <a:gd name="T39" fmla="*/ 3175 h 4"/>
              <a:gd name="T40" fmla="*/ 3175 w 2"/>
              <a:gd name="T41" fmla="*/ 3175 h 4"/>
              <a:gd name="T42" fmla="*/ 3175 w 2"/>
              <a:gd name="T43" fmla="*/ 3175 h 4"/>
              <a:gd name="T44" fmla="*/ 3175 w 2"/>
              <a:gd name="T45" fmla="*/ 3175 h 4"/>
              <a:gd name="T46" fmla="*/ 3175 w 2"/>
              <a:gd name="T47" fmla="*/ 3175 h 4"/>
              <a:gd name="T48" fmla="*/ 3175 w 2"/>
              <a:gd name="T49" fmla="*/ 3175 h 4"/>
              <a:gd name="T50" fmla="*/ 3175 w 2"/>
              <a:gd name="T51" fmla="*/ 3175 h 4"/>
              <a:gd name="T52" fmla="*/ 0 w 2"/>
              <a:gd name="T53" fmla="*/ 3175 h 4"/>
              <a:gd name="T54" fmla="*/ 3175 w 2"/>
              <a:gd name="T55" fmla="*/ 6350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/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6350 h 4"/>
              <a:gd name="T2" fmla="*/ 0 w 1587"/>
              <a:gd name="T3" fmla="*/ 3175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3175 h 4"/>
              <a:gd name="T10" fmla="*/ 0 w 1587"/>
              <a:gd name="T11" fmla="*/ 3175 h 4"/>
              <a:gd name="T12" fmla="*/ 0 w 1587"/>
              <a:gd name="T13" fmla="*/ 6350 h 4"/>
              <a:gd name="T14" fmla="*/ 0 w 1587"/>
              <a:gd name="T15" fmla="*/ 3175 h 4"/>
              <a:gd name="T16" fmla="*/ 0 w 1587"/>
              <a:gd name="T17" fmla="*/ 3175 h 4"/>
              <a:gd name="T18" fmla="*/ 0 w 1587"/>
              <a:gd name="T19" fmla="*/ 3175 h 4"/>
              <a:gd name="T20" fmla="*/ 0 w 1587"/>
              <a:gd name="T21" fmla="*/ 3175 h 4"/>
              <a:gd name="T22" fmla="*/ 0 w 1587"/>
              <a:gd name="T23" fmla="*/ 3175 h 4"/>
              <a:gd name="T24" fmla="*/ 0 w 1587"/>
              <a:gd name="T25" fmla="*/ 3175 h 4"/>
              <a:gd name="T26" fmla="*/ 0 w 1587"/>
              <a:gd name="T27" fmla="*/ 3175 h 4"/>
              <a:gd name="T28" fmla="*/ 0 w 1587"/>
              <a:gd name="T29" fmla="*/ 6350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/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3175 w 2"/>
              <a:gd name="T1" fmla="*/ 3175 h 2"/>
              <a:gd name="T2" fmla="*/ 3175 w 2"/>
              <a:gd name="T3" fmla="*/ 0 h 2"/>
              <a:gd name="T4" fmla="*/ 3175 w 2"/>
              <a:gd name="T5" fmla="*/ 0 h 2"/>
              <a:gd name="T6" fmla="*/ 3175 w 2"/>
              <a:gd name="T7" fmla="*/ 0 h 2"/>
              <a:gd name="T8" fmla="*/ 3175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3175 h 2"/>
              <a:gd name="T16" fmla="*/ 0 w 2"/>
              <a:gd name="T17" fmla="*/ 3175 h 2"/>
              <a:gd name="T18" fmla="*/ 0 w 2"/>
              <a:gd name="T19" fmla="*/ 3175 h 2"/>
              <a:gd name="T20" fmla="*/ 3175 w 2"/>
              <a:gd name="T21" fmla="*/ 3175 h 2"/>
              <a:gd name="T22" fmla="*/ 3175 w 2"/>
              <a:gd name="T23" fmla="*/ 3175 h 2"/>
              <a:gd name="T24" fmla="*/ 3175 w 2"/>
              <a:gd name="T25" fmla="*/ 0 h 2"/>
              <a:gd name="T26" fmla="*/ 3175 w 2"/>
              <a:gd name="T27" fmla="*/ 0 h 2"/>
              <a:gd name="T28" fmla="*/ 3175 w 2"/>
              <a:gd name="T29" fmla="*/ 0 h 2"/>
              <a:gd name="T30" fmla="*/ 0 w 2"/>
              <a:gd name="T31" fmla="*/ 3175 h 2"/>
              <a:gd name="T32" fmla="*/ 3175 w 2"/>
              <a:gd name="T33" fmla="*/ 3175 h 2"/>
              <a:gd name="T34" fmla="*/ 3175 w 2"/>
              <a:gd name="T35" fmla="*/ 0 h 2"/>
              <a:gd name="T36" fmla="*/ 0 w 2"/>
              <a:gd name="T37" fmla="*/ 3175 h 2"/>
              <a:gd name="T38" fmla="*/ 3175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0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0 w 2"/>
              <a:gd name="T53" fmla="*/ 3175 h 2"/>
              <a:gd name="T54" fmla="*/ 0 w 2"/>
              <a:gd name="T55" fmla="*/ 3175 h 2"/>
              <a:gd name="T56" fmla="*/ 0 w 2"/>
              <a:gd name="T57" fmla="*/ 3175 h 2"/>
              <a:gd name="T58" fmla="*/ 3175 w 2"/>
              <a:gd name="T59" fmla="*/ 3175 h 2"/>
              <a:gd name="T60" fmla="*/ 3175 w 2"/>
              <a:gd name="T61" fmla="*/ 3175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/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3175 h 2"/>
              <a:gd name="T2" fmla="*/ 0 w 1587"/>
              <a:gd name="T3" fmla="*/ 0 h 2"/>
              <a:gd name="T4" fmla="*/ 0 w 1587"/>
              <a:gd name="T5" fmla="*/ 3175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/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3175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3175 h 2"/>
              <a:gd name="T10" fmla="*/ 3175 w 2"/>
              <a:gd name="T11" fmla="*/ 3175 h 2"/>
              <a:gd name="T12" fmla="*/ 3175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3175 h 2"/>
              <a:gd name="T22" fmla="*/ 3175 w 2"/>
              <a:gd name="T23" fmla="*/ 3175 h 2"/>
              <a:gd name="T24" fmla="*/ 3175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/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3175 w 2"/>
              <a:gd name="T1" fmla="*/ 0 h 1588"/>
              <a:gd name="T2" fmla="*/ 0 w 2"/>
              <a:gd name="T3" fmla="*/ 0 h 1588"/>
              <a:gd name="T4" fmla="*/ 3175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/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3175 w 2"/>
              <a:gd name="T1" fmla="*/ 3175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3175 h 2"/>
              <a:gd name="T8" fmla="*/ 3175 w 2"/>
              <a:gd name="T9" fmla="*/ 3175 h 2"/>
              <a:gd name="T10" fmla="*/ 3175 w 2"/>
              <a:gd name="T11" fmla="*/ 3175 h 2"/>
              <a:gd name="T12" fmla="*/ 3175 w 2"/>
              <a:gd name="T13" fmla="*/ 3175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3175 h 2"/>
              <a:gd name="T20" fmla="*/ 3175 w 2"/>
              <a:gd name="T21" fmla="*/ 3175 h 2"/>
              <a:gd name="T22" fmla="*/ 3175 w 2"/>
              <a:gd name="T23" fmla="*/ 3175 h 2"/>
              <a:gd name="T24" fmla="*/ 3175 w 2"/>
              <a:gd name="T25" fmla="*/ 3175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/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3175 w 4"/>
              <a:gd name="T1" fmla="*/ 3175 h 2"/>
              <a:gd name="T2" fmla="*/ 3175 w 4"/>
              <a:gd name="T3" fmla="*/ 3175 h 2"/>
              <a:gd name="T4" fmla="*/ 6350 w 4"/>
              <a:gd name="T5" fmla="*/ 3175 h 2"/>
              <a:gd name="T6" fmla="*/ 6350 w 4"/>
              <a:gd name="T7" fmla="*/ 0 h 2"/>
              <a:gd name="T8" fmla="*/ 6350 w 4"/>
              <a:gd name="T9" fmla="*/ 0 h 2"/>
              <a:gd name="T10" fmla="*/ 3175 w 4"/>
              <a:gd name="T11" fmla="*/ 0 h 2"/>
              <a:gd name="T12" fmla="*/ 3175 w 4"/>
              <a:gd name="T13" fmla="*/ 0 h 2"/>
              <a:gd name="T14" fmla="*/ 0 w 4"/>
              <a:gd name="T15" fmla="*/ 3175 h 2"/>
              <a:gd name="T16" fmla="*/ 3175 w 4"/>
              <a:gd name="T17" fmla="*/ 3175 h 2"/>
              <a:gd name="T18" fmla="*/ 3175 w 4"/>
              <a:gd name="T19" fmla="*/ 0 h 2"/>
              <a:gd name="T20" fmla="*/ 6350 w 4"/>
              <a:gd name="T21" fmla="*/ 3175 h 2"/>
              <a:gd name="T22" fmla="*/ 6350 w 4"/>
              <a:gd name="T23" fmla="*/ 0 h 2"/>
              <a:gd name="T24" fmla="*/ 6350 w 4"/>
              <a:gd name="T25" fmla="*/ 0 h 2"/>
              <a:gd name="T26" fmla="*/ 3175 w 4"/>
              <a:gd name="T27" fmla="*/ 0 h 2"/>
              <a:gd name="T28" fmla="*/ 3175 w 4"/>
              <a:gd name="T29" fmla="*/ 0 h 2"/>
              <a:gd name="T30" fmla="*/ 0 w 4"/>
              <a:gd name="T31" fmla="*/ 0 h 2"/>
              <a:gd name="T32" fmla="*/ 3175 w 4"/>
              <a:gd name="T33" fmla="*/ 3175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/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3175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3175 h 2"/>
              <a:gd name="T14" fmla="*/ 0 w 2"/>
              <a:gd name="T15" fmla="*/ 3175 h 2"/>
              <a:gd name="T16" fmla="*/ 0 w 2"/>
              <a:gd name="T17" fmla="*/ 3175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0 w 2"/>
              <a:gd name="T25" fmla="*/ 3175 h 2"/>
              <a:gd name="T26" fmla="*/ 0 w 2"/>
              <a:gd name="T27" fmla="*/ 3175 h 2"/>
              <a:gd name="T28" fmla="*/ 0 w 2"/>
              <a:gd name="T29" fmla="*/ 3175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3175 h 2"/>
              <a:gd name="T38" fmla="*/ 0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0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0 w 2"/>
              <a:gd name="T53" fmla="*/ 3175 h 2"/>
              <a:gd name="T54" fmla="*/ 0 w 2"/>
              <a:gd name="T55" fmla="*/ 3175 h 2"/>
              <a:gd name="T56" fmla="*/ 0 w 2"/>
              <a:gd name="T57" fmla="*/ 3175 h 2"/>
              <a:gd name="T58" fmla="*/ 0 w 2"/>
              <a:gd name="T59" fmla="*/ 3175 h 2"/>
              <a:gd name="T60" fmla="*/ 0 w 2"/>
              <a:gd name="T61" fmla="*/ 3175 h 2"/>
              <a:gd name="T62" fmla="*/ 0 w 2"/>
              <a:gd name="T63" fmla="*/ 3175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/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3175 h 2"/>
              <a:gd name="T2" fmla="*/ 3175 w 2"/>
              <a:gd name="T3" fmla="*/ 3175 h 2"/>
              <a:gd name="T4" fmla="*/ 3175 w 2"/>
              <a:gd name="T5" fmla="*/ 3175 h 2"/>
              <a:gd name="T6" fmla="*/ 3175 w 2"/>
              <a:gd name="T7" fmla="*/ 0 h 2"/>
              <a:gd name="T8" fmla="*/ 3175 w 2"/>
              <a:gd name="T9" fmla="*/ 0 h 2"/>
              <a:gd name="T10" fmla="*/ 3175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3175 h 2"/>
              <a:gd name="T40" fmla="*/ 0 w 2"/>
              <a:gd name="T41" fmla="*/ 3175 h 2"/>
              <a:gd name="T42" fmla="*/ 3175 w 2"/>
              <a:gd name="T43" fmla="*/ 3175 h 2"/>
              <a:gd name="T44" fmla="*/ 3175 w 2"/>
              <a:gd name="T45" fmla="*/ 0 h 2"/>
              <a:gd name="T46" fmla="*/ 3175 w 2"/>
              <a:gd name="T47" fmla="*/ 0 h 2"/>
              <a:gd name="T48" fmla="*/ 3175 w 2"/>
              <a:gd name="T49" fmla="*/ 0 h 2"/>
              <a:gd name="T50" fmla="*/ 3175 w 2"/>
              <a:gd name="T51" fmla="*/ 0 h 2"/>
              <a:gd name="T52" fmla="*/ 3175 w 2"/>
              <a:gd name="T53" fmla="*/ 0 h 2"/>
              <a:gd name="T54" fmla="*/ 3175 w 2"/>
              <a:gd name="T55" fmla="*/ 0 h 2"/>
              <a:gd name="T56" fmla="*/ 3175 w 2"/>
              <a:gd name="T57" fmla="*/ 0 h 2"/>
              <a:gd name="T58" fmla="*/ 3175 w 2"/>
              <a:gd name="T59" fmla="*/ 0 h 2"/>
              <a:gd name="T60" fmla="*/ 3175 w 2"/>
              <a:gd name="T61" fmla="*/ 0 h 2"/>
              <a:gd name="T62" fmla="*/ 3175 w 2"/>
              <a:gd name="T63" fmla="*/ 0 h 2"/>
              <a:gd name="T64" fmla="*/ 3175 w 2"/>
              <a:gd name="T65" fmla="*/ 0 h 2"/>
              <a:gd name="T66" fmla="*/ 3175 w 2"/>
              <a:gd name="T67" fmla="*/ 3175 h 2"/>
              <a:gd name="T68" fmla="*/ 3175 w 2"/>
              <a:gd name="T69" fmla="*/ 0 h 2"/>
              <a:gd name="T70" fmla="*/ 3175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3175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/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4763 h 3"/>
              <a:gd name="T2" fmla="*/ 0 w 2"/>
              <a:gd name="T3" fmla="*/ 4763 h 3"/>
              <a:gd name="T4" fmla="*/ 3175 w 2"/>
              <a:gd name="T5" fmla="*/ 4763 h 3"/>
              <a:gd name="T6" fmla="*/ 3175 w 2"/>
              <a:gd name="T7" fmla="*/ 4763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4763 h 3"/>
              <a:gd name="T16" fmla="*/ 0 w 2"/>
              <a:gd name="T17" fmla="*/ 4763 h 3"/>
              <a:gd name="T18" fmla="*/ 0 w 2"/>
              <a:gd name="T19" fmla="*/ 4763 h 3"/>
              <a:gd name="T20" fmla="*/ 0 w 2"/>
              <a:gd name="T21" fmla="*/ 4763 h 3"/>
              <a:gd name="T22" fmla="*/ 0 w 2"/>
              <a:gd name="T23" fmla="*/ 0 h 3"/>
              <a:gd name="T24" fmla="*/ 0 w 2"/>
              <a:gd name="T25" fmla="*/ 4763 h 3"/>
              <a:gd name="T26" fmla="*/ 0 w 2"/>
              <a:gd name="T27" fmla="*/ 4763 h 3"/>
              <a:gd name="T28" fmla="*/ 0 w 2"/>
              <a:gd name="T29" fmla="*/ 4763 h 3"/>
              <a:gd name="T30" fmla="*/ 0 w 2"/>
              <a:gd name="T31" fmla="*/ 4763 h 3"/>
              <a:gd name="T32" fmla="*/ 0 w 2"/>
              <a:gd name="T33" fmla="*/ 4763 h 3"/>
              <a:gd name="T34" fmla="*/ 0 w 2"/>
              <a:gd name="T35" fmla="*/ 4763 h 3"/>
              <a:gd name="T36" fmla="*/ 0 w 2"/>
              <a:gd name="T37" fmla="*/ 4763 h 3"/>
              <a:gd name="T38" fmla="*/ 0 w 2"/>
              <a:gd name="T39" fmla="*/ 4763 h 3"/>
              <a:gd name="T40" fmla="*/ 0 w 2"/>
              <a:gd name="T41" fmla="*/ 4763 h 3"/>
              <a:gd name="T42" fmla="*/ 0 w 2"/>
              <a:gd name="T43" fmla="*/ 4763 h 3"/>
              <a:gd name="T44" fmla="*/ 0 w 2"/>
              <a:gd name="T45" fmla="*/ 4763 h 3"/>
              <a:gd name="T46" fmla="*/ 0 w 2"/>
              <a:gd name="T47" fmla="*/ 4763 h 3"/>
              <a:gd name="T48" fmla="*/ 0 w 2"/>
              <a:gd name="T49" fmla="*/ 4763 h 3"/>
              <a:gd name="T50" fmla="*/ 0 w 2"/>
              <a:gd name="T51" fmla="*/ 4763 h 3"/>
              <a:gd name="T52" fmla="*/ 0 w 2"/>
              <a:gd name="T53" fmla="*/ 4763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/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3175 h 2"/>
              <a:gd name="T6" fmla="*/ 3175 w 2"/>
              <a:gd name="T7" fmla="*/ 0 h 2"/>
              <a:gd name="T8" fmla="*/ 3175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3175 h 2"/>
              <a:gd name="T18" fmla="*/ 0 w 2"/>
              <a:gd name="T19" fmla="*/ 3175 h 2"/>
              <a:gd name="T20" fmla="*/ 3175 w 2"/>
              <a:gd name="T21" fmla="*/ 3175 h 2"/>
              <a:gd name="T22" fmla="*/ 3175 w 2"/>
              <a:gd name="T23" fmla="*/ 0 h 2"/>
              <a:gd name="T24" fmla="*/ 3175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3175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3175 h 2"/>
              <a:gd name="T2" fmla="*/ 3175 w 2"/>
              <a:gd name="T3" fmla="*/ 3175 h 2"/>
              <a:gd name="T4" fmla="*/ 0 w 2"/>
              <a:gd name="T5" fmla="*/ 0 h 2"/>
              <a:gd name="T6" fmla="*/ 0 w 2"/>
              <a:gd name="T7" fmla="*/ 3175 h 2"/>
              <a:gd name="T8" fmla="*/ 0 w 2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/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28" name="Freeform 1217"/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/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/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3175 w 2"/>
              <a:gd name="T1" fmla="*/ 0 h 2"/>
              <a:gd name="T2" fmla="*/ 3175 w 2"/>
              <a:gd name="T3" fmla="*/ 0 h 2"/>
              <a:gd name="T4" fmla="*/ 3175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3175 h 2"/>
              <a:gd name="T12" fmla="*/ 3175 w 2"/>
              <a:gd name="T13" fmla="*/ 0 h 2"/>
              <a:gd name="T14" fmla="*/ 3175 w 2"/>
              <a:gd name="T15" fmla="*/ 0 h 2"/>
              <a:gd name="T16" fmla="*/ 3175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3175 h 2"/>
              <a:gd name="T24" fmla="*/ 3175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/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3175 w 2"/>
              <a:gd name="T5" fmla="*/ 0 h 1587"/>
              <a:gd name="T6" fmla="*/ 3175 w 2"/>
              <a:gd name="T7" fmla="*/ 0 h 1587"/>
              <a:gd name="T8" fmla="*/ 3175 w 2"/>
              <a:gd name="T9" fmla="*/ 0 h 1587"/>
              <a:gd name="T10" fmla="*/ 3175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3175 w 2"/>
              <a:gd name="T25" fmla="*/ 0 h 1587"/>
              <a:gd name="T26" fmla="*/ 3175 w 2"/>
              <a:gd name="T27" fmla="*/ 0 h 1587"/>
              <a:gd name="T28" fmla="*/ 3175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3175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/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3175 h 2"/>
              <a:gd name="T2" fmla="*/ 0 w 1587"/>
              <a:gd name="T3" fmla="*/ 3175 h 2"/>
              <a:gd name="T4" fmla="*/ 0 w 1587"/>
              <a:gd name="T5" fmla="*/ 0 h 2"/>
              <a:gd name="T6" fmla="*/ 0 w 1587"/>
              <a:gd name="T7" fmla="*/ 3175 h 2"/>
              <a:gd name="T8" fmla="*/ 0 w 1587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/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3175 w 2"/>
              <a:gd name="T1" fmla="*/ 3175 h 2"/>
              <a:gd name="T2" fmla="*/ 3175 w 2"/>
              <a:gd name="T3" fmla="*/ 3175 h 2"/>
              <a:gd name="T4" fmla="*/ 3175 w 2"/>
              <a:gd name="T5" fmla="*/ 3175 h 2"/>
              <a:gd name="T6" fmla="*/ 3175 w 2"/>
              <a:gd name="T7" fmla="*/ 3175 h 2"/>
              <a:gd name="T8" fmla="*/ 0 w 2"/>
              <a:gd name="T9" fmla="*/ 3175 h 2"/>
              <a:gd name="T10" fmla="*/ 0 w 2"/>
              <a:gd name="T11" fmla="*/ 3175 h 2"/>
              <a:gd name="T12" fmla="*/ 3175 w 2"/>
              <a:gd name="T13" fmla="*/ 3175 h 2"/>
              <a:gd name="T14" fmla="*/ 0 w 2"/>
              <a:gd name="T15" fmla="*/ 3175 h 2"/>
              <a:gd name="T16" fmla="*/ 0 w 2"/>
              <a:gd name="T17" fmla="*/ 3175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0 w 2"/>
              <a:gd name="T25" fmla="*/ 3175 h 2"/>
              <a:gd name="T26" fmla="*/ 0 w 2"/>
              <a:gd name="T27" fmla="*/ 3175 h 2"/>
              <a:gd name="T28" fmla="*/ 0 w 2"/>
              <a:gd name="T29" fmla="*/ 3175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3175 h 2"/>
              <a:gd name="T38" fmla="*/ 3175 w 2"/>
              <a:gd name="T39" fmla="*/ 3175 h 2"/>
              <a:gd name="T40" fmla="*/ 3175 w 2"/>
              <a:gd name="T41" fmla="*/ 3175 h 2"/>
              <a:gd name="T42" fmla="*/ 3175 w 2"/>
              <a:gd name="T43" fmla="*/ 3175 h 2"/>
              <a:gd name="T44" fmla="*/ 3175 w 2"/>
              <a:gd name="T45" fmla="*/ 3175 h 2"/>
              <a:gd name="T46" fmla="*/ 3175 w 2"/>
              <a:gd name="T47" fmla="*/ 3175 h 2"/>
              <a:gd name="T48" fmla="*/ 0 w 2"/>
              <a:gd name="T49" fmla="*/ 0 h 2"/>
              <a:gd name="T50" fmla="*/ 0 w 2"/>
              <a:gd name="T51" fmla="*/ 3175 h 2"/>
              <a:gd name="T52" fmla="*/ 0 w 2"/>
              <a:gd name="T53" fmla="*/ 3175 h 2"/>
              <a:gd name="T54" fmla="*/ 0 w 2"/>
              <a:gd name="T55" fmla="*/ 3175 h 2"/>
              <a:gd name="T56" fmla="*/ 3175 w 2"/>
              <a:gd name="T57" fmla="*/ 3175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/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0 h 2"/>
              <a:gd name="T6" fmla="*/ 3175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3175 h 2"/>
              <a:gd name="T14" fmla="*/ 0 w 2"/>
              <a:gd name="T15" fmla="*/ 3175 h 2"/>
              <a:gd name="T16" fmla="*/ 3175 w 2"/>
              <a:gd name="T17" fmla="*/ 0 h 2"/>
              <a:gd name="T18" fmla="*/ 3175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3175 h 2"/>
              <a:gd name="T48" fmla="*/ 0 w 2"/>
              <a:gd name="T49" fmla="*/ 3175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/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3175 w 2"/>
              <a:gd name="T1" fmla="*/ 0 h 1588"/>
              <a:gd name="T2" fmla="*/ 0 w 2"/>
              <a:gd name="T3" fmla="*/ 0 h 1588"/>
              <a:gd name="T4" fmla="*/ 3175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/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3175 w 2"/>
              <a:gd name="T1" fmla="*/ 3175 h 5"/>
              <a:gd name="T2" fmla="*/ 3175 w 2"/>
              <a:gd name="T3" fmla="*/ 3175 h 5"/>
              <a:gd name="T4" fmla="*/ 0 w 2"/>
              <a:gd name="T5" fmla="*/ 0 h 5"/>
              <a:gd name="T6" fmla="*/ 0 w 2"/>
              <a:gd name="T7" fmla="*/ 3175 h 5"/>
              <a:gd name="T8" fmla="*/ 0 w 2"/>
              <a:gd name="T9" fmla="*/ 3175 h 5"/>
              <a:gd name="T10" fmla="*/ 3175 w 2"/>
              <a:gd name="T11" fmla="*/ 7938 h 5"/>
              <a:gd name="T12" fmla="*/ 3175 w 2"/>
              <a:gd name="T13" fmla="*/ 3175 h 5"/>
              <a:gd name="T14" fmla="*/ 3175 w 2"/>
              <a:gd name="T15" fmla="*/ 3175 h 5"/>
              <a:gd name="T16" fmla="*/ 0 w 2"/>
              <a:gd name="T17" fmla="*/ 0 h 5"/>
              <a:gd name="T18" fmla="*/ 0 w 2"/>
              <a:gd name="T19" fmla="*/ 3175 h 5"/>
              <a:gd name="T20" fmla="*/ 0 w 2"/>
              <a:gd name="T21" fmla="*/ 3175 h 5"/>
              <a:gd name="T22" fmla="*/ 3175 w 2"/>
              <a:gd name="T23" fmla="*/ 7938 h 5"/>
              <a:gd name="T24" fmla="*/ 3175 w 2"/>
              <a:gd name="T25" fmla="*/ 3175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/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3175 w 2"/>
              <a:gd name="T3" fmla="*/ 0 h 1587"/>
              <a:gd name="T4" fmla="*/ 3175 w 2"/>
              <a:gd name="T5" fmla="*/ 0 h 1587"/>
              <a:gd name="T6" fmla="*/ 3175 w 2"/>
              <a:gd name="T7" fmla="*/ 0 h 1587"/>
              <a:gd name="T8" fmla="*/ 3175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3175 w 2"/>
              <a:gd name="T19" fmla="*/ 0 h 1587"/>
              <a:gd name="T20" fmla="*/ 3175 w 2"/>
              <a:gd name="T21" fmla="*/ 0 h 1587"/>
              <a:gd name="T22" fmla="*/ 3175 w 2"/>
              <a:gd name="T23" fmla="*/ 0 h 1587"/>
              <a:gd name="T24" fmla="*/ 3175 w 2"/>
              <a:gd name="T25" fmla="*/ 0 h 1587"/>
              <a:gd name="T26" fmla="*/ 3175 w 2"/>
              <a:gd name="T27" fmla="*/ 0 h 1587"/>
              <a:gd name="T28" fmla="*/ 3175 w 2"/>
              <a:gd name="T29" fmla="*/ 0 h 1587"/>
              <a:gd name="T30" fmla="*/ 3175 w 2"/>
              <a:gd name="T31" fmla="*/ 0 h 1587"/>
              <a:gd name="T32" fmla="*/ 3175 w 2"/>
              <a:gd name="T33" fmla="*/ 0 h 1587"/>
              <a:gd name="T34" fmla="*/ 3175 w 2"/>
              <a:gd name="T35" fmla="*/ 0 h 1587"/>
              <a:gd name="T36" fmla="*/ 3175 w 2"/>
              <a:gd name="T37" fmla="*/ 0 h 1587"/>
              <a:gd name="T38" fmla="*/ 3175 w 2"/>
              <a:gd name="T39" fmla="*/ 0 h 1587"/>
              <a:gd name="T40" fmla="*/ 3175 w 2"/>
              <a:gd name="T41" fmla="*/ 0 h 1587"/>
              <a:gd name="T42" fmla="*/ 3175 w 2"/>
              <a:gd name="T43" fmla="*/ 0 h 1587"/>
              <a:gd name="T44" fmla="*/ 3175 w 2"/>
              <a:gd name="T45" fmla="*/ 0 h 1587"/>
              <a:gd name="T46" fmla="*/ 3175 w 2"/>
              <a:gd name="T47" fmla="*/ 0 h 1587"/>
              <a:gd name="T48" fmla="*/ 3175 w 2"/>
              <a:gd name="T49" fmla="*/ 0 h 1587"/>
              <a:gd name="T50" fmla="*/ 3175 w 2"/>
              <a:gd name="T51" fmla="*/ 0 h 1587"/>
              <a:gd name="T52" fmla="*/ 3175 w 2"/>
              <a:gd name="T53" fmla="*/ 0 h 1587"/>
              <a:gd name="T54" fmla="*/ 3175 w 2"/>
              <a:gd name="T55" fmla="*/ 0 h 1587"/>
              <a:gd name="T56" fmla="*/ 3175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/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1" name="Freeform 1258"/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/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/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4763 h 3"/>
              <a:gd name="T2" fmla="*/ 3175 w 2"/>
              <a:gd name="T3" fmla="*/ 0 h 3"/>
              <a:gd name="T4" fmla="*/ 3175 w 2"/>
              <a:gd name="T5" fmla="*/ 0 h 3"/>
              <a:gd name="T6" fmla="*/ 3175 w 2"/>
              <a:gd name="T7" fmla="*/ 0 h 3"/>
              <a:gd name="T8" fmla="*/ 3175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4763 h 3"/>
              <a:gd name="T16" fmla="*/ 0 w 2"/>
              <a:gd name="T17" fmla="*/ 4763 h 3"/>
              <a:gd name="T18" fmla="*/ 3175 w 2"/>
              <a:gd name="T19" fmla="*/ 0 h 3"/>
              <a:gd name="T20" fmla="*/ 3175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4763 h 3"/>
              <a:gd name="T40" fmla="*/ 0 w 2"/>
              <a:gd name="T41" fmla="*/ 4763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7" name="Rectangle 1273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8" name="Line 1274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/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3175 h 2"/>
              <a:gd name="T2" fmla="*/ 0 w 1587"/>
              <a:gd name="T3" fmla="*/ 3175 h 2"/>
              <a:gd name="T4" fmla="*/ 0 w 1587"/>
              <a:gd name="T5" fmla="*/ 0 h 2"/>
              <a:gd name="T6" fmla="*/ 0 w 1587"/>
              <a:gd name="T7" fmla="*/ 3175 h 2"/>
              <a:gd name="T8" fmla="*/ 0 w 1587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/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3175 h 2"/>
              <a:gd name="T4" fmla="*/ 3175 w 2"/>
              <a:gd name="T5" fmla="*/ 3175 h 2"/>
              <a:gd name="T6" fmla="*/ 3175 w 2"/>
              <a:gd name="T7" fmla="*/ 3175 h 2"/>
              <a:gd name="T8" fmla="*/ 3175 w 2"/>
              <a:gd name="T9" fmla="*/ 3175 h 2"/>
              <a:gd name="T10" fmla="*/ 3175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3175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3175 w 2"/>
              <a:gd name="T25" fmla="*/ 3175 h 2"/>
              <a:gd name="T26" fmla="*/ 3175 w 2"/>
              <a:gd name="T27" fmla="*/ 3175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/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3175 h 2"/>
              <a:gd name="T6" fmla="*/ 3175 w 2"/>
              <a:gd name="T7" fmla="*/ 3175 h 2"/>
              <a:gd name="T8" fmla="*/ 3175 w 2"/>
              <a:gd name="T9" fmla="*/ 3175 h 2"/>
              <a:gd name="T10" fmla="*/ 3175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3175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3175 h 2"/>
              <a:gd name="T50" fmla="*/ 3175 w 2"/>
              <a:gd name="T51" fmla="*/ 3175 h 2"/>
              <a:gd name="T52" fmla="*/ 3175 w 2"/>
              <a:gd name="T53" fmla="*/ 0 h 2"/>
              <a:gd name="T54" fmla="*/ 3175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3175 h 2"/>
              <a:gd name="T62" fmla="*/ 0 w 2"/>
              <a:gd name="T63" fmla="*/ 3175 h 2"/>
              <a:gd name="T64" fmla="*/ 3175 w 2"/>
              <a:gd name="T65" fmla="*/ 3175 h 2"/>
              <a:gd name="T66" fmla="*/ 3175 w 2"/>
              <a:gd name="T67" fmla="*/ 3175 h 2"/>
              <a:gd name="T68" fmla="*/ 0 w 2"/>
              <a:gd name="T69" fmla="*/ 3175 h 2"/>
              <a:gd name="T70" fmla="*/ 0 w 2"/>
              <a:gd name="T71" fmla="*/ 3175 h 2"/>
              <a:gd name="T72" fmla="*/ 0 w 2"/>
              <a:gd name="T73" fmla="*/ 3175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4" name="Rectangle 1336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5" name="Rectangle 1337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6" name="Rectangle 1340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7" name="Rectangle 1341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8" name="Rectangle 1342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9" name="Rectangle 1343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0" name="Rectangle 1344"/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1" name="Rectangle 67"/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anchor="b"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294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4"/>
            <a:ext cx="8529637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46979-6643-40E3-97F8-98E9CF259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0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1"/>
              </a:solidFill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699000"/>
            <a:ext cx="505936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672667" y="4699001"/>
            <a:ext cx="2762808" cy="140304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5"/>
          </p:nvPr>
        </p:nvSpPr>
        <p:spPr>
          <a:xfrm>
            <a:off x="5716588" y="6116638"/>
            <a:ext cx="2719387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15888" indent="-115888">
              <a:spcBef>
                <a:spcPct val="50000"/>
              </a:spcBef>
              <a:buFontTx/>
              <a:buChar char="•"/>
            </a:pPr>
            <a:endParaRPr lang="en-US" sz="1300" b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505A8E-F6FA-4478-92C9-D27F96A6F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/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60420 w 638"/>
              <a:gd name="T3" fmla="*/ 174625 h 1194"/>
              <a:gd name="T4" fmla="*/ 124019 w 638"/>
              <a:gd name="T5" fmla="*/ 342900 h 1194"/>
              <a:gd name="T6" fmla="*/ 168539 w 638"/>
              <a:gd name="T7" fmla="*/ 482600 h 1194"/>
              <a:gd name="T8" fmla="*/ 216238 w 638"/>
              <a:gd name="T9" fmla="*/ 631825 h 1194"/>
              <a:gd name="T10" fmla="*/ 260758 w 638"/>
              <a:gd name="T11" fmla="*/ 803275 h 1194"/>
              <a:gd name="T12" fmla="*/ 327537 w 638"/>
              <a:gd name="T13" fmla="*/ 1066800 h 1194"/>
              <a:gd name="T14" fmla="*/ 375237 w 638"/>
              <a:gd name="T15" fmla="*/ 1250950 h 1194"/>
              <a:gd name="T16" fmla="*/ 432477 w 638"/>
              <a:gd name="T17" fmla="*/ 1571625 h 1194"/>
              <a:gd name="T18" fmla="*/ 454736 w 638"/>
              <a:gd name="T19" fmla="*/ 1724025 h 1194"/>
              <a:gd name="T20" fmla="*/ 480176 w 638"/>
              <a:gd name="T21" fmla="*/ 1895475 h 1194"/>
              <a:gd name="T22" fmla="*/ 1014412 w 638"/>
              <a:gd name="T23" fmla="*/ 1895475 h 1194"/>
              <a:gd name="T24" fmla="*/ 992152 w 638"/>
              <a:gd name="T25" fmla="*/ 1812925 h 1194"/>
              <a:gd name="T26" fmla="*/ 950813 w 638"/>
              <a:gd name="T27" fmla="*/ 1682750 h 1194"/>
              <a:gd name="T28" fmla="*/ 909473 w 638"/>
              <a:gd name="T29" fmla="*/ 1555750 h 1194"/>
              <a:gd name="T30" fmla="*/ 871313 w 638"/>
              <a:gd name="T31" fmla="*/ 1447800 h 1194"/>
              <a:gd name="T32" fmla="*/ 785454 w 638"/>
              <a:gd name="T33" fmla="*/ 1244600 h 1194"/>
              <a:gd name="T34" fmla="*/ 725034 w 638"/>
              <a:gd name="T35" fmla="*/ 1108075 h 1194"/>
              <a:gd name="T36" fmla="*/ 674155 w 638"/>
              <a:gd name="T37" fmla="*/ 993775 h 1194"/>
              <a:gd name="T38" fmla="*/ 601015 w 638"/>
              <a:gd name="T39" fmla="*/ 844550 h 1194"/>
              <a:gd name="T40" fmla="*/ 540596 w 638"/>
              <a:gd name="T41" fmla="*/ 746125 h 1194"/>
              <a:gd name="T42" fmla="*/ 486536 w 638"/>
              <a:gd name="T43" fmla="*/ 657225 h 1194"/>
              <a:gd name="T44" fmla="*/ 426117 w 638"/>
              <a:gd name="T45" fmla="*/ 542925 h 1194"/>
              <a:gd name="T46" fmla="*/ 362517 w 638"/>
              <a:gd name="T47" fmla="*/ 454025 h 1194"/>
              <a:gd name="T48" fmla="*/ 276658 w 638"/>
              <a:gd name="T49" fmla="*/ 333375 h 1194"/>
              <a:gd name="T50" fmla="*/ 193978 w 638"/>
              <a:gd name="T51" fmla="*/ 222250 h 1194"/>
              <a:gd name="T52" fmla="*/ 92219 w 638"/>
              <a:gd name="T53" fmla="*/ 82550 h 1194"/>
              <a:gd name="T54" fmla="*/ 47700 w 638"/>
              <a:gd name="T55" fmla="*/ 31750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/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712788 w 448"/>
              <a:gd name="T1" fmla="*/ 584200 h 372"/>
              <a:gd name="T2" fmla="*/ 617325 w 448"/>
              <a:gd name="T3" fmla="*/ 474270 h 372"/>
              <a:gd name="T4" fmla="*/ 445493 w 448"/>
              <a:gd name="T5" fmla="*/ 326649 h 372"/>
              <a:gd name="T6" fmla="*/ 334119 w 448"/>
              <a:gd name="T7" fmla="*/ 223001 h 372"/>
              <a:gd name="T8" fmla="*/ 222746 w 448"/>
              <a:gd name="T9" fmla="*/ 147620 h 372"/>
              <a:gd name="T10" fmla="*/ 101827 w 448"/>
              <a:gd name="T11" fmla="*/ 69099 h 372"/>
              <a:gd name="T12" fmla="*/ 0 w 448"/>
              <a:gd name="T13" fmla="*/ 0 h 372"/>
              <a:gd name="T14" fmla="*/ 445493 w 448"/>
              <a:gd name="T15" fmla="*/ 0 h 372"/>
              <a:gd name="T16" fmla="*/ 477313 w 448"/>
              <a:gd name="T17" fmla="*/ 56535 h 372"/>
              <a:gd name="T18" fmla="*/ 515498 w 448"/>
              <a:gd name="T19" fmla="*/ 128775 h 372"/>
              <a:gd name="T20" fmla="*/ 550501 w 448"/>
              <a:gd name="T21" fmla="*/ 210438 h 372"/>
              <a:gd name="T22" fmla="*/ 601415 w 448"/>
              <a:gd name="T23" fmla="*/ 323509 h 372"/>
              <a:gd name="T24" fmla="*/ 649146 w 448"/>
              <a:gd name="T25" fmla="*/ 414594 h 372"/>
              <a:gd name="T26" fmla="*/ 690513 w 448"/>
              <a:gd name="T27" fmla="*/ 524524 h 372"/>
              <a:gd name="T28" fmla="*/ 712788 w 448"/>
              <a:gd name="T29" fmla="*/ 584200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/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9" name="Rectangle 1089"/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10" name="Freeform 1098"/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3175 w 2"/>
              <a:gd name="T3" fmla="*/ 0 h 1587"/>
              <a:gd name="T4" fmla="*/ 3175 w 2"/>
              <a:gd name="T5" fmla="*/ 0 h 1587"/>
              <a:gd name="T6" fmla="*/ 3175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3175 w 2"/>
              <a:gd name="T35" fmla="*/ 0 h 1587"/>
              <a:gd name="T36" fmla="*/ 3175 w 2"/>
              <a:gd name="T37" fmla="*/ 0 h 1587"/>
              <a:gd name="T38" fmla="*/ 3175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/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0 w 2"/>
              <a:gd name="T5" fmla="*/ 3175 h 2"/>
              <a:gd name="T6" fmla="*/ 0 w 2"/>
              <a:gd name="T7" fmla="*/ 3175 h 2"/>
              <a:gd name="T8" fmla="*/ 0 w 2"/>
              <a:gd name="T9" fmla="*/ 3175 h 2"/>
              <a:gd name="T10" fmla="*/ 0 w 2"/>
              <a:gd name="T11" fmla="*/ 3175 h 2"/>
              <a:gd name="T12" fmla="*/ 3175 w 2"/>
              <a:gd name="T13" fmla="*/ 3175 h 2"/>
              <a:gd name="T14" fmla="*/ 3175 w 2"/>
              <a:gd name="T15" fmla="*/ 3175 h 2"/>
              <a:gd name="T16" fmla="*/ 3175 w 2"/>
              <a:gd name="T17" fmla="*/ 0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0 w 2"/>
              <a:gd name="T25" fmla="*/ 3175 h 2"/>
              <a:gd name="T26" fmla="*/ 0 w 2"/>
              <a:gd name="T27" fmla="*/ 3175 h 2"/>
              <a:gd name="T28" fmla="*/ 3175 w 2"/>
              <a:gd name="T29" fmla="*/ 3175 h 2"/>
              <a:gd name="T30" fmla="*/ 3175 w 2"/>
              <a:gd name="T31" fmla="*/ 3175 h 2"/>
              <a:gd name="T32" fmla="*/ 3175 w 2"/>
              <a:gd name="T33" fmla="*/ 3175 h 2"/>
              <a:gd name="T34" fmla="*/ 3175 w 2"/>
              <a:gd name="T35" fmla="*/ 3175 h 2"/>
              <a:gd name="T36" fmla="*/ 3175 w 2"/>
              <a:gd name="T37" fmla="*/ 3175 h 2"/>
              <a:gd name="T38" fmla="*/ 3175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0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0 w 2"/>
              <a:gd name="T53" fmla="*/ 3175 h 2"/>
              <a:gd name="T54" fmla="*/ 3175 w 2"/>
              <a:gd name="T55" fmla="*/ 3175 h 2"/>
              <a:gd name="T56" fmla="*/ 0 w 2"/>
              <a:gd name="T57" fmla="*/ 3175 h 2"/>
              <a:gd name="T58" fmla="*/ 3175 w 2"/>
              <a:gd name="T59" fmla="*/ 3175 h 2"/>
              <a:gd name="T60" fmla="*/ 3175 w 2"/>
              <a:gd name="T61" fmla="*/ 3175 h 2"/>
              <a:gd name="T62" fmla="*/ 3175 w 2"/>
              <a:gd name="T63" fmla="*/ 3175 h 2"/>
              <a:gd name="T64" fmla="*/ 0 w 2"/>
              <a:gd name="T65" fmla="*/ 3175 h 2"/>
              <a:gd name="T66" fmla="*/ 0 w 2"/>
              <a:gd name="T67" fmla="*/ 3175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/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3175 h 2"/>
              <a:gd name="T4" fmla="*/ 0 w 2"/>
              <a:gd name="T5" fmla="*/ 3175 h 2"/>
              <a:gd name="T6" fmla="*/ 0 w 2"/>
              <a:gd name="T7" fmla="*/ 3175 h 2"/>
              <a:gd name="T8" fmla="*/ 3175 w 2"/>
              <a:gd name="T9" fmla="*/ 3175 h 2"/>
              <a:gd name="T10" fmla="*/ 3175 w 2"/>
              <a:gd name="T11" fmla="*/ 0 h 2"/>
              <a:gd name="T12" fmla="*/ 3175 w 2"/>
              <a:gd name="T13" fmla="*/ 0 h 2"/>
              <a:gd name="T14" fmla="*/ 3175 w 2"/>
              <a:gd name="T15" fmla="*/ 0 h 2"/>
              <a:gd name="T16" fmla="*/ 0 w 2"/>
              <a:gd name="T17" fmla="*/ 0 h 2"/>
              <a:gd name="T18" fmla="*/ 0 w 2"/>
              <a:gd name="T19" fmla="*/ 3175 h 2"/>
              <a:gd name="T20" fmla="*/ 0 w 2"/>
              <a:gd name="T21" fmla="*/ 3175 h 2"/>
              <a:gd name="T22" fmla="*/ 3175 w 2"/>
              <a:gd name="T23" fmla="*/ 0 h 2"/>
              <a:gd name="T24" fmla="*/ 3175 w 2"/>
              <a:gd name="T25" fmla="*/ 0 h 2"/>
              <a:gd name="T26" fmla="*/ 3175 w 2"/>
              <a:gd name="T27" fmla="*/ 0 h 2"/>
              <a:gd name="T28" fmla="*/ 3175 w 2"/>
              <a:gd name="T29" fmla="*/ 3175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3175 h 2"/>
              <a:gd name="T38" fmla="*/ 0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3175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3175 w 2"/>
              <a:gd name="T53" fmla="*/ 3175 h 2"/>
              <a:gd name="T54" fmla="*/ 3175 w 2"/>
              <a:gd name="T55" fmla="*/ 3175 h 2"/>
              <a:gd name="T56" fmla="*/ 3175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/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3175 w 2"/>
              <a:gd name="T1" fmla="*/ 6350 h 4"/>
              <a:gd name="T2" fmla="*/ 3175 w 2"/>
              <a:gd name="T3" fmla="*/ 6350 h 4"/>
              <a:gd name="T4" fmla="*/ 3175 w 2"/>
              <a:gd name="T5" fmla="*/ 6350 h 4"/>
              <a:gd name="T6" fmla="*/ 3175 w 2"/>
              <a:gd name="T7" fmla="*/ 3175 h 4"/>
              <a:gd name="T8" fmla="*/ 3175 w 2"/>
              <a:gd name="T9" fmla="*/ 0 h 4"/>
              <a:gd name="T10" fmla="*/ 3175 w 2"/>
              <a:gd name="T11" fmla="*/ 0 h 4"/>
              <a:gd name="T12" fmla="*/ 3175 w 2"/>
              <a:gd name="T13" fmla="*/ 0 h 4"/>
              <a:gd name="T14" fmla="*/ 0 w 2"/>
              <a:gd name="T15" fmla="*/ 3175 h 4"/>
              <a:gd name="T16" fmla="*/ 3175 w 2"/>
              <a:gd name="T17" fmla="*/ 6350 h 4"/>
              <a:gd name="T18" fmla="*/ 3175 w 2"/>
              <a:gd name="T19" fmla="*/ 3175 h 4"/>
              <a:gd name="T20" fmla="*/ 3175 w 2"/>
              <a:gd name="T21" fmla="*/ 3175 h 4"/>
              <a:gd name="T22" fmla="*/ 3175 w 2"/>
              <a:gd name="T23" fmla="*/ 0 h 4"/>
              <a:gd name="T24" fmla="*/ 3175 w 2"/>
              <a:gd name="T25" fmla="*/ 3175 h 4"/>
              <a:gd name="T26" fmla="*/ 3175 w 2"/>
              <a:gd name="T27" fmla="*/ 3175 h 4"/>
              <a:gd name="T28" fmla="*/ 3175 w 2"/>
              <a:gd name="T29" fmla="*/ 3175 h 4"/>
              <a:gd name="T30" fmla="*/ 3175 w 2"/>
              <a:gd name="T31" fmla="*/ 3175 h 4"/>
              <a:gd name="T32" fmla="*/ 3175 w 2"/>
              <a:gd name="T33" fmla="*/ 3175 h 4"/>
              <a:gd name="T34" fmla="*/ 3175 w 2"/>
              <a:gd name="T35" fmla="*/ 3175 h 4"/>
              <a:gd name="T36" fmla="*/ 3175 w 2"/>
              <a:gd name="T37" fmla="*/ 3175 h 4"/>
              <a:gd name="T38" fmla="*/ 3175 w 2"/>
              <a:gd name="T39" fmla="*/ 3175 h 4"/>
              <a:gd name="T40" fmla="*/ 3175 w 2"/>
              <a:gd name="T41" fmla="*/ 3175 h 4"/>
              <a:gd name="T42" fmla="*/ 3175 w 2"/>
              <a:gd name="T43" fmla="*/ 3175 h 4"/>
              <a:gd name="T44" fmla="*/ 3175 w 2"/>
              <a:gd name="T45" fmla="*/ 3175 h 4"/>
              <a:gd name="T46" fmla="*/ 3175 w 2"/>
              <a:gd name="T47" fmla="*/ 3175 h 4"/>
              <a:gd name="T48" fmla="*/ 3175 w 2"/>
              <a:gd name="T49" fmla="*/ 3175 h 4"/>
              <a:gd name="T50" fmla="*/ 3175 w 2"/>
              <a:gd name="T51" fmla="*/ 3175 h 4"/>
              <a:gd name="T52" fmla="*/ 0 w 2"/>
              <a:gd name="T53" fmla="*/ 3175 h 4"/>
              <a:gd name="T54" fmla="*/ 3175 w 2"/>
              <a:gd name="T55" fmla="*/ 6350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/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6350 h 4"/>
              <a:gd name="T2" fmla="*/ 0 w 1587"/>
              <a:gd name="T3" fmla="*/ 3175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3175 h 4"/>
              <a:gd name="T10" fmla="*/ 0 w 1587"/>
              <a:gd name="T11" fmla="*/ 3175 h 4"/>
              <a:gd name="T12" fmla="*/ 0 w 1587"/>
              <a:gd name="T13" fmla="*/ 6350 h 4"/>
              <a:gd name="T14" fmla="*/ 0 w 1587"/>
              <a:gd name="T15" fmla="*/ 3175 h 4"/>
              <a:gd name="T16" fmla="*/ 0 w 1587"/>
              <a:gd name="T17" fmla="*/ 3175 h 4"/>
              <a:gd name="T18" fmla="*/ 0 w 1587"/>
              <a:gd name="T19" fmla="*/ 3175 h 4"/>
              <a:gd name="T20" fmla="*/ 0 w 1587"/>
              <a:gd name="T21" fmla="*/ 3175 h 4"/>
              <a:gd name="T22" fmla="*/ 0 w 1587"/>
              <a:gd name="T23" fmla="*/ 3175 h 4"/>
              <a:gd name="T24" fmla="*/ 0 w 1587"/>
              <a:gd name="T25" fmla="*/ 3175 h 4"/>
              <a:gd name="T26" fmla="*/ 0 w 1587"/>
              <a:gd name="T27" fmla="*/ 3175 h 4"/>
              <a:gd name="T28" fmla="*/ 0 w 1587"/>
              <a:gd name="T29" fmla="*/ 6350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/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3175 w 2"/>
              <a:gd name="T1" fmla="*/ 3175 h 2"/>
              <a:gd name="T2" fmla="*/ 3175 w 2"/>
              <a:gd name="T3" fmla="*/ 0 h 2"/>
              <a:gd name="T4" fmla="*/ 3175 w 2"/>
              <a:gd name="T5" fmla="*/ 0 h 2"/>
              <a:gd name="T6" fmla="*/ 3175 w 2"/>
              <a:gd name="T7" fmla="*/ 0 h 2"/>
              <a:gd name="T8" fmla="*/ 3175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3175 h 2"/>
              <a:gd name="T16" fmla="*/ 0 w 2"/>
              <a:gd name="T17" fmla="*/ 3175 h 2"/>
              <a:gd name="T18" fmla="*/ 0 w 2"/>
              <a:gd name="T19" fmla="*/ 3175 h 2"/>
              <a:gd name="T20" fmla="*/ 3175 w 2"/>
              <a:gd name="T21" fmla="*/ 3175 h 2"/>
              <a:gd name="T22" fmla="*/ 3175 w 2"/>
              <a:gd name="T23" fmla="*/ 3175 h 2"/>
              <a:gd name="T24" fmla="*/ 3175 w 2"/>
              <a:gd name="T25" fmla="*/ 0 h 2"/>
              <a:gd name="T26" fmla="*/ 3175 w 2"/>
              <a:gd name="T27" fmla="*/ 0 h 2"/>
              <a:gd name="T28" fmla="*/ 3175 w 2"/>
              <a:gd name="T29" fmla="*/ 0 h 2"/>
              <a:gd name="T30" fmla="*/ 0 w 2"/>
              <a:gd name="T31" fmla="*/ 3175 h 2"/>
              <a:gd name="T32" fmla="*/ 3175 w 2"/>
              <a:gd name="T33" fmla="*/ 3175 h 2"/>
              <a:gd name="T34" fmla="*/ 3175 w 2"/>
              <a:gd name="T35" fmla="*/ 0 h 2"/>
              <a:gd name="T36" fmla="*/ 0 w 2"/>
              <a:gd name="T37" fmla="*/ 3175 h 2"/>
              <a:gd name="T38" fmla="*/ 3175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0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0 w 2"/>
              <a:gd name="T53" fmla="*/ 3175 h 2"/>
              <a:gd name="T54" fmla="*/ 0 w 2"/>
              <a:gd name="T55" fmla="*/ 3175 h 2"/>
              <a:gd name="T56" fmla="*/ 0 w 2"/>
              <a:gd name="T57" fmla="*/ 3175 h 2"/>
              <a:gd name="T58" fmla="*/ 3175 w 2"/>
              <a:gd name="T59" fmla="*/ 3175 h 2"/>
              <a:gd name="T60" fmla="*/ 3175 w 2"/>
              <a:gd name="T61" fmla="*/ 3175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/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3175 h 2"/>
              <a:gd name="T2" fmla="*/ 0 w 1587"/>
              <a:gd name="T3" fmla="*/ 0 h 2"/>
              <a:gd name="T4" fmla="*/ 0 w 1587"/>
              <a:gd name="T5" fmla="*/ 3175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/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3175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3175 h 2"/>
              <a:gd name="T10" fmla="*/ 3175 w 2"/>
              <a:gd name="T11" fmla="*/ 3175 h 2"/>
              <a:gd name="T12" fmla="*/ 3175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3175 h 2"/>
              <a:gd name="T22" fmla="*/ 3175 w 2"/>
              <a:gd name="T23" fmla="*/ 3175 h 2"/>
              <a:gd name="T24" fmla="*/ 3175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/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3175 w 2"/>
              <a:gd name="T1" fmla="*/ 0 h 1588"/>
              <a:gd name="T2" fmla="*/ 0 w 2"/>
              <a:gd name="T3" fmla="*/ 0 h 1588"/>
              <a:gd name="T4" fmla="*/ 3175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/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3175 w 2"/>
              <a:gd name="T1" fmla="*/ 3175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3175 h 2"/>
              <a:gd name="T8" fmla="*/ 3175 w 2"/>
              <a:gd name="T9" fmla="*/ 3175 h 2"/>
              <a:gd name="T10" fmla="*/ 3175 w 2"/>
              <a:gd name="T11" fmla="*/ 3175 h 2"/>
              <a:gd name="T12" fmla="*/ 3175 w 2"/>
              <a:gd name="T13" fmla="*/ 3175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3175 h 2"/>
              <a:gd name="T20" fmla="*/ 3175 w 2"/>
              <a:gd name="T21" fmla="*/ 3175 h 2"/>
              <a:gd name="T22" fmla="*/ 3175 w 2"/>
              <a:gd name="T23" fmla="*/ 3175 h 2"/>
              <a:gd name="T24" fmla="*/ 3175 w 2"/>
              <a:gd name="T25" fmla="*/ 3175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/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3175 w 4"/>
              <a:gd name="T1" fmla="*/ 3175 h 2"/>
              <a:gd name="T2" fmla="*/ 3175 w 4"/>
              <a:gd name="T3" fmla="*/ 3175 h 2"/>
              <a:gd name="T4" fmla="*/ 6350 w 4"/>
              <a:gd name="T5" fmla="*/ 3175 h 2"/>
              <a:gd name="T6" fmla="*/ 6350 w 4"/>
              <a:gd name="T7" fmla="*/ 0 h 2"/>
              <a:gd name="T8" fmla="*/ 6350 w 4"/>
              <a:gd name="T9" fmla="*/ 0 h 2"/>
              <a:gd name="T10" fmla="*/ 3175 w 4"/>
              <a:gd name="T11" fmla="*/ 0 h 2"/>
              <a:gd name="T12" fmla="*/ 3175 w 4"/>
              <a:gd name="T13" fmla="*/ 0 h 2"/>
              <a:gd name="T14" fmla="*/ 0 w 4"/>
              <a:gd name="T15" fmla="*/ 3175 h 2"/>
              <a:gd name="T16" fmla="*/ 3175 w 4"/>
              <a:gd name="T17" fmla="*/ 3175 h 2"/>
              <a:gd name="T18" fmla="*/ 3175 w 4"/>
              <a:gd name="T19" fmla="*/ 0 h 2"/>
              <a:gd name="T20" fmla="*/ 6350 w 4"/>
              <a:gd name="T21" fmla="*/ 3175 h 2"/>
              <a:gd name="T22" fmla="*/ 6350 w 4"/>
              <a:gd name="T23" fmla="*/ 0 h 2"/>
              <a:gd name="T24" fmla="*/ 6350 w 4"/>
              <a:gd name="T25" fmla="*/ 0 h 2"/>
              <a:gd name="T26" fmla="*/ 3175 w 4"/>
              <a:gd name="T27" fmla="*/ 0 h 2"/>
              <a:gd name="T28" fmla="*/ 3175 w 4"/>
              <a:gd name="T29" fmla="*/ 0 h 2"/>
              <a:gd name="T30" fmla="*/ 0 w 4"/>
              <a:gd name="T31" fmla="*/ 0 h 2"/>
              <a:gd name="T32" fmla="*/ 3175 w 4"/>
              <a:gd name="T33" fmla="*/ 3175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/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3175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3175 h 2"/>
              <a:gd name="T14" fmla="*/ 0 w 2"/>
              <a:gd name="T15" fmla="*/ 3175 h 2"/>
              <a:gd name="T16" fmla="*/ 0 w 2"/>
              <a:gd name="T17" fmla="*/ 3175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0 w 2"/>
              <a:gd name="T25" fmla="*/ 3175 h 2"/>
              <a:gd name="T26" fmla="*/ 0 w 2"/>
              <a:gd name="T27" fmla="*/ 3175 h 2"/>
              <a:gd name="T28" fmla="*/ 0 w 2"/>
              <a:gd name="T29" fmla="*/ 3175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3175 h 2"/>
              <a:gd name="T38" fmla="*/ 0 w 2"/>
              <a:gd name="T39" fmla="*/ 3175 h 2"/>
              <a:gd name="T40" fmla="*/ 0 w 2"/>
              <a:gd name="T41" fmla="*/ 3175 h 2"/>
              <a:gd name="T42" fmla="*/ 0 w 2"/>
              <a:gd name="T43" fmla="*/ 3175 h 2"/>
              <a:gd name="T44" fmla="*/ 0 w 2"/>
              <a:gd name="T45" fmla="*/ 3175 h 2"/>
              <a:gd name="T46" fmla="*/ 0 w 2"/>
              <a:gd name="T47" fmla="*/ 3175 h 2"/>
              <a:gd name="T48" fmla="*/ 0 w 2"/>
              <a:gd name="T49" fmla="*/ 3175 h 2"/>
              <a:gd name="T50" fmla="*/ 0 w 2"/>
              <a:gd name="T51" fmla="*/ 3175 h 2"/>
              <a:gd name="T52" fmla="*/ 0 w 2"/>
              <a:gd name="T53" fmla="*/ 3175 h 2"/>
              <a:gd name="T54" fmla="*/ 0 w 2"/>
              <a:gd name="T55" fmla="*/ 3175 h 2"/>
              <a:gd name="T56" fmla="*/ 0 w 2"/>
              <a:gd name="T57" fmla="*/ 3175 h 2"/>
              <a:gd name="T58" fmla="*/ 0 w 2"/>
              <a:gd name="T59" fmla="*/ 3175 h 2"/>
              <a:gd name="T60" fmla="*/ 0 w 2"/>
              <a:gd name="T61" fmla="*/ 3175 h 2"/>
              <a:gd name="T62" fmla="*/ 0 w 2"/>
              <a:gd name="T63" fmla="*/ 3175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/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3175 h 2"/>
              <a:gd name="T2" fmla="*/ 3175 w 2"/>
              <a:gd name="T3" fmla="*/ 3175 h 2"/>
              <a:gd name="T4" fmla="*/ 3175 w 2"/>
              <a:gd name="T5" fmla="*/ 3175 h 2"/>
              <a:gd name="T6" fmla="*/ 3175 w 2"/>
              <a:gd name="T7" fmla="*/ 0 h 2"/>
              <a:gd name="T8" fmla="*/ 3175 w 2"/>
              <a:gd name="T9" fmla="*/ 0 h 2"/>
              <a:gd name="T10" fmla="*/ 3175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3175 h 2"/>
              <a:gd name="T40" fmla="*/ 0 w 2"/>
              <a:gd name="T41" fmla="*/ 3175 h 2"/>
              <a:gd name="T42" fmla="*/ 3175 w 2"/>
              <a:gd name="T43" fmla="*/ 3175 h 2"/>
              <a:gd name="T44" fmla="*/ 3175 w 2"/>
              <a:gd name="T45" fmla="*/ 0 h 2"/>
              <a:gd name="T46" fmla="*/ 3175 w 2"/>
              <a:gd name="T47" fmla="*/ 0 h 2"/>
              <a:gd name="T48" fmla="*/ 3175 w 2"/>
              <a:gd name="T49" fmla="*/ 0 h 2"/>
              <a:gd name="T50" fmla="*/ 3175 w 2"/>
              <a:gd name="T51" fmla="*/ 0 h 2"/>
              <a:gd name="T52" fmla="*/ 3175 w 2"/>
              <a:gd name="T53" fmla="*/ 0 h 2"/>
              <a:gd name="T54" fmla="*/ 3175 w 2"/>
              <a:gd name="T55" fmla="*/ 0 h 2"/>
              <a:gd name="T56" fmla="*/ 3175 w 2"/>
              <a:gd name="T57" fmla="*/ 0 h 2"/>
              <a:gd name="T58" fmla="*/ 3175 w 2"/>
              <a:gd name="T59" fmla="*/ 0 h 2"/>
              <a:gd name="T60" fmla="*/ 3175 w 2"/>
              <a:gd name="T61" fmla="*/ 0 h 2"/>
              <a:gd name="T62" fmla="*/ 3175 w 2"/>
              <a:gd name="T63" fmla="*/ 0 h 2"/>
              <a:gd name="T64" fmla="*/ 3175 w 2"/>
              <a:gd name="T65" fmla="*/ 0 h 2"/>
              <a:gd name="T66" fmla="*/ 3175 w 2"/>
              <a:gd name="T67" fmla="*/ 3175 h 2"/>
              <a:gd name="T68" fmla="*/ 3175 w 2"/>
              <a:gd name="T69" fmla="*/ 0 h 2"/>
              <a:gd name="T70" fmla="*/ 3175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3175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/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4763 h 3"/>
              <a:gd name="T2" fmla="*/ 0 w 2"/>
              <a:gd name="T3" fmla="*/ 4763 h 3"/>
              <a:gd name="T4" fmla="*/ 3175 w 2"/>
              <a:gd name="T5" fmla="*/ 4763 h 3"/>
              <a:gd name="T6" fmla="*/ 3175 w 2"/>
              <a:gd name="T7" fmla="*/ 4763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4763 h 3"/>
              <a:gd name="T16" fmla="*/ 0 w 2"/>
              <a:gd name="T17" fmla="*/ 4763 h 3"/>
              <a:gd name="T18" fmla="*/ 0 w 2"/>
              <a:gd name="T19" fmla="*/ 4763 h 3"/>
              <a:gd name="T20" fmla="*/ 0 w 2"/>
              <a:gd name="T21" fmla="*/ 4763 h 3"/>
              <a:gd name="T22" fmla="*/ 0 w 2"/>
              <a:gd name="T23" fmla="*/ 0 h 3"/>
              <a:gd name="T24" fmla="*/ 0 w 2"/>
              <a:gd name="T25" fmla="*/ 4763 h 3"/>
              <a:gd name="T26" fmla="*/ 0 w 2"/>
              <a:gd name="T27" fmla="*/ 4763 h 3"/>
              <a:gd name="T28" fmla="*/ 0 w 2"/>
              <a:gd name="T29" fmla="*/ 4763 h 3"/>
              <a:gd name="T30" fmla="*/ 0 w 2"/>
              <a:gd name="T31" fmla="*/ 4763 h 3"/>
              <a:gd name="T32" fmla="*/ 0 w 2"/>
              <a:gd name="T33" fmla="*/ 4763 h 3"/>
              <a:gd name="T34" fmla="*/ 0 w 2"/>
              <a:gd name="T35" fmla="*/ 4763 h 3"/>
              <a:gd name="T36" fmla="*/ 0 w 2"/>
              <a:gd name="T37" fmla="*/ 4763 h 3"/>
              <a:gd name="T38" fmla="*/ 0 w 2"/>
              <a:gd name="T39" fmla="*/ 4763 h 3"/>
              <a:gd name="T40" fmla="*/ 0 w 2"/>
              <a:gd name="T41" fmla="*/ 4763 h 3"/>
              <a:gd name="T42" fmla="*/ 0 w 2"/>
              <a:gd name="T43" fmla="*/ 4763 h 3"/>
              <a:gd name="T44" fmla="*/ 0 w 2"/>
              <a:gd name="T45" fmla="*/ 4763 h 3"/>
              <a:gd name="T46" fmla="*/ 0 w 2"/>
              <a:gd name="T47" fmla="*/ 4763 h 3"/>
              <a:gd name="T48" fmla="*/ 0 w 2"/>
              <a:gd name="T49" fmla="*/ 4763 h 3"/>
              <a:gd name="T50" fmla="*/ 0 w 2"/>
              <a:gd name="T51" fmla="*/ 4763 h 3"/>
              <a:gd name="T52" fmla="*/ 0 w 2"/>
              <a:gd name="T53" fmla="*/ 4763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/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/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3175 h 2"/>
              <a:gd name="T6" fmla="*/ 3175 w 2"/>
              <a:gd name="T7" fmla="*/ 0 h 2"/>
              <a:gd name="T8" fmla="*/ 3175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3175 h 2"/>
              <a:gd name="T18" fmla="*/ 0 w 2"/>
              <a:gd name="T19" fmla="*/ 3175 h 2"/>
              <a:gd name="T20" fmla="*/ 3175 w 2"/>
              <a:gd name="T21" fmla="*/ 3175 h 2"/>
              <a:gd name="T22" fmla="*/ 3175 w 2"/>
              <a:gd name="T23" fmla="*/ 0 h 2"/>
              <a:gd name="T24" fmla="*/ 3175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3175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/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3175 h 2"/>
              <a:gd name="T2" fmla="*/ 3175 w 2"/>
              <a:gd name="T3" fmla="*/ 3175 h 2"/>
              <a:gd name="T4" fmla="*/ 0 w 2"/>
              <a:gd name="T5" fmla="*/ 0 h 2"/>
              <a:gd name="T6" fmla="*/ 0 w 2"/>
              <a:gd name="T7" fmla="*/ 3175 h 2"/>
              <a:gd name="T8" fmla="*/ 0 w 2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/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30" name="Freeform 1217"/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/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/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3175 w 2"/>
              <a:gd name="T1" fmla="*/ 0 h 2"/>
              <a:gd name="T2" fmla="*/ 3175 w 2"/>
              <a:gd name="T3" fmla="*/ 0 h 2"/>
              <a:gd name="T4" fmla="*/ 3175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3175 h 2"/>
              <a:gd name="T12" fmla="*/ 3175 w 2"/>
              <a:gd name="T13" fmla="*/ 0 h 2"/>
              <a:gd name="T14" fmla="*/ 3175 w 2"/>
              <a:gd name="T15" fmla="*/ 0 h 2"/>
              <a:gd name="T16" fmla="*/ 3175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3175 h 2"/>
              <a:gd name="T24" fmla="*/ 3175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/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3175 w 2"/>
              <a:gd name="T5" fmla="*/ 0 h 1587"/>
              <a:gd name="T6" fmla="*/ 3175 w 2"/>
              <a:gd name="T7" fmla="*/ 0 h 1587"/>
              <a:gd name="T8" fmla="*/ 3175 w 2"/>
              <a:gd name="T9" fmla="*/ 0 h 1587"/>
              <a:gd name="T10" fmla="*/ 3175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3175 w 2"/>
              <a:gd name="T25" fmla="*/ 0 h 1587"/>
              <a:gd name="T26" fmla="*/ 3175 w 2"/>
              <a:gd name="T27" fmla="*/ 0 h 1587"/>
              <a:gd name="T28" fmla="*/ 3175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3175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/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/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3175 h 2"/>
              <a:gd name="T2" fmla="*/ 0 w 1587"/>
              <a:gd name="T3" fmla="*/ 3175 h 2"/>
              <a:gd name="T4" fmla="*/ 0 w 1587"/>
              <a:gd name="T5" fmla="*/ 0 h 2"/>
              <a:gd name="T6" fmla="*/ 0 w 1587"/>
              <a:gd name="T7" fmla="*/ 3175 h 2"/>
              <a:gd name="T8" fmla="*/ 0 w 1587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/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3175 w 2"/>
              <a:gd name="T1" fmla="*/ 3175 h 2"/>
              <a:gd name="T2" fmla="*/ 3175 w 2"/>
              <a:gd name="T3" fmla="*/ 3175 h 2"/>
              <a:gd name="T4" fmla="*/ 3175 w 2"/>
              <a:gd name="T5" fmla="*/ 3175 h 2"/>
              <a:gd name="T6" fmla="*/ 3175 w 2"/>
              <a:gd name="T7" fmla="*/ 3175 h 2"/>
              <a:gd name="T8" fmla="*/ 0 w 2"/>
              <a:gd name="T9" fmla="*/ 3175 h 2"/>
              <a:gd name="T10" fmla="*/ 0 w 2"/>
              <a:gd name="T11" fmla="*/ 3175 h 2"/>
              <a:gd name="T12" fmla="*/ 3175 w 2"/>
              <a:gd name="T13" fmla="*/ 3175 h 2"/>
              <a:gd name="T14" fmla="*/ 0 w 2"/>
              <a:gd name="T15" fmla="*/ 3175 h 2"/>
              <a:gd name="T16" fmla="*/ 0 w 2"/>
              <a:gd name="T17" fmla="*/ 3175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0 w 2"/>
              <a:gd name="T25" fmla="*/ 3175 h 2"/>
              <a:gd name="T26" fmla="*/ 0 w 2"/>
              <a:gd name="T27" fmla="*/ 3175 h 2"/>
              <a:gd name="T28" fmla="*/ 0 w 2"/>
              <a:gd name="T29" fmla="*/ 3175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3175 h 2"/>
              <a:gd name="T38" fmla="*/ 3175 w 2"/>
              <a:gd name="T39" fmla="*/ 3175 h 2"/>
              <a:gd name="T40" fmla="*/ 3175 w 2"/>
              <a:gd name="T41" fmla="*/ 3175 h 2"/>
              <a:gd name="T42" fmla="*/ 3175 w 2"/>
              <a:gd name="T43" fmla="*/ 3175 h 2"/>
              <a:gd name="T44" fmla="*/ 3175 w 2"/>
              <a:gd name="T45" fmla="*/ 3175 h 2"/>
              <a:gd name="T46" fmla="*/ 3175 w 2"/>
              <a:gd name="T47" fmla="*/ 3175 h 2"/>
              <a:gd name="T48" fmla="*/ 0 w 2"/>
              <a:gd name="T49" fmla="*/ 0 h 2"/>
              <a:gd name="T50" fmla="*/ 0 w 2"/>
              <a:gd name="T51" fmla="*/ 3175 h 2"/>
              <a:gd name="T52" fmla="*/ 0 w 2"/>
              <a:gd name="T53" fmla="*/ 3175 h 2"/>
              <a:gd name="T54" fmla="*/ 0 w 2"/>
              <a:gd name="T55" fmla="*/ 3175 h 2"/>
              <a:gd name="T56" fmla="*/ 3175 w 2"/>
              <a:gd name="T57" fmla="*/ 3175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/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0 h 2"/>
              <a:gd name="T6" fmla="*/ 3175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3175 h 2"/>
              <a:gd name="T14" fmla="*/ 0 w 2"/>
              <a:gd name="T15" fmla="*/ 3175 h 2"/>
              <a:gd name="T16" fmla="*/ 3175 w 2"/>
              <a:gd name="T17" fmla="*/ 0 h 2"/>
              <a:gd name="T18" fmla="*/ 3175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3175 h 2"/>
              <a:gd name="T48" fmla="*/ 0 w 2"/>
              <a:gd name="T49" fmla="*/ 3175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/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3175 w 2"/>
              <a:gd name="T1" fmla="*/ 0 h 1588"/>
              <a:gd name="T2" fmla="*/ 0 w 2"/>
              <a:gd name="T3" fmla="*/ 0 h 1588"/>
              <a:gd name="T4" fmla="*/ 3175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/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3175 w 2"/>
              <a:gd name="T1" fmla="*/ 3175 h 5"/>
              <a:gd name="T2" fmla="*/ 3175 w 2"/>
              <a:gd name="T3" fmla="*/ 3175 h 5"/>
              <a:gd name="T4" fmla="*/ 0 w 2"/>
              <a:gd name="T5" fmla="*/ 0 h 5"/>
              <a:gd name="T6" fmla="*/ 0 w 2"/>
              <a:gd name="T7" fmla="*/ 3175 h 5"/>
              <a:gd name="T8" fmla="*/ 0 w 2"/>
              <a:gd name="T9" fmla="*/ 3175 h 5"/>
              <a:gd name="T10" fmla="*/ 3175 w 2"/>
              <a:gd name="T11" fmla="*/ 7938 h 5"/>
              <a:gd name="T12" fmla="*/ 3175 w 2"/>
              <a:gd name="T13" fmla="*/ 3175 h 5"/>
              <a:gd name="T14" fmla="*/ 3175 w 2"/>
              <a:gd name="T15" fmla="*/ 3175 h 5"/>
              <a:gd name="T16" fmla="*/ 0 w 2"/>
              <a:gd name="T17" fmla="*/ 0 h 5"/>
              <a:gd name="T18" fmla="*/ 0 w 2"/>
              <a:gd name="T19" fmla="*/ 3175 h 5"/>
              <a:gd name="T20" fmla="*/ 0 w 2"/>
              <a:gd name="T21" fmla="*/ 3175 h 5"/>
              <a:gd name="T22" fmla="*/ 3175 w 2"/>
              <a:gd name="T23" fmla="*/ 7938 h 5"/>
              <a:gd name="T24" fmla="*/ 3175 w 2"/>
              <a:gd name="T25" fmla="*/ 3175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/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3175 w 2"/>
              <a:gd name="T3" fmla="*/ 0 h 1587"/>
              <a:gd name="T4" fmla="*/ 3175 w 2"/>
              <a:gd name="T5" fmla="*/ 0 h 1587"/>
              <a:gd name="T6" fmla="*/ 3175 w 2"/>
              <a:gd name="T7" fmla="*/ 0 h 1587"/>
              <a:gd name="T8" fmla="*/ 3175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3175 w 2"/>
              <a:gd name="T19" fmla="*/ 0 h 1587"/>
              <a:gd name="T20" fmla="*/ 3175 w 2"/>
              <a:gd name="T21" fmla="*/ 0 h 1587"/>
              <a:gd name="T22" fmla="*/ 3175 w 2"/>
              <a:gd name="T23" fmla="*/ 0 h 1587"/>
              <a:gd name="T24" fmla="*/ 3175 w 2"/>
              <a:gd name="T25" fmla="*/ 0 h 1587"/>
              <a:gd name="T26" fmla="*/ 3175 w 2"/>
              <a:gd name="T27" fmla="*/ 0 h 1587"/>
              <a:gd name="T28" fmla="*/ 3175 w 2"/>
              <a:gd name="T29" fmla="*/ 0 h 1587"/>
              <a:gd name="T30" fmla="*/ 3175 w 2"/>
              <a:gd name="T31" fmla="*/ 0 h 1587"/>
              <a:gd name="T32" fmla="*/ 3175 w 2"/>
              <a:gd name="T33" fmla="*/ 0 h 1587"/>
              <a:gd name="T34" fmla="*/ 3175 w 2"/>
              <a:gd name="T35" fmla="*/ 0 h 1587"/>
              <a:gd name="T36" fmla="*/ 3175 w 2"/>
              <a:gd name="T37" fmla="*/ 0 h 1587"/>
              <a:gd name="T38" fmla="*/ 3175 w 2"/>
              <a:gd name="T39" fmla="*/ 0 h 1587"/>
              <a:gd name="T40" fmla="*/ 3175 w 2"/>
              <a:gd name="T41" fmla="*/ 0 h 1587"/>
              <a:gd name="T42" fmla="*/ 3175 w 2"/>
              <a:gd name="T43" fmla="*/ 0 h 1587"/>
              <a:gd name="T44" fmla="*/ 3175 w 2"/>
              <a:gd name="T45" fmla="*/ 0 h 1587"/>
              <a:gd name="T46" fmla="*/ 3175 w 2"/>
              <a:gd name="T47" fmla="*/ 0 h 1587"/>
              <a:gd name="T48" fmla="*/ 3175 w 2"/>
              <a:gd name="T49" fmla="*/ 0 h 1587"/>
              <a:gd name="T50" fmla="*/ 3175 w 2"/>
              <a:gd name="T51" fmla="*/ 0 h 1587"/>
              <a:gd name="T52" fmla="*/ 3175 w 2"/>
              <a:gd name="T53" fmla="*/ 0 h 1587"/>
              <a:gd name="T54" fmla="*/ 3175 w 2"/>
              <a:gd name="T55" fmla="*/ 0 h 1587"/>
              <a:gd name="T56" fmla="*/ 3175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/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3" name="Freeform 1258"/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/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/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4763 h 3"/>
              <a:gd name="T2" fmla="*/ 3175 w 2"/>
              <a:gd name="T3" fmla="*/ 0 h 3"/>
              <a:gd name="T4" fmla="*/ 3175 w 2"/>
              <a:gd name="T5" fmla="*/ 0 h 3"/>
              <a:gd name="T6" fmla="*/ 3175 w 2"/>
              <a:gd name="T7" fmla="*/ 0 h 3"/>
              <a:gd name="T8" fmla="*/ 3175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4763 h 3"/>
              <a:gd name="T16" fmla="*/ 0 w 2"/>
              <a:gd name="T17" fmla="*/ 4763 h 3"/>
              <a:gd name="T18" fmla="*/ 3175 w 2"/>
              <a:gd name="T19" fmla="*/ 0 h 3"/>
              <a:gd name="T20" fmla="*/ 3175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4763 h 3"/>
              <a:gd name="T40" fmla="*/ 0 w 2"/>
              <a:gd name="T41" fmla="*/ 4763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49" name="Rectangle 1273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0" name="Line 1274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/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3175 h 2"/>
              <a:gd name="T2" fmla="*/ 0 w 1587"/>
              <a:gd name="T3" fmla="*/ 3175 h 2"/>
              <a:gd name="T4" fmla="*/ 0 w 1587"/>
              <a:gd name="T5" fmla="*/ 0 h 2"/>
              <a:gd name="T6" fmla="*/ 0 w 1587"/>
              <a:gd name="T7" fmla="*/ 3175 h 2"/>
              <a:gd name="T8" fmla="*/ 0 w 1587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/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3175 h 2"/>
              <a:gd name="T4" fmla="*/ 3175 w 2"/>
              <a:gd name="T5" fmla="*/ 3175 h 2"/>
              <a:gd name="T6" fmla="*/ 3175 w 2"/>
              <a:gd name="T7" fmla="*/ 3175 h 2"/>
              <a:gd name="T8" fmla="*/ 3175 w 2"/>
              <a:gd name="T9" fmla="*/ 3175 h 2"/>
              <a:gd name="T10" fmla="*/ 3175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3175 h 2"/>
              <a:gd name="T18" fmla="*/ 0 w 2"/>
              <a:gd name="T19" fmla="*/ 3175 h 2"/>
              <a:gd name="T20" fmla="*/ 0 w 2"/>
              <a:gd name="T21" fmla="*/ 3175 h 2"/>
              <a:gd name="T22" fmla="*/ 0 w 2"/>
              <a:gd name="T23" fmla="*/ 3175 h 2"/>
              <a:gd name="T24" fmla="*/ 3175 w 2"/>
              <a:gd name="T25" fmla="*/ 3175 h 2"/>
              <a:gd name="T26" fmla="*/ 3175 w 2"/>
              <a:gd name="T27" fmla="*/ 3175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/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3175 h 2"/>
              <a:gd name="T2" fmla="*/ 0 w 2"/>
              <a:gd name="T3" fmla="*/ 3175 h 2"/>
              <a:gd name="T4" fmla="*/ 3175 w 2"/>
              <a:gd name="T5" fmla="*/ 3175 h 2"/>
              <a:gd name="T6" fmla="*/ 3175 w 2"/>
              <a:gd name="T7" fmla="*/ 3175 h 2"/>
              <a:gd name="T8" fmla="*/ 3175 w 2"/>
              <a:gd name="T9" fmla="*/ 3175 h 2"/>
              <a:gd name="T10" fmla="*/ 3175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3175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3175 h 2"/>
              <a:gd name="T32" fmla="*/ 0 w 2"/>
              <a:gd name="T33" fmla="*/ 3175 h 2"/>
              <a:gd name="T34" fmla="*/ 0 w 2"/>
              <a:gd name="T35" fmla="*/ 3175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3175 h 2"/>
              <a:gd name="T50" fmla="*/ 3175 w 2"/>
              <a:gd name="T51" fmla="*/ 3175 h 2"/>
              <a:gd name="T52" fmla="*/ 3175 w 2"/>
              <a:gd name="T53" fmla="*/ 0 h 2"/>
              <a:gd name="T54" fmla="*/ 3175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3175 h 2"/>
              <a:gd name="T62" fmla="*/ 0 w 2"/>
              <a:gd name="T63" fmla="*/ 3175 h 2"/>
              <a:gd name="T64" fmla="*/ 3175 w 2"/>
              <a:gd name="T65" fmla="*/ 3175 h 2"/>
              <a:gd name="T66" fmla="*/ 3175 w 2"/>
              <a:gd name="T67" fmla="*/ 3175 h 2"/>
              <a:gd name="T68" fmla="*/ 0 w 2"/>
              <a:gd name="T69" fmla="*/ 3175 h 2"/>
              <a:gd name="T70" fmla="*/ 0 w 2"/>
              <a:gd name="T71" fmla="*/ 3175 h 2"/>
              <a:gd name="T72" fmla="*/ 0 w 2"/>
              <a:gd name="T73" fmla="*/ 3175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6" name="Rectangle 1336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7" name="Rectangle 1337"/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8" name="Rectangle 1340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59" name="Rectangle 1341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0" name="Rectangle 1342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1" name="Rectangle 1343"/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62" name="Rectangle 1344"/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1300" b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49B432-AE81-4A26-98EE-5C4E4F4D8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60420 w 638"/>
              <a:gd name="T3" fmla="*/ 174625 h 1194"/>
              <a:gd name="T4" fmla="*/ 124019 w 638"/>
              <a:gd name="T5" fmla="*/ 342900 h 1194"/>
              <a:gd name="T6" fmla="*/ 168539 w 638"/>
              <a:gd name="T7" fmla="*/ 482600 h 1194"/>
              <a:gd name="T8" fmla="*/ 216238 w 638"/>
              <a:gd name="T9" fmla="*/ 631825 h 1194"/>
              <a:gd name="T10" fmla="*/ 260758 w 638"/>
              <a:gd name="T11" fmla="*/ 803275 h 1194"/>
              <a:gd name="T12" fmla="*/ 327537 w 638"/>
              <a:gd name="T13" fmla="*/ 1066800 h 1194"/>
              <a:gd name="T14" fmla="*/ 375237 w 638"/>
              <a:gd name="T15" fmla="*/ 1250950 h 1194"/>
              <a:gd name="T16" fmla="*/ 432477 w 638"/>
              <a:gd name="T17" fmla="*/ 1571625 h 1194"/>
              <a:gd name="T18" fmla="*/ 454736 w 638"/>
              <a:gd name="T19" fmla="*/ 1724025 h 1194"/>
              <a:gd name="T20" fmla="*/ 480176 w 638"/>
              <a:gd name="T21" fmla="*/ 1895475 h 1194"/>
              <a:gd name="T22" fmla="*/ 1014412 w 638"/>
              <a:gd name="T23" fmla="*/ 1895475 h 1194"/>
              <a:gd name="T24" fmla="*/ 992152 w 638"/>
              <a:gd name="T25" fmla="*/ 1812925 h 1194"/>
              <a:gd name="T26" fmla="*/ 950813 w 638"/>
              <a:gd name="T27" fmla="*/ 1682750 h 1194"/>
              <a:gd name="T28" fmla="*/ 909473 w 638"/>
              <a:gd name="T29" fmla="*/ 1555750 h 1194"/>
              <a:gd name="T30" fmla="*/ 871313 w 638"/>
              <a:gd name="T31" fmla="*/ 1447800 h 1194"/>
              <a:gd name="T32" fmla="*/ 785454 w 638"/>
              <a:gd name="T33" fmla="*/ 1244600 h 1194"/>
              <a:gd name="T34" fmla="*/ 725034 w 638"/>
              <a:gd name="T35" fmla="*/ 1108075 h 1194"/>
              <a:gd name="T36" fmla="*/ 674155 w 638"/>
              <a:gd name="T37" fmla="*/ 993775 h 1194"/>
              <a:gd name="T38" fmla="*/ 601015 w 638"/>
              <a:gd name="T39" fmla="*/ 844550 h 1194"/>
              <a:gd name="T40" fmla="*/ 540596 w 638"/>
              <a:gd name="T41" fmla="*/ 746125 h 1194"/>
              <a:gd name="T42" fmla="*/ 486536 w 638"/>
              <a:gd name="T43" fmla="*/ 657225 h 1194"/>
              <a:gd name="T44" fmla="*/ 426117 w 638"/>
              <a:gd name="T45" fmla="*/ 542925 h 1194"/>
              <a:gd name="T46" fmla="*/ 362517 w 638"/>
              <a:gd name="T47" fmla="*/ 454025 h 1194"/>
              <a:gd name="T48" fmla="*/ 276658 w 638"/>
              <a:gd name="T49" fmla="*/ 333375 h 1194"/>
              <a:gd name="T50" fmla="*/ 193978 w 638"/>
              <a:gd name="T51" fmla="*/ 222250 h 1194"/>
              <a:gd name="T52" fmla="*/ 92219 w 638"/>
              <a:gd name="T53" fmla="*/ 82550 h 1194"/>
              <a:gd name="T54" fmla="*/ 47700 w 638"/>
              <a:gd name="T55" fmla="*/ 31750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712788 w 448"/>
              <a:gd name="T1" fmla="*/ 584200 h 372"/>
              <a:gd name="T2" fmla="*/ 617325 w 448"/>
              <a:gd name="T3" fmla="*/ 474270 h 372"/>
              <a:gd name="T4" fmla="*/ 445493 w 448"/>
              <a:gd name="T5" fmla="*/ 326649 h 372"/>
              <a:gd name="T6" fmla="*/ 334119 w 448"/>
              <a:gd name="T7" fmla="*/ 223001 h 372"/>
              <a:gd name="T8" fmla="*/ 222746 w 448"/>
              <a:gd name="T9" fmla="*/ 147620 h 372"/>
              <a:gd name="T10" fmla="*/ 101827 w 448"/>
              <a:gd name="T11" fmla="*/ 69099 h 372"/>
              <a:gd name="T12" fmla="*/ 0 w 448"/>
              <a:gd name="T13" fmla="*/ 0 h 372"/>
              <a:gd name="T14" fmla="*/ 445493 w 448"/>
              <a:gd name="T15" fmla="*/ 0 h 372"/>
              <a:gd name="T16" fmla="*/ 477313 w 448"/>
              <a:gd name="T17" fmla="*/ 56535 h 372"/>
              <a:gd name="T18" fmla="*/ 515498 w 448"/>
              <a:gd name="T19" fmla="*/ 128775 h 372"/>
              <a:gd name="T20" fmla="*/ 550501 w 448"/>
              <a:gd name="T21" fmla="*/ 210438 h 372"/>
              <a:gd name="T22" fmla="*/ 601415 w 448"/>
              <a:gd name="T23" fmla="*/ 323509 h 372"/>
              <a:gd name="T24" fmla="*/ 649146 w 448"/>
              <a:gd name="T25" fmla="*/ 414594 h 372"/>
              <a:gd name="T26" fmla="*/ 690513 w 448"/>
              <a:gd name="T27" fmla="*/ 524524 h 372"/>
              <a:gd name="T28" fmla="*/ 712788 w 448"/>
              <a:gd name="T29" fmla="*/ 584200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26DC2F-DE00-4FC7-9D7F-8B4408EEE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3858F-ED92-4D33-9105-3DC65086B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0880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D2DC5-F85F-49BE-B09F-159904079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3450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3D671-EFFE-40AD-B1E0-E733AD695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6927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47975" y="6356350"/>
            <a:ext cx="5600700" cy="328613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r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b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2" r:id="rId1"/>
    <p:sldLayoutId id="2147485373" r:id="rId2"/>
    <p:sldLayoutId id="214748537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/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0802 w 638"/>
              <a:gd name="T3" fmla="*/ 49287 h 1194"/>
              <a:gd name="T4" fmla="*/ 42698 w 638"/>
              <a:gd name="T5" fmla="*/ 96782 h 1194"/>
              <a:gd name="T6" fmla="*/ 58026 w 638"/>
              <a:gd name="T7" fmla="*/ 136211 h 1194"/>
              <a:gd name="T8" fmla="*/ 74448 w 638"/>
              <a:gd name="T9" fmla="*/ 178329 h 1194"/>
              <a:gd name="T10" fmla="*/ 89776 w 638"/>
              <a:gd name="T11" fmla="*/ 226720 h 1194"/>
              <a:gd name="T12" fmla="*/ 112767 w 638"/>
              <a:gd name="T13" fmla="*/ 301098 h 1194"/>
              <a:gd name="T14" fmla="*/ 129190 w 638"/>
              <a:gd name="T15" fmla="*/ 353073 h 1194"/>
              <a:gd name="T16" fmla="*/ 148897 w 638"/>
              <a:gd name="T17" fmla="*/ 443582 h 1194"/>
              <a:gd name="T18" fmla="*/ 156560 w 638"/>
              <a:gd name="T19" fmla="*/ 486596 h 1194"/>
              <a:gd name="T20" fmla="*/ 165319 w 638"/>
              <a:gd name="T21" fmla="*/ 534987 h 1194"/>
              <a:gd name="T22" fmla="*/ 349250 w 638"/>
              <a:gd name="T23" fmla="*/ 534987 h 1194"/>
              <a:gd name="T24" fmla="*/ 341586 w 638"/>
              <a:gd name="T25" fmla="*/ 511688 h 1194"/>
              <a:gd name="T26" fmla="*/ 327353 w 638"/>
              <a:gd name="T27" fmla="*/ 474947 h 1194"/>
              <a:gd name="T28" fmla="*/ 313121 w 638"/>
              <a:gd name="T29" fmla="*/ 439102 h 1194"/>
              <a:gd name="T30" fmla="*/ 299983 w 638"/>
              <a:gd name="T31" fmla="*/ 408633 h 1194"/>
              <a:gd name="T32" fmla="*/ 270422 w 638"/>
              <a:gd name="T33" fmla="*/ 351281 h 1194"/>
              <a:gd name="T34" fmla="*/ 249621 w 638"/>
              <a:gd name="T35" fmla="*/ 312748 h 1194"/>
              <a:gd name="T36" fmla="*/ 232103 w 638"/>
              <a:gd name="T37" fmla="*/ 280487 h 1194"/>
              <a:gd name="T38" fmla="*/ 206922 w 638"/>
              <a:gd name="T39" fmla="*/ 238369 h 1194"/>
              <a:gd name="T40" fmla="*/ 186121 w 638"/>
              <a:gd name="T41" fmla="*/ 210590 h 1194"/>
              <a:gd name="T42" fmla="*/ 167509 w 638"/>
              <a:gd name="T43" fmla="*/ 185498 h 1194"/>
              <a:gd name="T44" fmla="*/ 146707 w 638"/>
              <a:gd name="T45" fmla="*/ 153237 h 1194"/>
              <a:gd name="T46" fmla="*/ 124810 w 638"/>
              <a:gd name="T47" fmla="*/ 128146 h 1194"/>
              <a:gd name="T48" fmla="*/ 95250 w 638"/>
              <a:gd name="T49" fmla="*/ 94093 h 1194"/>
              <a:gd name="T50" fmla="*/ 66784 w 638"/>
              <a:gd name="T51" fmla="*/ 62729 h 1194"/>
              <a:gd name="T52" fmla="*/ 31750 w 638"/>
              <a:gd name="T53" fmla="*/ 23299 h 1194"/>
              <a:gd name="T54" fmla="*/ 16422 w 638"/>
              <a:gd name="T55" fmla="*/ 8961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/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46062 w 448"/>
              <a:gd name="T1" fmla="*/ 165100 h 372"/>
              <a:gd name="T2" fmla="*/ 213107 w 448"/>
              <a:gd name="T3" fmla="*/ 134033 h 372"/>
              <a:gd name="T4" fmla="*/ 153789 w 448"/>
              <a:gd name="T5" fmla="*/ 92314 h 372"/>
              <a:gd name="T6" fmla="*/ 115342 w 448"/>
              <a:gd name="T7" fmla="*/ 63022 h 372"/>
              <a:gd name="T8" fmla="*/ 76894 w 448"/>
              <a:gd name="T9" fmla="*/ 41719 h 372"/>
              <a:gd name="T10" fmla="*/ 35152 w 448"/>
              <a:gd name="T11" fmla="*/ 19528 h 372"/>
              <a:gd name="T12" fmla="*/ 0 w 448"/>
              <a:gd name="T13" fmla="*/ 0 h 372"/>
              <a:gd name="T14" fmla="*/ 153789 w 448"/>
              <a:gd name="T15" fmla="*/ 0 h 372"/>
              <a:gd name="T16" fmla="*/ 164774 w 448"/>
              <a:gd name="T17" fmla="*/ 15977 h 372"/>
              <a:gd name="T18" fmla="*/ 177956 w 448"/>
              <a:gd name="T19" fmla="*/ 36393 h 372"/>
              <a:gd name="T20" fmla="*/ 190039 w 448"/>
              <a:gd name="T21" fmla="*/ 59472 h 372"/>
              <a:gd name="T22" fmla="*/ 207615 w 448"/>
              <a:gd name="T23" fmla="*/ 91426 h 372"/>
              <a:gd name="T24" fmla="*/ 224092 w 448"/>
              <a:gd name="T25" fmla="*/ 117168 h 372"/>
              <a:gd name="T26" fmla="*/ 238373 w 448"/>
              <a:gd name="T27" fmla="*/ 148235 h 372"/>
              <a:gd name="T28" fmla="*/ 246062 w 448"/>
              <a:gd name="T29" fmla="*/ 165100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Paragraph content</a:t>
            </a:r>
          </a:p>
          <a:p>
            <a:pPr lvl="1"/>
            <a:r>
              <a:rPr lang="en-US" dirty="0" smtClean="0"/>
              <a:t>Bullets</a:t>
            </a:r>
          </a:p>
          <a:p>
            <a:pPr lvl="5"/>
            <a:r>
              <a:rPr lang="en-US" dirty="0" smtClean="0"/>
              <a:t>Bullets</a:t>
            </a:r>
          </a:p>
          <a:p>
            <a:pPr lvl="3"/>
            <a:r>
              <a:rPr lang="en-US" dirty="0" smtClean="0"/>
              <a:t>Bullets</a:t>
            </a:r>
          </a:p>
          <a:p>
            <a:pPr lvl="4"/>
            <a:r>
              <a:rPr lang="en-US" dirty="0" smtClean="0"/>
              <a:t>Bullets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0363" y="6356350"/>
            <a:ext cx="3175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1100" b="0" smtClean="0">
                <a:solidFill>
                  <a:srgbClr val="59595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6392975-6173-47C2-92A5-F7E9C3AE4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363" y="6356350"/>
            <a:ext cx="5915025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pic>
        <p:nvPicPr>
          <p:cNvPr id="2057" name="Picture 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6305550"/>
            <a:ext cx="19827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5" r:id="rId1"/>
    <p:sldLayoutId id="2147485376" r:id="rId2"/>
    <p:sldLayoutId id="2147485377" r:id="rId3"/>
    <p:sldLayoutId id="2147485360" r:id="rId4"/>
    <p:sldLayoutId id="2147485361" r:id="rId5"/>
    <p:sldLayoutId id="2147485362" r:id="rId6"/>
    <p:sldLayoutId id="2147485363" r:id="rId7"/>
    <p:sldLayoutId id="2147485364" r:id="rId8"/>
    <p:sldLayoutId id="2147485365" r:id="rId9"/>
    <p:sldLayoutId id="2147485378" r:id="rId10"/>
    <p:sldLayoutId id="2147485366" r:id="rId11"/>
    <p:sldLayoutId id="2147485379" r:id="rId12"/>
    <p:sldLayoutId id="2147485367" r:id="rId13"/>
    <p:sldLayoutId id="2147485368" r:id="rId14"/>
    <p:sldLayoutId id="2147485369" r:id="rId15"/>
    <p:sldLayoutId id="2147485370" r:id="rId16"/>
    <p:sldLayoutId id="2147485380" r:id="rId17"/>
    <p:sldLayoutId id="2147485371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200">
          <a:solidFill>
            <a:srgbClr val="595959"/>
          </a:solidFill>
          <a:latin typeface="Arial" pitchFamily="34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200">
          <a:solidFill>
            <a:srgbClr val="595959"/>
          </a:solidFill>
          <a:latin typeface="Arial" pitchFamily="34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200">
          <a:solidFill>
            <a:srgbClr val="595959"/>
          </a:solidFill>
          <a:latin typeface="Arial" pitchFamily="34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200">
          <a:solidFill>
            <a:srgbClr val="595959"/>
          </a:solidFill>
          <a:latin typeface="Arial" pitchFamily="34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TFP	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ENTERPRISE SURVEYS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Kuala Lumpur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83945" y="5486400"/>
            <a:ext cx="1050202" cy="31687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Current Estimation Method, Additional Issues</a:t>
            </a:r>
            <a:endParaRPr lang="en-US" cap="none" dirty="0"/>
          </a:p>
        </p:txBody>
      </p:sp>
      <p:sp>
        <p:nvSpPr>
          <p:cNvPr id="8" name="TextBox 7"/>
          <p:cNvSpPr txBox="1"/>
          <p:nvPr/>
        </p:nvSpPr>
        <p:spPr>
          <a:xfrm>
            <a:off x="194732" y="1515533"/>
            <a:ext cx="5113867" cy="14003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0" rIns="0" bIns="0" rtlCol="0">
            <a:spAutoFit/>
          </a:bodyPr>
          <a:lstStyle/>
          <a:p>
            <a:r>
              <a:rPr lang="en-US" dirty="0" smtClean="0"/>
              <a:t>ISSUE 1: </a:t>
            </a:r>
          </a:p>
          <a:p>
            <a:r>
              <a:rPr lang="en-US" b="0" i="1" dirty="0" smtClean="0"/>
              <a:t>Assumes the same output elasticities across all economies.</a:t>
            </a:r>
          </a:p>
          <a:p>
            <a:endParaRPr lang="en-US" sz="900" b="0" i="1" dirty="0"/>
          </a:p>
          <a:p>
            <a:r>
              <a:rPr lang="en-US" sz="1400" b="0" i="1" dirty="0" smtClean="0">
                <a:solidFill>
                  <a:srgbClr val="FF0000"/>
                </a:solidFill>
              </a:rPr>
              <a:t>Equipment manufacturing in Sri Lanka uses the same technology as in Sweden</a:t>
            </a:r>
          </a:p>
          <a:p>
            <a:endParaRPr lang="en-US" sz="600" b="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732" y="3798538"/>
            <a:ext cx="5113867" cy="1331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0" rIns="0" bIns="0" rtlCol="0">
            <a:spAutoFit/>
          </a:bodyPr>
          <a:lstStyle/>
          <a:p>
            <a:r>
              <a:rPr lang="en-US" dirty="0" smtClean="0"/>
              <a:t>ISSUE 3: </a:t>
            </a:r>
          </a:p>
          <a:p>
            <a:r>
              <a:rPr lang="en-US" b="0" i="1" dirty="0" smtClean="0"/>
              <a:t>Use of survey weights</a:t>
            </a:r>
          </a:p>
          <a:p>
            <a:endParaRPr lang="en-US" b="0" i="1" dirty="0" smtClean="0"/>
          </a:p>
          <a:p>
            <a:r>
              <a:rPr lang="en-US" sz="1400" b="0" i="1" dirty="0" smtClean="0">
                <a:solidFill>
                  <a:srgbClr val="FF0000"/>
                </a:solidFill>
              </a:rPr>
              <a:t>There are thousands more textile manufacturers in China </a:t>
            </a:r>
          </a:p>
          <a:p>
            <a:r>
              <a:rPr lang="en-US" sz="1400" b="0" i="1" dirty="0" smtClean="0">
                <a:solidFill>
                  <a:srgbClr val="FF0000"/>
                </a:solidFill>
              </a:rPr>
              <a:t>than in Costa Rica…are they counted the same?</a:t>
            </a:r>
            <a:endParaRPr lang="en-US" sz="800" b="0" i="1" dirty="0" smtClean="0">
              <a:solidFill>
                <a:srgbClr val="FF0000"/>
              </a:solidFill>
            </a:endParaRPr>
          </a:p>
          <a:p>
            <a:r>
              <a:rPr lang="en-US" sz="800" b="0" i="1" dirty="0" smtClean="0"/>
              <a:t> </a:t>
            </a:r>
            <a:endParaRPr lang="en-US" sz="700" b="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732" y="2987895"/>
            <a:ext cx="511386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0" rIns="0" bIns="0" rtlCol="0">
            <a:spAutoFit/>
          </a:bodyPr>
          <a:lstStyle/>
          <a:p>
            <a:r>
              <a:rPr lang="en-US" dirty="0" smtClean="0"/>
              <a:t>ISSUE 2: </a:t>
            </a:r>
          </a:p>
          <a:p>
            <a:r>
              <a:rPr lang="en-US" b="0" i="1" dirty="0" smtClean="0"/>
              <a:t>Limited data coverage</a:t>
            </a:r>
          </a:p>
          <a:p>
            <a:r>
              <a:rPr lang="en-US" b="0" i="1" dirty="0" smtClean="0"/>
              <a:t> </a:t>
            </a:r>
            <a:endParaRPr lang="en-US" sz="1400" b="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4732" y="5213534"/>
            <a:ext cx="511386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0" rIns="0" bIns="0" rtlCol="0">
            <a:spAutoFit/>
          </a:bodyPr>
          <a:lstStyle/>
          <a:p>
            <a:r>
              <a:rPr lang="en-US" dirty="0" smtClean="0"/>
              <a:t>ISSUE 4: </a:t>
            </a:r>
          </a:p>
          <a:p>
            <a:r>
              <a:rPr lang="en-US" b="0" i="1" dirty="0" smtClean="0"/>
              <a:t>Outliers</a:t>
            </a:r>
          </a:p>
          <a:p>
            <a:endParaRPr lang="en-US" b="0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868334" y="1954114"/>
            <a:ext cx="403859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/>
              <a:t>Estimates run only within WBG income-level group…elasticities vary across these groups</a:t>
            </a:r>
            <a:endParaRPr lang="en-US" sz="1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868333" y="2964731"/>
            <a:ext cx="4038600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/>
              <a:t>An industry-income group must have n&gt;=120 to have an estimate. An economy-industry must have n</a:t>
            </a:r>
            <a:r>
              <a:rPr lang="en-US" sz="1400" b="0" dirty="0" smtClean="0"/>
              <a:t>&gt;=15 </a:t>
            </a:r>
            <a:r>
              <a:rPr lang="en-US" sz="1400" b="0" dirty="0" smtClean="0"/>
              <a:t>to be included</a:t>
            </a:r>
            <a:endParaRPr lang="en-US" sz="14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4868334" y="3916846"/>
            <a:ext cx="4038599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/>
              <a:t>Survey weights are used but not on a relative scale. In the estimation China has much more weight. Assume that technology is somewhat fungible </a:t>
            </a:r>
            <a:endParaRPr lang="en-US" sz="1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4868333" y="5321256"/>
            <a:ext cx="403859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/>
              <a:t>Variety of outlier procedures are performed to measure robustness</a:t>
            </a:r>
            <a:endParaRPr lang="en-US" sz="1400" b="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Econometrically…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0" y="1361547"/>
                <a:ext cx="9042400" cy="4827586"/>
              </a:xfrm>
            </p:spPr>
            <p:txBody>
              <a:bodyPr>
                <a:normAutofit/>
              </a:bodyPr>
              <a:lstStyle/>
              <a:p>
                <a:pPr marL="576263" indent="-288925">
                  <a:spcBef>
                    <a:spcPts val="600"/>
                  </a:spcBef>
                </a:pP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marL="169863" indent="0">
                  <a:tabLst>
                    <a:tab pos="8915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𝑖𝑠𝑤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𝑘𝑠𝑤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𝑖𝑠𝑤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𝑙𝑠𝑤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𝑖𝑠𝑤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𝑚𝑠𝑤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𝑖𝑠𝑤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+  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GB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𝑖𝑠𝑤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576263" indent="-288925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marL="576263" indent="-288925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𝑖𝑠𝑤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: output of firm </a:t>
                </a:r>
                <a:r>
                  <a:rPr lang="en-US" sz="1800" b="1" i="1" dirty="0" smtClean="0">
                    <a:latin typeface="Arial" pitchFamily="34" charset="0"/>
                    <a:cs typeface="Arial" pitchFamily="34" charset="0"/>
                  </a:rPr>
                  <a:t>i …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in sector </a:t>
                </a:r>
                <a:r>
                  <a:rPr lang="en-US" sz="1800" b="1" i="1" dirty="0" smtClean="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US" sz="18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and …in income level </a:t>
                </a:r>
                <a:r>
                  <a:rPr lang="en-US" sz="1800" b="1" i="1" dirty="0" smtClean="0">
                    <a:latin typeface="Arial" pitchFamily="34" charset="0"/>
                    <a:cs typeface="Arial" pitchFamily="34" charset="0"/>
                  </a:rPr>
                  <a:t>w</a:t>
                </a:r>
              </a:p>
              <a:p>
                <a:pPr marL="576263" indent="-288925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marL="576263" indent="-288925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Includes Economy-level dummies/fixed effects C (for all economies in that given income level)</a:t>
                </a:r>
              </a:p>
              <a:p>
                <a:pPr marL="576263" indent="-288925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576263" indent="-288925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𝑇𝐹𝑃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𝑖𝑠𝑤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marL="576263" indent="-288925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>
                  <a:latin typeface="Arial" pitchFamily="34" charset="0"/>
                  <a:cs typeface="Arial" pitchFamily="34" charset="0"/>
                </a:endParaRPr>
              </a:p>
              <a:p>
                <a:pPr marL="576263" indent="-288925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Aggregate economy-level estimates (i.e., putting together residuals from different regressions), by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𝑇𝐹𝑃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𝑇𝐹𝑃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 , where </a:t>
                </a:r>
                <a:r>
                  <a:rPr lang="en-US" sz="1800" i="1" dirty="0" smtClean="0">
                    <a:latin typeface="Arial" pitchFamily="34" charset="0"/>
                    <a:cs typeface="Arial" pitchFamily="34" charset="0"/>
                  </a:rPr>
                  <a:t>w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is the survey weight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0" y="1361547"/>
                <a:ext cx="9042400" cy="4827586"/>
              </a:xfrm>
              <a:blipFill rotWithShape="0">
                <a:blip r:embed="rId2"/>
                <a:stretch>
                  <a:fillRect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Issues not addressed</a:t>
            </a:r>
            <a:endParaRPr lang="en-US" cap="none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604933" y="1718733"/>
            <a:ext cx="914400" cy="914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49250" y="1361547"/>
            <a:ext cx="8659283" cy="4827586"/>
          </a:xfrm>
        </p:spPr>
        <p:txBody>
          <a:bodyPr>
            <a:normAutofit/>
          </a:bodyPr>
          <a:lstStyle/>
          <a:p>
            <a:pPr marL="576263" indent="-288925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Estimations are based on reported data</a:t>
            </a:r>
          </a:p>
          <a:p>
            <a:pPr marL="576263" indent="-288925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No imputation…</a:t>
            </a:r>
          </a:p>
          <a:p>
            <a:pPr marL="576263" indent="-288925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…Nor allowance for non-response correlated with variables of interest</a:t>
            </a:r>
          </a:p>
          <a:p>
            <a:pPr marL="576263" indent="-288925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TFPR uses GDP-deflated data…not industry-specific deflators</a:t>
            </a:r>
          </a:p>
          <a:p>
            <a:pPr marL="576263" indent="-288925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Still uses the assumption that firms are alike within (2-digit) industries</a:t>
            </a:r>
          </a:p>
          <a:p>
            <a:pPr marL="576263" indent="-288925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Endogeneity…knowledge of productivity can affect input choices</a:t>
            </a:r>
          </a:p>
          <a:p>
            <a:pPr marL="287338" indent="0"/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ALLOW RESEARCHERS TO APPLY ADDITIONAL METHODS OR ASSUMPTIONS</a:t>
            </a:r>
            <a:endParaRPr lang="en-US" sz="1800" b="1" i="1" dirty="0">
              <a:latin typeface="Arial" pitchFamily="34" charset="0"/>
              <a:cs typeface="Arial" pitchFamily="34" charset="0"/>
            </a:endParaRPr>
          </a:p>
          <a:p>
            <a:pPr marL="287338" indent="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Coverage</a:t>
            </a:r>
            <a:endParaRPr lang="en-US" cap="non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58054"/>
              </p:ext>
            </p:extLst>
          </p:nvPr>
        </p:nvGraphicFramePr>
        <p:xfrm>
          <a:off x="962275" y="1307503"/>
          <a:ext cx="7547981" cy="4974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7009"/>
                <a:gridCol w="821084"/>
                <a:gridCol w="239483"/>
                <a:gridCol w="2959321"/>
                <a:gridCol w="821084"/>
              </a:tblGrid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Argentina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Mexico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Bahamas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Mongolia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Bangladesh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Morocco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Belize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Mozambique 2007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Bhutan 2015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Myanmar 2014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Bih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Nepal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Brazil 2009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Nicaragua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Burundi 2014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Nigeria 2014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Cameroon 2009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Pakistan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Chile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Paraguay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China 2012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Peru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Colombia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Philippines 2009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Costarica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Romania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Cote d'Ivoire 2009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Russia 2012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Croatia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Senegal 2014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Dominican Republic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Slovenia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Dom. Rep. Congo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South Africa 2007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Ecuador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South Sudan 2014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Egypt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Sri Lanka 2011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Elsalvador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Stlucia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Ethiopia 2015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 Vincent and the Grenadines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Fyrom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Suriname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Georgia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Sweden 2014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Ghana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Tanzania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Guatemala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Trinidad and Tobago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Guinea 2006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Tunisia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Guinea Bissau 2006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Turkey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Guyana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Uganda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Honduras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Ukraine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India 2014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Uruguay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Indonesia 2015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Vietnam 2015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Iraq 2011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West Bank And Gaza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Israel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Yemen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Jamaica 2010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Zambia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Jordan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Kenya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Lebanon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Madagascar 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  <a:tr h="112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Mauritius 2009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7" marR="5627" marT="5627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What can be done: example from EAP</a:t>
            </a:r>
            <a:endParaRPr lang="en-US" cap="none" dirty="0"/>
          </a:p>
        </p:txBody>
      </p:sp>
      <p:grpSp>
        <p:nvGrpSpPr>
          <p:cNvPr id="26" name="Group 25"/>
          <p:cNvGrpSpPr/>
          <p:nvPr/>
        </p:nvGrpSpPr>
        <p:grpSpPr>
          <a:xfrm>
            <a:off x="569913" y="1399326"/>
            <a:ext cx="8248650" cy="4457700"/>
            <a:chOff x="0" y="0"/>
            <a:chExt cx="8248650" cy="4457700"/>
          </a:xfrm>
        </p:grpSpPr>
        <p:graphicFrame>
          <p:nvGraphicFramePr>
            <p:cNvPr id="27" name="Chart 26"/>
            <p:cNvGraphicFramePr/>
            <p:nvPr>
              <p:extLst>
                <p:ext uri="{D42A27DB-BD31-4B8C-83A1-F6EECF244321}">
                  <p14:modId xmlns:p14="http://schemas.microsoft.com/office/powerpoint/2010/main" val="2115828033"/>
                </p:ext>
              </p:extLst>
            </p:nvPr>
          </p:nvGraphicFramePr>
          <p:xfrm>
            <a:off x="0" y="0"/>
            <a:ext cx="8248650" cy="4457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Rectangle 27"/>
            <p:cNvSpPr/>
            <p:nvPr/>
          </p:nvSpPr>
          <p:spPr>
            <a:xfrm>
              <a:off x="597718" y="434517"/>
              <a:ext cx="165964" cy="39909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15275" y="400050"/>
              <a:ext cx="276225" cy="39909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1753441" y="434517"/>
              <a:ext cx="1381125" cy="219075"/>
            </a:xfrm>
            <a:prstGeom prst="rect">
              <a:avLst/>
            </a:prstGeom>
            <a:solidFill>
              <a:sysClr val="window" lastClr="FFFFFF"/>
            </a:solidFill>
            <a:ln w="9525" cmpd="sng">
              <a:noFill/>
            </a:ln>
            <a:effectLst/>
          </p:spPr>
          <p:txBody>
            <a:bodyPr wrap="square" lIns="0" tIns="0" rIns="0" bIns="0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Food and Beverages</a:t>
              </a:r>
            </a:p>
          </p:txBody>
        </p:sp>
        <p:sp>
          <p:nvSpPr>
            <p:cNvPr id="31" name="TextBox 7"/>
            <p:cNvSpPr txBox="1"/>
            <p:nvPr/>
          </p:nvSpPr>
          <p:spPr>
            <a:xfrm>
              <a:off x="3229816" y="434517"/>
              <a:ext cx="2314575" cy="219075"/>
            </a:xfrm>
            <a:prstGeom prst="rect">
              <a:avLst/>
            </a:prstGeom>
            <a:solidFill>
              <a:sysClr val="window" lastClr="FFFFFF"/>
            </a:solidFill>
            <a:ln w="9525" cmpd="sng">
              <a:noFill/>
            </a:ln>
            <a:effectLst/>
          </p:spPr>
          <p:txBody>
            <a:bodyPr wrap="square" lIns="0" tIns="0" rIns="0" bIns="0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Garments</a:t>
              </a:r>
            </a:p>
          </p:txBody>
        </p:sp>
        <p:sp>
          <p:nvSpPr>
            <p:cNvPr id="32" name="TextBox 8"/>
            <p:cNvSpPr txBox="1"/>
            <p:nvPr/>
          </p:nvSpPr>
          <p:spPr>
            <a:xfrm>
              <a:off x="5063056" y="436591"/>
              <a:ext cx="2314575" cy="219075"/>
            </a:xfrm>
            <a:prstGeom prst="rect">
              <a:avLst/>
            </a:prstGeom>
            <a:solidFill>
              <a:sysClr val="window" lastClr="FFFFFF"/>
            </a:solidFill>
            <a:ln w="9525" cmpd="sng">
              <a:noFill/>
            </a:ln>
            <a:effectLst/>
          </p:spPr>
          <p:txBody>
            <a:bodyPr wrap="square" lIns="0" tIns="0" rIns="0" bIns="0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Minerals</a:t>
              </a:r>
            </a:p>
          </p:txBody>
        </p:sp>
      </p:grpSp>
      <p:sp>
        <p:nvSpPr>
          <p:cNvPr id="33" name="Rectangle 32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Estimation of total factor productivity (TFP)</a:t>
            </a:r>
            <a:endParaRPr lang="en-US" cap="none" dirty="0"/>
          </a:p>
        </p:txBody>
      </p:sp>
      <p:sp>
        <p:nvSpPr>
          <p:cNvPr id="1331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69313" cy="4613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Explanation of outputs not explained by the use of inputs (capital, labor, intermediates)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use of micro-level data allows researchers to explore how TFP varies over heterogeneous firm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…But the estimation faces difficulties</a:t>
            </a:r>
          </a:p>
          <a:p>
            <a:pPr marL="228600" lvl="1"/>
            <a:endParaRPr lang="en-US" dirty="0">
              <a:latin typeface="Arial" pitchFamily="34" charset="0"/>
              <a:cs typeface="Arial" pitchFamily="34" charset="0"/>
            </a:endParaRPr>
          </a:p>
          <a:p>
            <a:pPr marL="774700" lvl="3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Lack of data coverage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74700" lvl="3">
              <a:spcBef>
                <a:spcPts val="300"/>
              </a:spcBef>
              <a:spcAft>
                <a:spcPts val="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Wide variance even within narrowly defined industries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Syverson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2011)</a:t>
            </a:r>
          </a:p>
          <a:p>
            <a:pPr marL="774700" lvl="3">
              <a:spcBef>
                <a:spcPts val="300"/>
              </a:spcBef>
              <a:spcAft>
                <a:spcPts val="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Data are often only available in monetary terms… revenues (P*Q) not widgets (Q)</a:t>
            </a:r>
          </a:p>
          <a:p>
            <a:pPr marL="774700" lvl="3">
              <a:spcBef>
                <a:spcPts val="300"/>
              </a:spcBef>
              <a:spcAft>
                <a:spcPts val="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Endogeneity problems (a productive firm sets its capital and labor inputs knowing its underlying efficiency)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Cobb-Douglas Production Function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Text Placeholder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9250" y="2081213"/>
                <a:ext cx="8469313" cy="1474787"/>
              </a:xfrm>
            </p:spPr>
            <p:txBody>
              <a:bodyPr>
                <a:noAutofit/>
              </a:bodyPr>
              <a:lstStyle/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8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8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8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8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8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80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8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8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sz="7200" dirty="0"/>
                  <a:t> </a:t>
                </a:r>
                <a:endParaRPr lang="en-GB" sz="7200" dirty="0" smtClean="0"/>
              </a:p>
              <a:p>
                <a:pPr marL="0" indent="0" algn="ctr"/>
                <a:endParaRPr lang="en-US" sz="6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315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9250" y="2081213"/>
                <a:ext cx="8469313" cy="1474787"/>
              </a:xfrm>
              <a:blipFill rotWithShape="0">
                <a:blip r:embed="rId2"/>
                <a:stretch>
                  <a:fillRect b="-1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98033" y="4290483"/>
                <a:ext cx="7264400" cy="1951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7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 smtClean="0">
                    <a:latin typeface="+mn-lt"/>
                  </a:rPr>
                  <a:t> </a:t>
                </a:r>
                <a:r>
                  <a:rPr lang="en-US" sz="1700" b="0" dirty="0" smtClean="0">
                    <a:latin typeface="+mn-lt"/>
                  </a:rPr>
                  <a:t>is firm i’s output 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 smtClean="0">
                    <a:latin typeface="+mn-lt"/>
                  </a:rPr>
                  <a:t>…and is a function of inputs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700" b="0" dirty="0" smtClean="0">
                    <a:latin typeface="+mn-lt"/>
                  </a:rPr>
                  <a:t> capital,</a:t>
                </a:r>
                <a:r>
                  <a:rPr lang="en-US" sz="17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700" dirty="0" smtClean="0">
                    <a:latin typeface="+mn-lt"/>
                  </a:rPr>
                  <a:t> </a:t>
                </a:r>
                <a:r>
                  <a:rPr lang="en-US" sz="1700" b="0" dirty="0" smtClean="0">
                    <a:latin typeface="+mn-lt"/>
                  </a:rPr>
                  <a:t>labor,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  <m:sup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</a:rPr>
                      <m:t>intermediates</m:t>
                    </m:r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</a:rPr>
                      <m:t>materials</m:t>
                    </m:r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b="0" dirty="0" smtClean="0">
                  <a:latin typeface="+mn-lt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+mn-lt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="0" dirty="0" smtClean="0"/>
                  <a:t>are output elasticities 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is the firm’s TFP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33" y="4290483"/>
                <a:ext cx="7264400" cy="1951047"/>
              </a:xfrm>
              <a:prstGeom prst="rect">
                <a:avLst/>
              </a:prstGeom>
              <a:blipFill rotWithShape="0">
                <a:blip r:embed="rId3"/>
                <a:stretch>
                  <a:fillRect l="-420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Estimation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Text Placeholder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7188" y="2309814"/>
                <a:ext cx="8786812" cy="1474787"/>
              </a:xfrm>
            </p:spPr>
            <p:txBody>
              <a:bodyPr>
                <a:noAutofit/>
              </a:bodyPr>
              <a:lstStyle/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5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5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4800" dirty="0"/>
                  <a:t>,</a:t>
                </a:r>
                <a:endParaRPr lang="en-US" sz="36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315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7188" y="2309814"/>
                <a:ext cx="8786812" cy="1474787"/>
              </a:xfrm>
              <a:blipFill rotWithShape="0">
                <a:blip r:embed="rId2"/>
                <a:stretch>
                  <a:fillRect t="-9091" r="-3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0300" y="4174067"/>
                <a:ext cx="762053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latin typeface="+mn-lt"/>
                  </a:rPr>
                  <a:t>Taking the log of both sides of the Cobb-Douglas equation takes the above form (capital letters indicate logged values)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latin typeface="+mn-lt"/>
                  </a:rPr>
                  <a:t>Basic econometric form for OLS …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latin typeface="+mn-lt"/>
                  </a:rPr>
                  <a:t>The part of output not explained by the use of inputs is considered as (log of) TFP,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b="0" dirty="0" smtClean="0">
                  <a:latin typeface="+mn-lt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4174067"/>
                <a:ext cx="7620530" cy="2123658"/>
              </a:xfrm>
              <a:prstGeom prst="rect">
                <a:avLst/>
              </a:prstGeom>
              <a:blipFill rotWithShape="0">
                <a:blip r:embed="rId3"/>
                <a:stretch>
                  <a:fillRect l="-320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Revenues, Not Widgets</a:t>
            </a:r>
            <a:endParaRPr lang="en-US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49250" y="1361547"/>
            <a:ext cx="8469313" cy="482758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Ideally we would want to know the physical units of output (widgets, Q) produced by physical inputs (workers, machines, and materials)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Why? </a:t>
            </a:r>
          </a:p>
          <a:p>
            <a:pPr marL="774700" lvl="3"/>
            <a:endParaRPr lang="en-US" sz="1000" dirty="0">
              <a:solidFill>
                <a:schemeClr val="tx2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74700" lvl="3">
              <a:spcBef>
                <a:spcPts val="300"/>
              </a:spcBef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Prices of output and inputs can be ignored</a:t>
            </a:r>
          </a:p>
          <a:p>
            <a:pPr marL="774700" lvl="3">
              <a:spcBef>
                <a:spcPts val="300"/>
              </a:spcBef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residual is closer to measuring only productivity …</a:t>
            </a:r>
          </a:p>
          <a:p>
            <a:pPr marL="774700" lvl="3">
              <a:spcBef>
                <a:spcPts val="300"/>
              </a:spcBef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Not market power </a:t>
            </a:r>
          </a:p>
          <a:p>
            <a:pPr marL="774700" lvl="3">
              <a:spcBef>
                <a:spcPts val="300"/>
              </a:spcBef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Nor brand recognition </a:t>
            </a:r>
          </a:p>
          <a:p>
            <a:pPr marL="228600" lvl="2">
              <a:spcBef>
                <a:spcPts val="300"/>
              </a:spcBef>
            </a:pPr>
            <a:endParaRPr lang="en-US" sz="1100" dirty="0" smtClean="0">
              <a:solidFill>
                <a:schemeClr val="tx2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28600" lvl="2">
              <a:spcBef>
                <a:spcPts val="300"/>
              </a:spcBef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But very often only monetary measures are available</a:t>
            </a:r>
          </a:p>
          <a:p>
            <a:pPr marL="774700" lvl="3">
              <a:spcBef>
                <a:spcPts val="300"/>
              </a:spcBef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Revenues (P*Q) for Y </a:t>
            </a:r>
          </a:p>
          <a:p>
            <a:pPr marL="774700" lvl="3">
              <a:spcBef>
                <a:spcPts val="300"/>
              </a:spcBef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Must also use monetary measures for K (capital expenditure), L (wage bill), and M (cost of intermediates)</a:t>
            </a:r>
          </a:p>
          <a:p>
            <a:pPr marL="774700" lvl="3">
              <a:spcBef>
                <a:spcPts val="300"/>
              </a:spcBef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More likely in the case of multi-product producers and broad micro data sets</a:t>
            </a:r>
          </a:p>
          <a:p>
            <a:pPr marL="774700" lvl="3">
              <a:spcBef>
                <a:spcPts val="300"/>
              </a:spcBef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distinguish this is often called Revenue TFP or TFPR (Foster et al 2008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Use of the Enterprise Surveys to estimate TFP(R)</a:t>
            </a:r>
            <a:endParaRPr lang="en-US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49250" y="1361547"/>
            <a:ext cx="8469313" cy="48275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ES are nationally representative survey data of the formal private sector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data link performance measures to measures of the business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…and can incorporate several firm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But sample sizes can be limited due to budget and non-response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 being representative, they can include widely different activities</a:t>
            </a:r>
          </a:p>
          <a:p>
            <a:pPr marL="774700" lvl="3"/>
            <a:endParaRPr lang="en-US" sz="2000" dirty="0">
              <a:solidFill>
                <a:schemeClr val="tx2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74700" lvl="3">
              <a:spcBef>
                <a:spcPts val="600"/>
              </a:spcBef>
            </a:pP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Across sectors (garment manufacturing compared to electronics)</a:t>
            </a:r>
          </a:p>
          <a:p>
            <a:pPr marL="774700" lvl="3">
              <a:spcBef>
                <a:spcPts val="600"/>
              </a:spcBef>
            </a:pP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Within sectors (canning of fish and brewing of beer are both in the same grouping at the ISIC two-digit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2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Use of the Enterprise Surveys to estimate TFP(R), Cont’d</a:t>
            </a:r>
            <a:endParaRPr lang="en-US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49250" y="1361547"/>
            <a:ext cx="8469313" cy="48275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Previous efforts using ES to calculate TFP by the WBG</a:t>
            </a:r>
          </a:p>
          <a:p>
            <a:pPr marL="457200">
              <a:buAutoNum type="arabicParenR"/>
            </a:pP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Calculate </a:t>
            </a:r>
            <a:r>
              <a:rPr lang="en-US" sz="1800" i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within</a:t>
            </a: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each economy – assume that TFP varies across industries but their relative use of capital, labor, and materials do not</a:t>
            </a:r>
          </a:p>
          <a:p>
            <a:pPr marL="457200"/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Auto manufacturing in India is more productive than textiles, but each are treated as if they have the same labor (capital, intermediates) intensity </a:t>
            </a:r>
          </a:p>
          <a:p>
            <a:pPr marL="457200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NOTE: regressions run at the economy level, include industry dummies (very sensitive to industry definitions and availability by survey)</a:t>
            </a:r>
            <a:endParaRPr lang="en-US" sz="1600" i="1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/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2) Calculate </a:t>
            </a:r>
            <a:r>
              <a:rPr lang="en-US" sz="1800" i="1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across</a:t>
            </a:r>
            <a:r>
              <a:rPr lang="en-US" sz="1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economies – assume that average TFP differs by economy and by industry, but intensities are the same</a:t>
            </a:r>
          </a:p>
          <a:p>
            <a:pPr marL="457200"/>
            <a:r>
              <a:rPr lang="en-US" sz="1800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NOTE: regressions run by pooling economies, include industry dummies. Less sensitive to industry definitions, but can only say the relative TFP difference between Ecuador and Equatorial Guinea 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Current Estimation Method</a:t>
            </a:r>
            <a:endParaRPr lang="en-US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49250" y="1361547"/>
            <a:ext cx="8469313" cy="4827586"/>
          </a:xfrm>
        </p:spPr>
        <p:txBody>
          <a:bodyPr>
            <a:normAutofit/>
          </a:bodyPr>
          <a:lstStyle/>
          <a:p>
            <a:pPr marL="576263" indent="-288925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76263" indent="-288925"/>
            <a:r>
              <a:rPr lang="en-US" sz="1800" dirty="0" smtClean="0">
                <a:latin typeface="Arial" pitchFamily="34" charset="0"/>
                <a:cs typeface="Arial" pitchFamily="34" charset="0"/>
              </a:rPr>
              <a:t>3) Calculate TFP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across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economies 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within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sectors – assumes that production functions are different across sectors (manufacturing of leather products is different than manufacturing of chemicals) </a:t>
            </a:r>
          </a:p>
          <a:p>
            <a:pPr marL="576263" indent="-288925"/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…AND that the average level of TFP differs by economy…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>
              <a:defRPr/>
            </a:pPr>
            <a:r>
              <a:rPr lang="en-US" cap="none" dirty="0" smtClean="0"/>
              <a:t>Current Estimation Method, Additional Issues</a:t>
            </a:r>
            <a:endParaRPr lang="en-US" cap="none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604933" y="1718733"/>
            <a:ext cx="914400" cy="914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732" y="1515533"/>
            <a:ext cx="5113867" cy="14003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0" rIns="0" bIns="0" rtlCol="0">
            <a:spAutoFit/>
          </a:bodyPr>
          <a:lstStyle/>
          <a:p>
            <a:r>
              <a:rPr lang="en-US" dirty="0" smtClean="0"/>
              <a:t>ISSUE 1: </a:t>
            </a:r>
          </a:p>
          <a:p>
            <a:r>
              <a:rPr lang="en-US" b="0" i="1" dirty="0" smtClean="0"/>
              <a:t>Assumes the same output elasticities across all economies.</a:t>
            </a:r>
          </a:p>
          <a:p>
            <a:endParaRPr lang="en-US" sz="900" b="0" i="1" dirty="0"/>
          </a:p>
          <a:p>
            <a:r>
              <a:rPr lang="en-US" sz="1400" b="0" i="1" dirty="0" smtClean="0">
                <a:solidFill>
                  <a:srgbClr val="FF0000"/>
                </a:solidFill>
              </a:rPr>
              <a:t>Equipment manufacturing in Sri Lanka uses the same technology as in Sweden</a:t>
            </a:r>
          </a:p>
          <a:p>
            <a:endParaRPr lang="en-US" sz="600" b="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732" y="3798538"/>
            <a:ext cx="5113867" cy="1331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0" rIns="0" bIns="0" rtlCol="0">
            <a:spAutoFit/>
          </a:bodyPr>
          <a:lstStyle/>
          <a:p>
            <a:r>
              <a:rPr lang="en-US" dirty="0" smtClean="0"/>
              <a:t>ISSUE 3: </a:t>
            </a:r>
          </a:p>
          <a:p>
            <a:r>
              <a:rPr lang="en-US" b="0" i="1" dirty="0" smtClean="0"/>
              <a:t>Use of survey weights</a:t>
            </a:r>
          </a:p>
          <a:p>
            <a:endParaRPr lang="en-US" b="0" i="1" dirty="0" smtClean="0"/>
          </a:p>
          <a:p>
            <a:r>
              <a:rPr lang="en-US" sz="1400" b="0" i="1" dirty="0" smtClean="0">
                <a:solidFill>
                  <a:srgbClr val="FF0000"/>
                </a:solidFill>
              </a:rPr>
              <a:t>There are thousands more textile manufacturers in China </a:t>
            </a:r>
          </a:p>
          <a:p>
            <a:r>
              <a:rPr lang="en-US" sz="1400" b="0" i="1" dirty="0" smtClean="0">
                <a:solidFill>
                  <a:srgbClr val="FF0000"/>
                </a:solidFill>
              </a:rPr>
              <a:t>than in Costa Rica…are they counted the same?</a:t>
            </a:r>
            <a:endParaRPr lang="en-US" sz="800" b="0" i="1" dirty="0" smtClean="0">
              <a:solidFill>
                <a:srgbClr val="FF0000"/>
              </a:solidFill>
            </a:endParaRPr>
          </a:p>
          <a:p>
            <a:r>
              <a:rPr lang="en-US" sz="800" b="0" i="1" dirty="0" smtClean="0"/>
              <a:t> </a:t>
            </a:r>
            <a:endParaRPr lang="en-US" sz="700" b="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4732" y="2987895"/>
            <a:ext cx="511386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0" rIns="0" bIns="0" rtlCol="0">
            <a:spAutoFit/>
          </a:bodyPr>
          <a:lstStyle/>
          <a:p>
            <a:r>
              <a:rPr lang="en-US" dirty="0" smtClean="0"/>
              <a:t>ISSUE 2: </a:t>
            </a:r>
          </a:p>
          <a:p>
            <a:r>
              <a:rPr lang="en-US" b="0" i="1" dirty="0" smtClean="0"/>
              <a:t>Limited data coverage</a:t>
            </a:r>
          </a:p>
          <a:p>
            <a:r>
              <a:rPr lang="en-US" b="0" i="1" dirty="0" smtClean="0"/>
              <a:t> </a:t>
            </a:r>
            <a:endParaRPr lang="en-US" sz="1400" b="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4732" y="5213534"/>
            <a:ext cx="511386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0" rIns="0" bIns="0" rtlCol="0">
            <a:spAutoFit/>
          </a:bodyPr>
          <a:lstStyle/>
          <a:p>
            <a:r>
              <a:rPr lang="en-US" dirty="0" smtClean="0"/>
              <a:t>ISSUE 4: </a:t>
            </a:r>
          </a:p>
          <a:p>
            <a:r>
              <a:rPr lang="en-US" b="0" i="1" dirty="0" smtClean="0"/>
              <a:t>Outliers</a:t>
            </a:r>
          </a:p>
          <a:p>
            <a:endParaRPr lang="en-US" b="0" i="1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7342361" y="6593203"/>
            <a:ext cx="1050202" cy="1584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WB Treasury Slide Deck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256</TotalTime>
  <Words>1041</Words>
  <Application>Microsoft Office PowerPoint</Application>
  <PresentationFormat>On-screen Show (4:3)</PresentationFormat>
  <Paragraphs>322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PGothic</vt:lpstr>
      <vt:lpstr>Andes ExtraLight</vt:lpstr>
      <vt:lpstr>Arial</vt:lpstr>
      <vt:lpstr>Arial Bold</vt:lpstr>
      <vt:lpstr>Calibri</vt:lpstr>
      <vt:lpstr>Cambria Math</vt:lpstr>
      <vt:lpstr>Times New Roman</vt:lpstr>
      <vt:lpstr>Trebuchet MS</vt:lpstr>
      <vt:lpstr>Wingdings</vt:lpstr>
      <vt:lpstr>2014 WB Treasury Slide Deck</vt:lpstr>
      <vt:lpstr>Full Page Interior</vt:lpstr>
      <vt:lpstr>ESTIMATING TFP </vt:lpstr>
      <vt:lpstr>Estimation of total factor productivity (TFP)</vt:lpstr>
      <vt:lpstr>Cobb-Douglas Production Function</vt:lpstr>
      <vt:lpstr>Estimation</vt:lpstr>
      <vt:lpstr>Revenues, Not Widgets</vt:lpstr>
      <vt:lpstr>Use of the Enterprise Surveys to estimate TFP(R)</vt:lpstr>
      <vt:lpstr>Use of the Enterprise Surveys to estimate TFP(R), Cont’d</vt:lpstr>
      <vt:lpstr>Current Estimation Method</vt:lpstr>
      <vt:lpstr>Current Estimation Method, Additional Issues</vt:lpstr>
      <vt:lpstr>Current Estimation Method, Additional Issues</vt:lpstr>
      <vt:lpstr>Econometrically…</vt:lpstr>
      <vt:lpstr>Issues not addressed</vt:lpstr>
      <vt:lpstr>Coverage</vt:lpstr>
      <vt:lpstr>What can be done: example from EAP</vt:lpstr>
    </vt:vector>
  </TitlesOfParts>
  <Company>The World Bank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C. Francis</dc:creator>
  <cp:lastModifiedBy>David C. Francis</cp:lastModifiedBy>
  <cp:revision>15</cp:revision>
  <dcterms:created xsi:type="dcterms:W3CDTF">2016-05-04T16:57:18Z</dcterms:created>
  <dcterms:modified xsi:type="dcterms:W3CDTF">2016-05-12T13:35:33Z</dcterms:modified>
</cp:coreProperties>
</file>