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B63304-F86F-CBF3-5FD6-D307E2C70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5F6304-5E1B-AE5B-125C-36B6CF536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8B5D39-BBCC-038D-725D-31626D70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244A84-2EC4-80EC-610C-3027D3EB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6333BE-3F3D-F6CE-8C33-2A24ED94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86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77ED5-721D-0625-6FE9-501DFE79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9642BB-03E6-4887-2314-B5F831B5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3E231F-44F6-4BAB-9ED3-D856D0F8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D3E788-D041-9EE2-0B22-98665F00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2EE18-FBD6-5859-818B-1D01336B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281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DF8C99-CB5A-50A3-AC17-8B68B9BAF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5373F6-B234-9761-9A47-16F7941AD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07DD3E-8E7E-8247-D5D3-B0143062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D3C815-AEB6-F267-A1FB-45542DD8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47AEAC-7DF9-C483-9621-F7BAD83F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15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25E69-4992-FD27-EC8B-6350982E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C9F7B1-03E8-2EAD-A422-256F5370B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418F0C-74F1-4C21-61F6-CFF736AE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A04A5-9099-1773-68FD-66DE5094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756EF9-98B4-58D8-5B0F-5C76E623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23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B1391-2C6D-7A2E-A24B-C9E4F84E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C58CD5-882E-E116-FF61-4134725C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4C05BC-EE74-361B-59C4-34724187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2E3BDF-BF5B-2337-F54A-B86803E1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9B86E-3A6C-6F0B-63BE-11E9A07F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69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66CD50-780E-6726-7AA0-FCF2FD19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9A8B71-4E18-4148-726F-B7E65DDD2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D7A0C5-6F87-308B-C2D6-E6292593F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3C3606-76C0-2402-1E72-5E209385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5C873E-90B0-5B25-A567-82073B4E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FF2C3B-048B-1464-9891-7203B4E9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5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E41C1-0D60-50D8-EB9B-DF9403CB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1101C7-BB50-2612-CC91-A3B88EFB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A70410-D3D4-5440-BA45-ECC57C195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8E1E40-7D95-1216-A51D-2B98647AE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D92086-EA58-F884-0307-904920CE2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97BC9B-C7A1-63FE-939F-FE032AAE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0603462-5A58-0C5B-D5E0-F3558B26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13E065-431F-3773-9026-C10BA4E2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80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DD255-BA2C-10DD-6BB1-CFEA95BC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0A4162-73CD-6ABB-13F7-AE57361A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0A8A6AC-CF23-A328-0E58-BC94286B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2DD393-4B35-BADE-2ADD-C4BAE8E5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55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1F7731-8ADE-C3FA-71CF-B9C66F65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6FB9B0-F9C0-76FC-1C5A-DDDB89F3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B1D365-2CB8-3B09-3E75-997380F8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47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890E5-4CEA-1400-E44D-3060A468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BD4FAE-8C27-E00D-29AB-506F0223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28202F-469C-1816-DEC9-E15C476FC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E9B8A7-B586-2D30-6C83-C7967BB7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316930-0B80-9F70-C0C9-A562AC50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2042D1-0908-04D3-620A-BE768B26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24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C63C9-3AC0-1CCB-0F49-8C39CB85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C40F036-1055-95B8-3E4C-2A49B5A82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9CAD59-0BC8-E44C-4194-F705019C4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D89576-96DB-B75F-8012-A4999E4B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EC3646-AF00-5DA4-A46D-93242316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56B2C-BEB8-8E93-5BF7-8F775BB8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02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D56B839-E87D-2049-4447-61A64B9A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95649C-B7F0-94F3-9D96-E6715A6A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8A7CD-9ECB-DDF3-4A70-C7A30461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876EB-5EFB-4ADB-BCBB-4952C8E0938C}" type="datetimeFigureOut">
              <a:rPr kumimoji="1" lang="ja-JP" altLang="en-US" smtClean="0"/>
              <a:t>2025/2/20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CB0E5-6C5C-720C-191C-0708094F2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A81C47-A478-5C2F-4A34-FB65402E5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F2F4E-CB15-4BB5-8491-76805F7407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252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yuto_mo/articles/131c49be5aee53" TargetMode="External"/><Relationship Id="rId2" Type="http://schemas.openxmlformats.org/officeDocument/2006/relationships/hyperlink" Target="https://cvml-expertguide.net/terms/dl/rnn/gru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2D5690-8C52-87E5-9190-3F59D169FCC7}"/>
              </a:ext>
            </a:extLst>
          </p:cNvPr>
          <p:cNvSpPr txBox="1"/>
          <p:nvPr/>
        </p:nvSpPr>
        <p:spPr>
          <a:xfrm>
            <a:off x="356839" y="356839"/>
            <a:ext cx="114969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解法概要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ニューラルネットワークの</a:t>
            </a:r>
            <a:r>
              <a:rPr lang="ja-JP" altLang="en-US" b="1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シングルモデル</a:t>
            </a:r>
            <a:endParaRPr lang="ja-JP" altLang="en-US" b="0" i="0" dirty="0">
              <a:solidFill>
                <a:srgbClr val="2C3E5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b="0" i="0" dirty="0" err="1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StratifiedGroupKFold</a:t>
            </a:r>
            <a:r>
              <a:rPr lang="en-US" altLang="ja-JP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(k=5, group=</a:t>
            </a:r>
            <a:r>
              <a:rPr lang="en-US" altLang="ja-JP" b="0" i="0" dirty="0" err="1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batch_count</a:t>
            </a:r>
            <a:r>
              <a:rPr lang="en-US" altLang="ja-JP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分類と回帰の両方を使用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GBDT(</a:t>
            </a:r>
            <a:r>
              <a:rPr lang="en-US" altLang="ja-JP" b="0" i="0" dirty="0" err="1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LightGBM</a:t>
            </a:r>
            <a:r>
              <a:rPr lang="en-US" altLang="ja-JP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b="0" i="0" dirty="0" err="1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Catboost</a:t>
            </a:r>
            <a:r>
              <a:rPr lang="en-US" altLang="ja-JP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のモデルは学習させたが、</a:t>
            </a:r>
            <a:r>
              <a:rPr lang="en-US" altLang="ja-JP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NN</a:t>
            </a:r>
            <a:r>
              <a:rPr lang="ja-JP" altLang="en-US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のスコアが想像以上に高くなったので</a:t>
            </a:r>
            <a:r>
              <a:rPr lang="ja-JP" altLang="en-US" b="1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最終サブには使用していない</a:t>
            </a:r>
            <a:endParaRPr lang="ja-JP" altLang="en-US" b="0" i="0" dirty="0">
              <a:solidFill>
                <a:srgbClr val="2C3E5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ja-JP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GBDT</a:t>
            </a:r>
            <a:r>
              <a:rPr lang="ja-JP" altLang="en-US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は分類で学習させるより、回帰で学習させた方がスコアが良かった</a:t>
            </a:r>
          </a:p>
          <a:p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FCFD7528-EBC7-B312-1EE8-FBC136096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66483"/>
              </p:ext>
            </p:extLst>
          </p:nvPr>
        </p:nvGraphicFramePr>
        <p:xfrm>
          <a:off x="356839" y="3289368"/>
          <a:ext cx="10515600" cy="28346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7860603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351891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43597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8625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CV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LB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モデル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note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202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0.8605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0.8663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lightgbm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ベースライン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87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0.8751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0.8804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catboost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90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0.8769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0.8829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lightgbm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categorical_feature</a:t>
                      </a:r>
                      <a:r>
                        <a:rPr lang="ja-JP" altLang="en-US">
                          <a:effectLst/>
                        </a:rPr>
                        <a:t>指定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485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0.8734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0.8765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397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0.8831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0.8870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NN + lightgbm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アンサンブル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059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0.8916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0.8952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NN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GRU2</a:t>
                      </a:r>
                      <a:r>
                        <a:rPr lang="ja-JP" altLang="en-US" dirty="0">
                          <a:effectLst/>
                        </a:rPr>
                        <a:t>層</a:t>
                      </a:r>
                    </a:p>
                  </a:txBody>
                  <a:tcPr marL="99060" marR="9906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41844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FA22F1-5036-3D31-DCE0-9687B8F3CF91}"/>
              </a:ext>
            </a:extLst>
          </p:cNvPr>
          <p:cNvSpPr txBox="1"/>
          <p:nvPr/>
        </p:nvSpPr>
        <p:spPr>
          <a:xfrm>
            <a:off x="356839" y="2899317"/>
            <a:ext cx="3334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i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スコア表</a:t>
            </a:r>
            <a:endParaRPr lang="ja-JP" altLang="en-US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022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C2EA3DD-25D9-4371-A82E-DB7BA1173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32" y="471808"/>
            <a:ext cx="6759526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1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F71EEA-F63F-CD9F-2665-BF8941FBAA2E}"/>
              </a:ext>
            </a:extLst>
          </p:cNvPr>
          <p:cNvSpPr txBox="1"/>
          <p:nvPr/>
        </p:nvSpPr>
        <p:spPr>
          <a:xfrm>
            <a:off x="289932" y="312234"/>
            <a:ext cx="1082783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1600" b="1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モデル構造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GRU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を使用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時系列特徴量を抽出するため</a:t>
            </a:r>
            <a:b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GRU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の解説については</a:t>
            </a:r>
            <a:r>
              <a:rPr lang="ja-JP" altLang="en-US" sz="1600" b="0" i="0" u="none" strike="noStrike" dirty="0">
                <a:solidFill>
                  <a:srgbClr val="18BC9C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こちら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の記事がおすすめです。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時系列特徴量を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Input projection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で次元を増やす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時系列特徴量の相互関係を捉えるため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GRU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層の間にテーブル特徴量を足し算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position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などのテーブル特徴量を考慮して時系列特徴量を抽出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rank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の回帰予測を補助ロスに追加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 or ABC 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より情報量の多いものを予測させることで、モデルが学習しやすくなる</a:t>
            </a:r>
          </a:p>
          <a:p>
            <a:pPr algn="l"/>
            <a:endParaRPr kumimoji="1" lang="en-US" altLang="ja-JP" sz="16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1600" b="1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時系列特徴量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(11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個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temperature_1~3, pressure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temperature_1~3 * pressure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temperature_1~3 / pressure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temperature_3 - temperature_1</a:t>
            </a:r>
          </a:p>
          <a:p>
            <a:pPr algn="l"/>
            <a:endParaRPr lang="en-US" altLang="ja-JP" sz="1600" b="0" i="0" dirty="0">
              <a:solidFill>
                <a:srgbClr val="2C3E5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temperature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に関しては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273.15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を足して絶対温度に変換</a:t>
            </a:r>
            <a:b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1600" b="0" i="0" dirty="0" err="1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StandardScaler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で標準化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テーブル特徴量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sz="1600" b="0" i="0" dirty="0" err="1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position_x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, y, 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中心からの距離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ja-JP" sz="1600" b="0" i="0" dirty="0" err="1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tray_no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, line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1600" b="0" i="0" u="none" strike="noStrike" dirty="0">
                <a:solidFill>
                  <a:srgbClr val="18BC9C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one-hot encoding, target encoding</a:t>
            </a:r>
            <a:endParaRPr lang="en-US" altLang="ja-JP" sz="1600" b="0" i="0" dirty="0">
              <a:solidFill>
                <a:srgbClr val="2C3E5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メンテナンス開始からの経過時間（</a:t>
            </a:r>
            <a:r>
              <a:rPr lang="en-US" altLang="ja-JP" sz="1600" b="0" i="0" dirty="0" err="1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batch_count</a:t>
            </a:r>
            <a:r>
              <a:rPr lang="en-US" altLang="ja-JP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% 1000</a:t>
            </a:r>
            <a:r>
              <a:rPr lang="ja-JP" altLang="en-US" sz="1600" b="0" i="0" dirty="0">
                <a:solidFill>
                  <a:srgbClr val="2C3E5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  <a:p>
            <a:pPr algn="l"/>
            <a:endParaRPr kumimoji="1" lang="ja-JP" altLang="en-US" sz="1600" b="1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438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BF81DA-99B5-F944-3343-2AEB82F90EFD}"/>
              </a:ext>
            </a:extLst>
          </p:cNvPr>
          <p:cNvSpPr txBox="1"/>
          <p:nvPr/>
        </p:nvSpPr>
        <p:spPr>
          <a:xfrm>
            <a:off x="680224" y="769434"/>
            <a:ext cx="100918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効いたこと（</a:t>
            </a:r>
            <a:r>
              <a:rPr kumimoji="1" lang="en-US" altLang="ja-JP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for GBDT</a:t>
            </a:r>
            <a:r>
              <a:rPr kumimoji="1" lang="ja-JP" altLang="en-US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i="0" dirty="0" err="1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Lightgbm</a:t>
            </a: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 </a:t>
            </a:r>
            <a:r>
              <a:rPr kumimoji="1" lang="en-US" altLang="ja-JP" i="0" dirty="0" err="1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lgb.Dataset</a:t>
            </a: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の引数の </a:t>
            </a:r>
            <a:r>
              <a:rPr kumimoji="1" lang="en-US" altLang="ja-JP" i="0" dirty="0" err="1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categorical_feature</a:t>
            </a: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を指定するとスコアが大幅に上昇</a:t>
            </a: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(+0.012)</a:t>
            </a:r>
          </a:p>
          <a:p>
            <a:pPr algn="l"/>
            <a:b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これだけでスコアが</a:t>
            </a: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0.88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台に乗った。</a:t>
            </a:r>
            <a:endParaRPr kumimoji="1" lang="en-US" altLang="ja-JP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効かなかったこと（</a:t>
            </a:r>
            <a:r>
              <a:rPr kumimoji="1" lang="en-US" altLang="ja-JP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for GBDT</a:t>
            </a:r>
            <a:r>
              <a:rPr kumimoji="1" lang="ja-JP" altLang="en-US" b="1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position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の位置を上下左右反転させた</a:t>
            </a: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Augmentation</a:t>
            </a:r>
          </a:p>
          <a:p>
            <a:pPr algn="l"/>
            <a:r>
              <a:rPr lang="en-US" altLang="ja-JP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上下反転：スコア変わらず</a:t>
            </a:r>
          </a:p>
          <a:p>
            <a:pPr algn="l"/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左右反転：スコア減（</a:t>
            </a: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temperature_1, 3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も反転）</a:t>
            </a:r>
          </a:p>
          <a:p>
            <a:pPr algn="l"/>
            <a:endParaRPr kumimoji="1" lang="en-US" altLang="ja-JP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diff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特徴量</a:t>
            </a:r>
          </a:p>
          <a:p>
            <a:pPr algn="l"/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temperature_1.diff().abs().max()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などを追加して</a:t>
            </a:r>
            <a:r>
              <a:rPr kumimoji="1" lang="en-US" altLang="ja-JP" i="0" dirty="0" err="1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lightgbm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に入れたがスコア減</a:t>
            </a:r>
          </a:p>
          <a:p>
            <a:pPr algn="l"/>
            <a:endParaRPr kumimoji="1" lang="en-US" altLang="ja-JP" i="0" dirty="0">
              <a:solidFill>
                <a:srgbClr val="000000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値分類 </a:t>
            </a:r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or 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多クラス分類として学習</a:t>
            </a:r>
          </a:p>
          <a:p>
            <a:pPr algn="l"/>
            <a:r>
              <a:rPr kumimoji="1" lang="en-US" altLang="ja-JP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i="0" dirty="0"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回帰で学習させるよりスコアが低下</a:t>
            </a:r>
          </a:p>
        </p:txBody>
      </p:sp>
    </p:spTree>
    <p:extLst>
      <p:ext uri="{BB962C8B-B14F-4D97-AF65-F5344CB8AC3E}">
        <p14:creationId xmlns:p14="http://schemas.microsoft.com/office/powerpoint/2010/main" val="304685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34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98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1" i="0" dirty="0" smtClean="0">
            <a:solidFill>
              <a:srgbClr val="000000"/>
            </a:solidFill>
            <a:effectLst/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398</Words>
  <Application>Microsoft Office PowerPoint</Application>
  <PresentationFormat>ワイド画面</PresentationFormat>
  <Paragraphs>69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 IS Suyama, Takahiro</dc:creator>
  <cp:lastModifiedBy>TEL IS Suyama, Takahiro</cp:lastModifiedBy>
  <cp:revision>5</cp:revision>
  <dcterms:created xsi:type="dcterms:W3CDTF">2025-02-20T07:28:45Z</dcterms:created>
  <dcterms:modified xsi:type="dcterms:W3CDTF">2025-02-20T07:40:51Z</dcterms:modified>
</cp:coreProperties>
</file>