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"/>
  </p:notesMasterIdLst>
  <p:sldIdLst>
    <p:sldId id="259" r:id="rId2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849"/>
    <a:srgbClr val="42BC9C"/>
    <a:srgbClr val="339966"/>
    <a:srgbClr val="38C29B"/>
    <a:srgbClr val="BEEC9C"/>
    <a:srgbClr val="1E6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>
        <p:scale>
          <a:sx n="148" d="100"/>
          <a:sy n="148" d="100"/>
        </p:scale>
        <p:origin x="1336" y="-5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64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8" y="3314953"/>
            <a:ext cx="6423025" cy="315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6" y="5988304"/>
            <a:ext cx="52895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378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955" y="2418845"/>
            <a:ext cx="5392590" cy="223010"/>
          </a:xfrm>
        </p:spPr>
        <p:txBody>
          <a:bodyPr lIns="0" tIns="0" rIns="0" bIns="0"/>
          <a:lstStyle>
            <a:lvl1pPr>
              <a:defRPr sz="1449" b="1" i="0">
                <a:solidFill>
                  <a:srgbClr val="42746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700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955" y="2418845"/>
            <a:ext cx="5392590" cy="223010"/>
          </a:xfrm>
        </p:spPr>
        <p:txBody>
          <a:bodyPr lIns="0" tIns="0" rIns="0" bIns="0"/>
          <a:lstStyle>
            <a:lvl1pPr>
              <a:defRPr sz="1449" b="1" i="0">
                <a:solidFill>
                  <a:srgbClr val="42746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5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955" y="2418845"/>
            <a:ext cx="5392590" cy="223010"/>
          </a:xfrm>
        </p:spPr>
        <p:txBody>
          <a:bodyPr lIns="0" tIns="0" rIns="0" bIns="0"/>
          <a:lstStyle>
            <a:lvl1pPr>
              <a:defRPr sz="1449" b="1" i="0">
                <a:solidFill>
                  <a:srgbClr val="42746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506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659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355667"/>
            <a:ext cx="4567044" cy="79833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17" name="bk object 17"/>
          <p:cNvSpPr/>
          <p:nvPr/>
        </p:nvSpPr>
        <p:spPr>
          <a:xfrm>
            <a:off x="4552118" y="1411459"/>
            <a:ext cx="2997471" cy="0"/>
          </a:xfrm>
          <a:custGeom>
            <a:avLst/>
            <a:gdLst/>
            <a:ahLst/>
            <a:cxnLst/>
            <a:rect l="l" t="t" r="r" b="b"/>
            <a:pathLst>
              <a:path w="4241800">
                <a:moveTo>
                  <a:pt x="0" y="0"/>
                </a:moveTo>
                <a:lnTo>
                  <a:pt x="4241309" y="0"/>
                </a:lnTo>
              </a:path>
            </a:pathLst>
          </a:custGeom>
          <a:ln w="26619">
            <a:solidFill>
              <a:srgbClr val="B3D8A8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18" name="bk object 18"/>
          <p:cNvSpPr/>
          <p:nvPr/>
        </p:nvSpPr>
        <p:spPr>
          <a:xfrm>
            <a:off x="6658883" y="4805232"/>
            <a:ext cx="426736" cy="0"/>
          </a:xfrm>
          <a:custGeom>
            <a:avLst/>
            <a:gdLst/>
            <a:ahLst/>
            <a:cxnLst/>
            <a:rect l="l" t="t" r="r" b="b"/>
            <a:pathLst>
              <a:path w="603884">
                <a:moveTo>
                  <a:pt x="0" y="0"/>
                </a:moveTo>
                <a:lnTo>
                  <a:pt x="603365" y="0"/>
                </a:lnTo>
              </a:path>
            </a:pathLst>
          </a:custGeom>
          <a:ln w="26619">
            <a:solidFill>
              <a:srgbClr val="B3D8AC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19" name="bk object 19"/>
          <p:cNvSpPr/>
          <p:nvPr/>
        </p:nvSpPr>
        <p:spPr>
          <a:xfrm>
            <a:off x="5028648" y="7596787"/>
            <a:ext cx="476544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0" y="0"/>
                </a:moveTo>
                <a:lnTo>
                  <a:pt x="674349" y="0"/>
                </a:lnTo>
              </a:path>
            </a:pathLst>
          </a:custGeom>
          <a:ln w="8873">
            <a:solidFill>
              <a:srgbClr val="C3DFBC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20" name="bk object 20"/>
          <p:cNvSpPr/>
          <p:nvPr/>
        </p:nvSpPr>
        <p:spPr>
          <a:xfrm>
            <a:off x="5931548" y="7584241"/>
            <a:ext cx="1166681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0382" y="0"/>
                </a:lnTo>
              </a:path>
            </a:pathLst>
          </a:custGeom>
          <a:ln w="26619">
            <a:solidFill>
              <a:srgbClr val="BCDBB3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21" name="bk object 21"/>
          <p:cNvSpPr/>
          <p:nvPr/>
        </p:nvSpPr>
        <p:spPr>
          <a:xfrm>
            <a:off x="3611597" y="9265444"/>
            <a:ext cx="3937995" cy="0"/>
          </a:xfrm>
          <a:custGeom>
            <a:avLst/>
            <a:gdLst/>
            <a:ahLst/>
            <a:cxnLst/>
            <a:rect l="l" t="t" r="r" b="b"/>
            <a:pathLst>
              <a:path w="5572759">
                <a:moveTo>
                  <a:pt x="0" y="0"/>
                </a:moveTo>
                <a:lnTo>
                  <a:pt x="5572264" y="0"/>
                </a:lnTo>
              </a:path>
            </a:pathLst>
          </a:custGeom>
          <a:ln w="44365">
            <a:solidFill>
              <a:srgbClr val="B3D8AC"/>
            </a:solidFill>
          </a:ln>
        </p:spPr>
        <p:txBody>
          <a:bodyPr wrap="square" lIns="0" tIns="0" rIns="0" bIns="0" rtlCol="0"/>
          <a:lstStyle/>
          <a:p>
            <a:endParaRPr sz="127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955" y="2418845"/>
            <a:ext cx="5392590" cy="315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42746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6" y="2459482"/>
            <a:ext cx="68008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1" y="9944861"/>
            <a:ext cx="24180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1"/>
            <a:ext cx="173799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1"/>
            <a:ext cx="173799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228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3103">
        <a:defRPr>
          <a:latin typeface="+mn-lt"/>
          <a:ea typeface="+mn-ea"/>
          <a:cs typeface="+mn-cs"/>
        </a:defRPr>
      </a:lvl2pPr>
      <a:lvl3pPr marL="646206">
        <a:defRPr>
          <a:latin typeface="+mn-lt"/>
          <a:ea typeface="+mn-ea"/>
          <a:cs typeface="+mn-cs"/>
        </a:defRPr>
      </a:lvl3pPr>
      <a:lvl4pPr marL="969310">
        <a:defRPr>
          <a:latin typeface="+mn-lt"/>
          <a:ea typeface="+mn-ea"/>
          <a:cs typeface="+mn-cs"/>
        </a:defRPr>
      </a:lvl4pPr>
      <a:lvl5pPr marL="1292413">
        <a:defRPr>
          <a:latin typeface="+mn-lt"/>
          <a:ea typeface="+mn-ea"/>
          <a:cs typeface="+mn-cs"/>
        </a:defRPr>
      </a:lvl5pPr>
      <a:lvl6pPr marL="1615516">
        <a:defRPr>
          <a:latin typeface="+mn-lt"/>
          <a:ea typeface="+mn-ea"/>
          <a:cs typeface="+mn-cs"/>
        </a:defRPr>
      </a:lvl6pPr>
      <a:lvl7pPr marL="1938619">
        <a:defRPr>
          <a:latin typeface="+mn-lt"/>
          <a:ea typeface="+mn-ea"/>
          <a:cs typeface="+mn-cs"/>
        </a:defRPr>
      </a:lvl7pPr>
      <a:lvl8pPr marL="2261723">
        <a:defRPr>
          <a:latin typeface="+mn-lt"/>
          <a:ea typeface="+mn-ea"/>
          <a:cs typeface="+mn-cs"/>
        </a:defRPr>
      </a:lvl8pPr>
      <a:lvl9pPr marL="258482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3103">
        <a:defRPr>
          <a:latin typeface="+mn-lt"/>
          <a:ea typeface="+mn-ea"/>
          <a:cs typeface="+mn-cs"/>
        </a:defRPr>
      </a:lvl2pPr>
      <a:lvl3pPr marL="646206">
        <a:defRPr>
          <a:latin typeface="+mn-lt"/>
          <a:ea typeface="+mn-ea"/>
          <a:cs typeface="+mn-cs"/>
        </a:defRPr>
      </a:lvl3pPr>
      <a:lvl4pPr marL="969310">
        <a:defRPr>
          <a:latin typeface="+mn-lt"/>
          <a:ea typeface="+mn-ea"/>
          <a:cs typeface="+mn-cs"/>
        </a:defRPr>
      </a:lvl4pPr>
      <a:lvl5pPr marL="1292413">
        <a:defRPr>
          <a:latin typeface="+mn-lt"/>
          <a:ea typeface="+mn-ea"/>
          <a:cs typeface="+mn-cs"/>
        </a:defRPr>
      </a:lvl5pPr>
      <a:lvl6pPr marL="1615516">
        <a:defRPr>
          <a:latin typeface="+mn-lt"/>
          <a:ea typeface="+mn-ea"/>
          <a:cs typeface="+mn-cs"/>
        </a:defRPr>
      </a:lvl6pPr>
      <a:lvl7pPr marL="1938619">
        <a:defRPr>
          <a:latin typeface="+mn-lt"/>
          <a:ea typeface="+mn-ea"/>
          <a:cs typeface="+mn-cs"/>
        </a:defRPr>
      </a:lvl7pPr>
      <a:lvl8pPr marL="2261723">
        <a:defRPr>
          <a:latin typeface="+mn-lt"/>
          <a:ea typeface="+mn-ea"/>
          <a:cs typeface="+mn-cs"/>
        </a:defRPr>
      </a:lvl8pPr>
      <a:lvl9pPr marL="258482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2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3FD953BF-145E-772B-77EF-06A328A1BED8}"/>
              </a:ext>
            </a:extLst>
          </p:cNvPr>
          <p:cNvGrpSpPr/>
          <p:nvPr/>
        </p:nvGrpSpPr>
        <p:grpSpPr>
          <a:xfrm>
            <a:off x="0" y="-607791"/>
            <a:ext cx="7564258" cy="11908981"/>
            <a:chOff x="-3948" y="-606618"/>
            <a:chExt cx="7564258" cy="1190898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03D4EEF-AC5B-3A79-E1C6-E049F83283A6}"/>
                </a:ext>
              </a:extLst>
            </p:cNvPr>
            <p:cNvGrpSpPr/>
            <p:nvPr/>
          </p:nvGrpSpPr>
          <p:grpSpPr>
            <a:xfrm>
              <a:off x="633730" y="-606618"/>
              <a:ext cx="6926580" cy="11908981"/>
              <a:chOff x="633730" y="-606618"/>
              <a:chExt cx="6926580" cy="11908981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963A58E-B39F-0D7B-5D7C-E3A980D31B9C}"/>
                  </a:ext>
                </a:extLst>
              </p:cNvPr>
              <p:cNvSpPr/>
              <p:nvPr/>
            </p:nvSpPr>
            <p:spPr>
              <a:xfrm>
                <a:off x="1267460" y="6608"/>
                <a:ext cx="6292850" cy="10693400"/>
              </a:xfrm>
              <a:prstGeom prst="rect">
                <a:avLst/>
              </a:prstGeom>
              <a:solidFill>
                <a:srgbClr val="BEEC9C"/>
              </a:solidFill>
              <a:ln>
                <a:solidFill>
                  <a:srgbClr val="BEEC9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菱形 22">
                <a:extLst>
                  <a:ext uri="{FF2B5EF4-FFF2-40B4-BE49-F238E27FC236}">
                    <a16:creationId xmlns:a16="http://schemas.microsoft.com/office/drawing/2014/main" id="{E90F3B34-9743-CB05-895C-49D68A6C3485}"/>
                  </a:ext>
                </a:extLst>
              </p:cNvPr>
              <p:cNvSpPr/>
              <p:nvPr/>
            </p:nvSpPr>
            <p:spPr>
              <a:xfrm>
                <a:off x="633730" y="-606618"/>
                <a:ext cx="1219200" cy="1155700"/>
              </a:xfrm>
              <a:prstGeom prst="diamond">
                <a:avLst/>
              </a:prstGeom>
              <a:solidFill>
                <a:srgbClr val="265849"/>
              </a:solidFill>
              <a:ln>
                <a:solidFill>
                  <a:srgbClr val="26584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菱形 23">
                <a:extLst>
                  <a:ext uri="{FF2B5EF4-FFF2-40B4-BE49-F238E27FC236}">
                    <a16:creationId xmlns:a16="http://schemas.microsoft.com/office/drawing/2014/main" id="{4EE1F5CC-57A3-745E-D9BD-0BED2DA1436E}"/>
                  </a:ext>
                </a:extLst>
              </p:cNvPr>
              <p:cNvSpPr/>
              <p:nvPr/>
            </p:nvSpPr>
            <p:spPr>
              <a:xfrm>
                <a:off x="645160" y="10146663"/>
                <a:ext cx="1219200" cy="1155700"/>
              </a:xfrm>
              <a:prstGeom prst="diamond">
                <a:avLst/>
              </a:prstGeom>
              <a:solidFill>
                <a:srgbClr val="265849"/>
              </a:solidFill>
              <a:ln>
                <a:solidFill>
                  <a:srgbClr val="26584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" name="图片 21" descr="图片包含 图形用户界面&#10;&#10;描述已自动生成">
              <a:extLst>
                <a:ext uri="{FF2B5EF4-FFF2-40B4-BE49-F238E27FC236}">
                  <a16:creationId xmlns:a16="http://schemas.microsoft.com/office/drawing/2014/main" id="{8C6C0D1E-FC88-5C5C-59D1-5AA261F55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48" y="1770408"/>
              <a:ext cx="1262380" cy="1507756"/>
            </a:xfrm>
            <a:prstGeom prst="rect">
              <a:avLst/>
            </a:prstGeom>
          </p:spPr>
        </p:pic>
      </p:grpSp>
      <p:sp>
        <p:nvSpPr>
          <p:cNvPr id="5" name="object 4">
            <a:extLst>
              <a:ext uri="{FF2B5EF4-FFF2-40B4-BE49-F238E27FC236}">
                <a16:creationId xmlns:a16="http://schemas.microsoft.com/office/drawing/2014/main" id="{2D4599DA-6BCC-0E4A-A60A-FF85EE71DD54}"/>
              </a:ext>
            </a:extLst>
          </p:cNvPr>
          <p:cNvSpPr txBox="1"/>
          <p:nvPr/>
        </p:nvSpPr>
        <p:spPr>
          <a:xfrm>
            <a:off x="1756686" y="314234"/>
            <a:ext cx="5450564" cy="2185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b="1" spc="25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Computing in Action 2023</a:t>
            </a:r>
          </a:p>
          <a:p>
            <a:pPr marL="12700"/>
            <a:endParaRPr lang="en-US" sz="800" b="1" spc="250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/>
            <a:r>
              <a:rPr lang="en-US" b="1" spc="25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Virtual Symposium by the</a:t>
            </a:r>
          </a:p>
          <a:p>
            <a:pPr marL="12700"/>
            <a:r>
              <a:rPr lang="en-US" b="1" spc="25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 Section on Statistical Computing</a:t>
            </a:r>
          </a:p>
          <a:p>
            <a:pPr marL="12700"/>
            <a:r>
              <a:rPr lang="en-US" b="1" spc="25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Saturday, November 4, 2023 </a:t>
            </a:r>
          </a:p>
          <a:p>
            <a:pPr marL="12700"/>
            <a:r>
              <a:rPr lang="en-US" b="1" spc="25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11:00 – 15:30 Central Time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B9BFAB2-FCAE-CFFC-73C8-ECF80922F55E}"/>
              </a:ext>
            </a:extLst>
          </p:cNvPr>
          <p:cNvSpPr txBox="1"/>
          <p:nvPr/>
        </p:nvSpPr>
        <p:spPr>
          <a:xfrm>
            <a:off x="1755774" y="2687817"/>
            <a:ext cx="3013076" cy="5924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 marR="0" lvl="0" indent="0" algn="l" defTabSz="914400" rtl="0" eaLnBrk="1" fontAlgn="auto" latinLnBrk="0" hangingPunct="1">
              <a:lnSpc>
                <a:spcPct val="100000"/>
              </a:lnSpc>
              <a:spcBef>
                <a:spcPts val="25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40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Keynote</a:t>
            </a:r>
            <a:r>
              <a:rPr kumimoji="0" lang="en-US" sz="1200" b="1" i="0" u="none" strike="noStrike" kern="1200" cap="none" spc="6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1200" cap="none" spc="3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Speaker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8415" marR="0" lvl="0" indent="0" algn="l" defTabSz="914400" rtl="0" eaLnBrk="1" fontAlgn="auto" latinLnBrk="0" hangingPunct="1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-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S</a:t>
            </a:r>
            <a:r>
              <a:rPr kumimoji="0" lang="en-US" altLang="zh-CN" sz="1050" b="1" i="0" u="none" strike="noStrike" kern="1200" cap="none" spc="-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imon </a:t>
            </a:r>
            <a:r>
              <a:rPr kumimoji="0" lang="en-US" sz="1050" b="1" i="0" u="none" strike="noStrike" kern="1200" cap="none" spc="-5" normalizeH="0" baseline="0" noProof="0" dirty="0" err="1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Urbanek</a:t>
            </a:r>
            <a:endParaRPr kumimoji="0" lang="en-US" sz="1050" b="1" i="0" u="none" strike="noStrike" kern="1200" cap="none" spc="-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8415" marR="0" lvl="0" indent="0" algn="l" defTabSz="914400" rtl="0" eaLnBrk="1" fontAlgn="auto" latinLnBrk="0" hangingPunct="1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spc="3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Editor of R Journal</a:t>
            </a:r>
          </a:p>
          <a:p>
            <a:pPr marL="18415" marR="0" lvl="0" indent="0" algn="l" defTabSz="914400" rtl="0" eaLnBrk="1" fontAlgn="auto" latinLnBrk="0" hangingPunct="1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spc="3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Lecturer of Data Science, University of Auckland </a:t>
            </a:r>
          </a:p>
          <a:p>
            <a:pPr marL="12700"/>
            <a:endParaRPr lang="en-US" sz="900" b="1" spc="35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Tx/>
              <a:buNone/>
              <a:tabLst>
                <a:tab pos="83185" algn="l"/>
              </a:tabLst>
              <a:defRPr/>
            </a:pPr>
            <a:endParaRPr kumimoji="0" lang="en-US" sz="1000" b="1" i="0" u="none" strike="noStrike" kern="1200" cap="none" spc="-4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52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Tx/>
              <a:buNone/>
              <a:tabLst>
                <a:tab pos="83185" algn="l"/>
              </a:tabLst>
              <a:defRPr/>
            </a:pPr>
            <a:r>
              <a:rPr kumimoji="0" lang="en-US" sz="12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Jamboree</a:t>
            </a:r>
          </a:p>
          <a:p>
            <a:pPr marL="152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Tx/>
              <a:buNone/>
              <a:tabLst>
                <a:tab pos="83185" algn="l"/>
              </a:tabLst>
              <a:defRPr/>
            </a:pPr>
            <a:endParaRPr kumimoji="0" lang="en-US" sz="1000" b="1" i="0" u="none" strike="noStrike" kern="1200" cap="none" spc="-4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0485" marR="0" lvl="0" indent="-552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 typeface="Arial"/>
              <a:buChar char="•"/>
              <a:tabLst>
                <a:tab pos="83185" algn="l"/>
              </a:tabLst>
              <a:defRPr/>
            </a:pPr>
            <a:r>
              <a:rPr kumimoji="0" lang="en-US" sz="10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Dataset: A </a:t>
            </a:r>
            <a:r>
              <a:rPr kumimoji="0" lang="en-US" altLang="zh-CN" sz="10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subset of</a:t>
            </a:r>
            <a:r>
              <a:rPr kumimoji="0" lang="en-US" sz="10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10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 NYC Open Data of 311 Service Requests</a:t>
            </a:r>
          </a:p>
          <a:p>
            <a:pPr marL="70485" marR="0" lvl="0" indent="-552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 typeface="Arial"/>
              <a:buChar char="•"/>
              <a:tabLst>
                <a:tab pos="83185" algn="l"/>
              </a:tabLst>
              <a:defRPr/>
            </a:pPr>
            <a:endParaRPr kumimoji="0" lang="en-US" sz="1000" b="1" i="0" u="none" strike="noStrike" kern="1200" cap="none" spc="-4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0485" marR="0" lvl="0" indent="-552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 typeface="Arial"/>
              <a:buChar char="•"/>
              <a:tabLst>
                <a:tab pos="83185" algn="l"/>
              </a:tabLst>
              <a:defRPr/>
            </a:pPr>
            <a:endParaRPr kumimoji="0" lang="en-US" sz="1000" b="1" i="0" u="none" strike="noStrike" kern="1200" cap="none" spc="-4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52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Tx/>
              <a:buNone/>
              <a:tabLst>
                <a:tab pos="83185" algn="l"/>
              </a:tabLst>
              <a:defRPr/>
            </a:pPr>
            <a:r>
              <a:rPr kumimoji="0" lang="en-US" sz="12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Contributed Speed Sessions </a:t>
            </a:r>
          </a:p>
          <a:p>
            <a:pPr marL="152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Tx/>
              <a:buNone/>
              <a:tabLst>
                <a:tab pos="83185" algn="l"/>
              </a:tabLst>
              <a:defRPr/>
            </a:pPr>
            <a:endParaRPr kumimoji="0" lang="en-US" sz="1200" b="1" i="0" u="none" strike="noStrike" kern="1200" cap="none" spc="-4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0485" marR="0" lvl="0" indent="-552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 typeface="Arial"/>
              <a:buChar char="•"/>
              <a:tabLst>
                <a:tab pos="83185" algn="l"/>
              </a:tabLst>
              <a:defRPr/>
            </a:pPr>
            <a:r>
              <a:rPr kumimoji="0" lang="en-US" sz="10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Abstract submission open until October 2 </a:t>
            </a:r>
          </a:p>
          <a:p>
            <a:pPr marL="12700"/>
            <a:endParaRPr lang="en-US" sz="1000" b="1" spc="35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/>
            <a:endParaRPr lang="en-US" sz="1000" b="1" spc="35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/>
            <a:r>
              <a:rPr lang="en-US" sz="1200" b="1" spc="3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 Discussion</a:t>
            </a:r>
            <a:endParaRPr lang="en-US" sz="1200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5"/>
              </a:spcBef>
            </a:pPr>
            <a:endParaRPr sz="900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485" indent="-55244">
              <a:buClr>
                <a:srgbClr val="1A1A1A"/>
              </a:buClr>
              <a:buFont typeface="Arial"/>
              <a:buChar char="•"/>
              <a:tabLst>
                <a:tab pos="83185" algn="l"/>
              </a:tabLst>
            </a:pPr>
            <a:r>
              <a:rPr lang="en-US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altLang="zh-CN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opic: </a:t>
            </a:r>
          </a:p>
          <a:p>
            <a:pPr marL="15241">
              <a:buClr>
                <a:srgbClr val="1A1A1A"/>
              </a:buClr>
              <a:tabLst>
                <a:tab pos="83185" algn="l"/>
              </a:tabLst>
            </a:pPr>
            <a:r>
              <a:rPr lang="en-US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 software, open data, and open computing</a:t>
            </a:r>
          </a:p>
          <a:p>
            <a:pPr marL="70485" indent="-55244">
              <a:buClr>
                <a:srgbClr val="1A1A1A"/>
              </a:buClr>
              <a:buFont typeface="Arial"/>
              <a:buChar char="•"/>
              <a:tabLst>
                <a:tab pos="83185" algn="l"/>
              </a:tabLst>
            </a:pPr>
            <a:endParaRPr lang="en-US" sz="1000" b="1" spc="-45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485" indent="-55244">
              <a:buClr>
                <a:srgbClr val="1A1A1A"/>
              </a:buClr>
              <a:buFont typeface="Arial"/>
              <a:buChar char="•"/>
              <a:tabLst>
                <a:tab pos="83185" algn="l"/>
              </a:tabLst>
            </a:pPr>
            <a:r>
              <a:rPr lang="en-US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Panelists: </a:t>
            </a:r>
          </a:p>
          <a:p>
            <a:pPr marL="15241">
              <a:buClr>
                <a:srgbClr val="1A1A1A"/>
              </a:buClr>
              <a:tabLst>
                <a:tab pos="83185" algn="l"/>
              </a:tabLst>
            </a:pPr>
            <a:r>
              <a:rPr lang="en-US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Tracy Teal, </a:t>
            </a:r>
            <a:r>
              <a:rPr lang="en-US" sz="1000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Program Director, Posit PBC</a:t>
            </a:r>
          </a:p>
          <a:p>
            <a:pPr marL="15241">
              <a:buClr>
                <a:srgbClr val="1A1A1A"/>
              </a:buClr>
              <a:tabLst>
                <a:tab pos="83185" algn="l"/>
              </a:tabLst>
            </a:pPr>
            <a:r>
              <a:rPr lang="en-US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Carol Willing, </a:t>
            </a:r>
            <a:r>
              <a:rPr lang="en-US" sz="1000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and </a:t>
            </a:r>
            <a:r>
              <a:rPr lang="en-US" sz="1000" spc="-45" dirty="0" err="1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000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Core Developer, VP     </a:t>
            </a:r>
          </a:p>
          <a:p>
            <a:pPr marL="15241">
              <a:buClr>
                <a:srgbClr val="1A1A1A"/>
              </a:buClr>
              <a:tabLst>
                <a:tab pos="83185" algn="l"/>
              </a:tabLst>
            </a:pPr>
            <a:r>
              <a:rPr lang="en-US" sz="1000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of Engineering, </a:t>
            </a:r>
            <a:r>
              <a:rPr lang="en-US" sz="1000" spc="-45" dirty="0" err="1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Noteable</a:t>
            </a:r>
            <a:endParaRPr lang="en-US" sz="1000" spc="-45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1">
              <a:buClr>
                <a:srgbClr val="1A1A1A"/>
              </a:buClr>
              <a:tabLst>
                <a:tab pos="83185" algn="l"/>
              </a:tabLst>
            </a:pPr>
            <a:r>
              <a:rPr lang="en-US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Achim </a:t>
            </a:r>
            <a:r>
              <a:rPr lang="en-US" sz="1000" b="1" spc="-45" dirty="0" err="1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Zeileis</a:t>
            </a:r>
            <a:r>
              <a:rPr lang="en-US" sz="1000" b="1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Editor-in-Chief of Journal of Statistical   </a:t>
            </a:r>
          </a:p>
          <a:p>
            <a:pPr marL="15241">
              <a:buClr>
                <a:srgbClr val="1A1A1A"/>
              </a:buClr>
              <a:tabLst>
                <a:tab pos="83185" algn="l"/>
              </a:tabLst>
            </a:pPr>
            <a:r>
              <a:rPr lang="en-US" sz="1000" spc="-45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Software, Professor, Universität Innsbruck</a:t>
            </a:r>
            <a:endParaRPr lang="en-US" sz="1000" b="1" spc="-45" dirty="0">
              <a:solidFill>
                <a:srgbClr val="1E68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Tx/>
              <a:buNone/>
              <a:tabLst>
                <a:tab pos="83185" algn="l"/>
              </a:tabLst>
              <a:defRPr/>
            </a:pPr>
            <a:endParaRPr kumimoji="0" lang="en-US" sz="1000" b="1" i="0" u="none" strike="noStrike" kern="1200" cap="none" spc="-4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5241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Tx/>
              <a:buFontTx/>
              <a:buNone/>
              <a:tabLst>
                <a:tab pos="83185" algn="l"/>
              </a:tabLst>
              <a:defRPr/>
            </a:pPr>
            <a:r>
              <a:rPr kumimoji="0" lang="en-US" sz="12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event aims to</a:t>
            </a:r>
            <a:endParaRPr kumimoji="0" lang="en-US" sz="1000" b="1" i="0" u="none" strike="noStrike" kern="1200" cap="none" spc="-45" normalizeH="0" baseline="0" noProof="0" dirty="0">
              <a:ln>
                <a:noFill/>
              </a:ln>
              <a:solidFill>
                <a:srgbClr val="1E682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86691" indent="-171450">
              <a:buClr>
                <a:srgbClr val="1A1A1A"/>
              </a:buClr>
              <a:buFont typeface="Arial" panose="020B0604020202020204" pitchFamily="34" charset="0"/>
              <a:buChar char="•"/>
              <a:tabLst>
                <a:tab pos="83185" algn="l"/>
              </a:tabLst>
              <a:defRPr/>
            </a:pPr>
            <a:r>
              <a:rPr kumimoji="0" lang="en-US" sz="10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showcase the power/beauty of statistical computing to students;</a:t>
            </a:r>
          </a:p>
          <a:p>
            <a:pPr marL="186691" indent="-171450">
              <a:buClr>
                <a:srgbClr val="1A1A1A"/>
              </a:buClr>
              <a:buFont typeface="Arial" panose="020B0604020202020204" pitchFamily="34" charset="0"/>
              <a:buChar char="•"/>
              <a:tabLst>
                <a:tab pos="83185" algn="l"/>
              </a:tabLst>
              <a:defRPr/>
            </a:pPr>
            <a:r>
              <a:rPr kumimoji="0" lang="en-US" sz="10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help practitioners sharpen their statistical computing skills; and</a:t>
            </a:r>
          </a:p>
          <a:p>
            <a:pPr marL="186691" indent="-171450">
              <a:buClr>
                <a:srgbClr val="1A1A1A"/>
              </a:buClr>
              <a:buFont typeface="Arial" panose="020B0604020202020204" pitchFamily="34" charset="0"/>
              <a:buChar char="•"/>
              <a:tabLst>
                <a:tab pos="83185" algn="l"/>
              </a:tabLst>
              <a:defRPr/>
            </a:pPr>
            <a:r>
              <a:rPr kumimoji="0" lang="en-US" sz="1000" b="1" i="0" u="none" strike="noStrike" kern="1200" cap="none" spc="-45" normalizeH="0" baseline="0" noProof="0" dirty="0">
                <a:ln>
                  <a:noFill/>
                </a:ln>
                <a:solidFill>
                  <a:srgbClr val="1E68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foster community across different computing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EAFC95-F02E-4720-519E-214F5C105318}"/>
              </a:ext>
            </a:extLst>
          </p:cNvPr>
          <p:cNvGrpSpPr/>
          <p:nvPr/>
        </p:nvGrpSpPr>
        <p:grpSpPr>
          <a:xfrm>
            <a:off x="1756686" y="8879973"/>
            <a:ext cx="5450564" cy="532202"/>
            <a:chOff x="1756686" y="8707590"/>
            <a:chExt cx="5450564" cy="532202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6115FD1C-1DC7-94D1-7167-F4A7E22F7CAE}"/>
                </a:ext>
              </a:extLst>
            </p:cNvPr>
            <p:cNvSpPr txBox="1"/>
            <p:nvPr/>
          </p:nvSpPr>
          <p:spPr>
            <a:xfrm>
              <a:off x="1756686" y="8707590"/>
              <a:ext cx="1459927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200" b="1" spc="5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</a:t>
              </a:r>
              <a:r>
                <a:rPr sz="1200" b="1" spc="3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200" b="1" spc="6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</a:t>
              </a:r>
              <a:endParaRPr sz="120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5E5A57AF-A0E6-7C3B-F3A8-2F99A9C2CB28}"/>
                </a:ext>
              </a:extLst>
            </p:cNvPr>
            <p:cNvSpPr txBox="1"/>
            <p:nvPr/>
          </p:nvSpPr>
          <p:spPr>
            <a:xfrm>
              <a:off x="1756686" y="8993571"/>
              <a:ext cx="5450564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lang="en-US" sz="1600" b="1" spc="10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http://bit.ly/asa-ssc-symp23</a:t>
              </a:r>
              <a:endParaRPr sz="160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object 3">
            <a:extLst>
              <a:ext uri="{FF2B5EF4-FFF2-40B4-BE49-F238E27FC236}">
                <a16:creationId xmlns:a16="http://schemas.microsoft.com/office/drawing/2014/main" id="{E9F243B3-CB67-1AFF-B263-84CE078F7655}"/>
              </a:ext>
            </a:extLst>
          </p:cNvPr>
          <p:cNvSpPr txBox="1"/>
          <p:nvPr/>
        </p:nvSpPr>
        <p:spPr>
          <a:xfrm>
            <a:off x="4868268" y="2687817"/>
            <a:ext cx="2582725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/>
            <a:r>
              <a:rPr lang="en-US" sz="2800" b="1" spc="39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starts on </a:t>
            </a:r>
          </a:p>
          <a:p>
            <a:pPr marL="15240"/>
            <a:r>
              <a:rPr lang="en-US" sz="2800" b="1" spc="39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August 15</a:t>
            </a:r>
            <a:r>
              <a:rPr lang="en-US" sz="2800" b="1" spc="219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  <a:p>
            <a:pPr marL="15240"/>
            <a:endParaRPr lang="en-US" sz="1000" b="1" spc="219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"/>
            <a:endParaRPr lang="en-US" sz="1000" b="1" spc="219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"/>
            <a:endParaRPr lang="en-US" sz="1000" b="1" spc="219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"/>
            <a:endParaRPr lang="en-US" sz="1000" b="1" spc="219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sz="1400" b="1" spc="3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for student members of SSC</a:t>
            </a:r>
          </a:p>
          <a:p>
            <a:pPr marL="12700"/>
            <a:endParaRPr lang="en-US" sz="1400" b="1" spc="3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/>
            <a:r>
              <a:rPr lang="en-US" sz="1400" b="1" spc="3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/>
            <a:r>
              <a:rPr lang="en-US" sz="1400" b="1" spc="3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fee for non-student members of SSC</a:t>
            </a:r>
          </a:p>
          <a:p>
            <a:pPr marL="12700"/>
            <a:endParaRPr lang="en-US" sz="1400" b="1" spc="3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/>
            <a:endParaRPr lang="en-US" sz="1400" b="1" spc="3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/>
            <a:endParaRPr lang="en-US" sz="1400" b="1" spc="3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E101C607-4ABE-4384-2EB7-26A529237DC8}"/>
              </a:ext>
            </a:extLst>
          </p:cNvPr>
          <p:cNvSpPr/>
          <p:nvPr/>
        </p:nvSpPr>
        <p:spPr>
          <a:xfrm>
            <a:off x="341271" y="3746500"/>
            <a:ext cx="687070" cy="652342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1DA8DAAF-84D5-BF88-45C1-3C34D2A52037}"/>
              </a:ext>
            </a:extLst>
          </p:cNvPr>
          <p:cNvSpPr/>
          <p:nvPr/>
        </p:nvSpPr>
        <p:spPr>
          <a:xfrm>
            <a:off x="341271" y="5418840"/>
            <a:ext cx="687070" cy="652342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A65128CA-4C15-D4C5-5D60-3B441E389857}"/>
              </a:ext>
            </a:extLst>
          </p:cNvPr>
          <p:cNvSpPr/>
          <p:nvPr/>
        </p:nvSpPr>
        <p:spPr>
          <a:xfrm>
            <a:off x="330062" y="7094174"/>
            <a:ext cx="687070" cy="652342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E61A2AA-947A-939D-88BE-7AA76D68A2DF}"/>
              </a:ext>
            </a:extLst>
          </p:cNvPr>
          <p:cNvGrpSpPr/>
          <p:nvPr/>
        </p:nvGrpSpPr>
        <p:grpSpPr>
          <a:xfrm>
            <a:off x="1755774" y="9538785"/>
            <a:ext cx="5984876" cy="839526"/>
            <a:chOff x="1755774" y="9341107"/>
            <a:chExt cx="5984876" cy="839526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0A51CCE2-75F5-73DF-F842-29A97661C9D5}"/>
                </a:ext>
              </a:extLst>
            </p:cNvPr>
            <p:cNvSpPr txBox="1"/>
            <p:nvPr/>
          </p:nvSpPr>
          <p:spPr>
            <a:xfrm>
              <a:off x="4929254" y="9341107"/>
              <a:ext cx="2627246" cy="63094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5240"/>
              <a:r>
                <a:rPr lang="en-US" sz="900" b="1" spc="8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900" b="1" spc="-10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900" b="1" spc="13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US" sz="900" b="1" spc="-12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="1" spc="2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David Dahl</a:t>
              </a:r>
              <a:endParaRPr lang="en-US" sz="900" spc="-3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 indent="2540"/>
              <a:r>
                <a:rPr lang="en-US" sz="900" spc="-3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Co-Chair</a:t>
              </a:r>
            </a:p>
            <a:p>
              <a:pPr marL="12700" indent="2540"/>
              <a:r>
                <a:rPr lang="en-US" sz="900" spc="-3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Brigham Young University</a:t>
              </a:r>
              <a:endParaRPr lang="en-US" sz="90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>
                <a:spcBef>
                  <a:spcPts val="620"/>
                </a:spcBef>
              </a:pPr>
              <a:r>
                <a:rPr lang="en-US" sz="900" spc="-45" dirty="0" err="1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dahl@stat.byu</a:t>
              </a:r>
              <a:r>
                <a:rPr lang="en-US" sz="900" spc="-4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spc="16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  <a:r>
                <a:rPr sz="900" spc="-14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spc="-14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900" spc="-4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801) 422-9222</a:t>
              </a:r>
              <a:endParaRPr sz="90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19B1F26C-93B3-B62E-8C61-99F8AC977ABD}"/>
                </a:ext>
              </a:extLst>
            </p:cNvPr>
            <p:cNvSpPr txBox="1"/>
            <p:nvPr/>
          </p:nvSpPr>
          <p:spPr>
            <a:xfrm>
              <a:off x="1756686" y="10042134"/>
              <a:ext cx="5983964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5240" marR="406400" indent="-3175"/>
              <a:r>
                <a:rPr sz="900" b="1" spc="2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Organizing</a:t>
              </a:r>
              <a:r>
                <a:rPr sz="900" b="1" spc="5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b="1" spc="3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Committee:</a:t>
              </a:r>
              <a:r>
                <a:rPr sz="900" b="1" spc="8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spc="-1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Jun Yan </a:t>
              </a:r>
              <a:r>
                <a:rPr sz="900" spc="-3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900" spc="-1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University of Connecticut</a:t>
              </a:r>
              <a:r>
                <a:rPr sz="900" spc="3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900" spc="3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Mingzhao Hu (Mayo Clinic)</a:t>
              </a:r>
              <a:endParaRPr sz="90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bject 9">
              <a:extLst>
                <a:ext uri="{FF2B5EF4-FFF2-40B4-BE49-F238E27FC236}">
                  <a16:creationId xmlns:a16="http://schemas.microsoft.com/office/drawing/2014/main" id="{2ABB510F-7209-CD4A-BE8D-B95BA8C4D686}"/>
                </a:ext>
              </a:extLst>
            </p:cNvPr>
            <p:cNvSpPr txBox="1"/>
            <p:nvPr/>
          </p:nvSpPr>
          <p:spPr>
            <a:xfrm>
              <a:off x="1755774" y="9342707"/>
              <a:ext cx="2627246" cy="63094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5240"/>
              <a:r>
                <a:rPr lang="en-US" sz="900" b="1" spc="8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900" b="1" spc="-10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900" b="1" spc="13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US" sz="900" b="1" spc="-12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="1" spc="2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Kun Chen</a:t>
              </a:r>
              <a:endParaRPr lang="en-US" sz="900" spc="-3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 indent="2540"/>
              <a:r>
                <a:rPr lang="en-US" sz="900" spc="-3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Co-Chair</a:t>
              </a:r>
            </a:p>
            <a:p>
              <a:pPr marL="12700" indent="2540"/>
              <a:r>
                <a:rPr lang="en-US" sz="900" spc="-3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University of Connecticut</a:t>
              </a:r>
              <a:endParaRPr lang="en-US" sz="90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>
                <a:spcBef>
                  <a:spcPts val="620"/>
                </a:spcBef>
              </a:pPr>
              <a:r>
                <a:rPr lang="en-US" sz="900" spc="-4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kun.chen@uconn.edu</a:t>
              </a:r>
              <a:r>
                <a:rPr lang="en-US" sz="900" spc="-50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900" spc="16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  <a:r>
                <a:rPr sz="900" spc="-14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spc="-45" dirty="0">
                  <a:solidFill>
                    <a:srgbClr val="1E68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(860)486-4847</a:t>
              </a:r>
              <a:endParaRPr sz="900" dirty="0">
                <a:solidFill>
                  <a:srgbClr val="1E68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B435886-E6C4-0DDF-D840-D664E5E4C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86" y="6116055"/>
            <a:ext cx="1950367" cy="19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466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241</Words>
  <Application>Microsoft Macintosh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Science, Statistical Practice, and Education</dc:title>
  <dc:creator>Online2PDF.com</dc:creator>
  <cp:lastModifiedBy>Yan, Jun</cp:lastModifiedBy>
  <cp:revision>14</cp:revision>
  <dcterms:created xsi:type="dcterms:W3CDTF">2023-07-26T06:48:53Z</dcterms:created>
  <dcterms:modified xsi:type="dcterms:W3CDTF">2023-08-04T10:02:04Z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2023-07-26T00:00:00Z</vt:filetime>
  </property>
  <property fmtid="{D5CDD505-2E9C-101B-9397-08002B2CF9AE}" pid="3" name="LastSaved">
    <vt:filetime>2023-07-26T00:00:00Z</vt:filetime>
  </property>
</Properties>
</file>