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10058400" cx="7772400"/>
  <p:notesSz cx="7556500" cy="10693400"/>
  <p:embeddedFontLst>
    <p:embeddedFont>
      <p:font typeface="EB Garamond SemiBold"/>
      <p:regular r:id="rId7"/>
      <p:bold r:id="rId8"/>
      <p:italic r:id="rId9"/>
      <p:boldItalic r:id="rId10"/>
    </p:embeddedFont>
    <p:embeddedFont>
      <p:font typeface="EB Garamond"/>
      <p:regular r:id="rId11"/>
      <p:bold r:id="rId12"/>
      <p:italic r:id="rId13"/>
      <p:boldItalic r:id="rId14"/>
    </p:embeddedFont>
    <p:embeddedFont>
      <p:font typeface="EB Garamond ExtraBold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09">
          <p15:clr>
            <a:srgbClr val="A4A3A4"/>
          </p15:clr>
        </p15:guide>
        <p15:guide id="2" pos="2222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idMXIn6JI1vXek1ZxHRbK9d6ts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09" orient="horz"/>
        <p:guide pos="222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BGaramond-regular.fntdata"/><Relationship Id="rId10" Type="http://schemas.openxmlformats.org/officeDocument/2006/relationships/font" Target="fonts/EBGaramondSemiBold-boldItalic.fntdata"/><Relationship Id="rId13" Type="http://schemas.openxmlformats.org/officeDocument/2006/relationships/font" Target="fonts/EBGaramond-italic.fntdata"/><Relationship Id="rId12" Type="http://schemas.openxmlformats.org/officeDocument/2006/relationships/font" Target="fonts/EBGaramon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BGaramondSemiBold-italic.fntdata"/><Relationship Id="rId15" Type="http://schemas.openxmlformats.org/officeDocument/2006/relationships/font" Target="fonts/EBGaramondExtraBold-bold.fntdata"/><Relationship Id="rId14" Type="http://schemas.openxmlformats.org/officeDocument/2006/relationships/font" Target="fonts/EBGaramond-boldItalic.fntdata"/><Relationship Id="rId17" Type="http://customschemas.google.com/relationships/presentationmetadata" Target="metadata"/><Relationship Id="rId16" Type="http://schemas.openxmlformats.org/officeDocument/2006/relationships/font" Target="fonts/EBGaramond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EBGaramondSemiBold-regular.fntdata"/><Relationship Id="rId8" Type="http://schemas.openxmlformats.org/officeDocument/2006/relationships/font" Target="fonts/EBGaramond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24112" y="802000"/>
            <a:ext cx="55089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024112" y="802000"/>
            <a:ext cx="55089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112868" y="2275208"/>
            <a:ext cx="55467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49">
                <a:solidFill>
                  <a:srgbClr val="42746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88621" y="2313432"/>
            <a:ext cx="6995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2642617" y="9354311"/>
            <a:ext cx="248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388620" y="9354311"/>
            <a:ext cx="178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5596128" y="9354311"/>
            <a:ext cx="1787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582931" y="3118103"/>
            <a:ext cx="66066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165861" y="5632704"/>
            <a:ext cx="5440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2642617" y="9354311"/>
            <a:ext cx="248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388620" y="9354311"/>
            <a:ext cx="178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5596128" y="9354311"/>
            <a:ext cx="1787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112868" y="2275208"/>
            <a:ext cx="55467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49">
                <a:solidFill>
                  <a:srgbClr val="42746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88620" y="2313432"/>
            <a:ext cx="3381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002785" y="2313432"/>
            <a:ext cx="3381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2642617" y="9354311"/>
            <a:ext cx="248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88620" y="9354311"/>
            <a:ext cx="178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5596128" y="9354311"/>
            <a:ext cx="1787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112868" y="2275208"/>
            <a:ext cx="55467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49">
                <a:solidFill>
                  <a:srgbClr val="42746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2642617" y="9354311"/>
            <a:ext cx="248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388620" y="9354311"/>
            <a:ext cx="178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5596128" y="9354311"/>
            <a:ext cx="1787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1" type="ftr"/>
          </p:nvPr>
        </p:nvSpPr>
        <p:spPr>
          <a:xfrm>
            <a:off x="2642617" y="9354311"/>
            <a:ext cx="248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388620" y="9354311"/>
            <a:ext cx="178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5596128" y="9354311"/>
            <a:ext cx="1787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>
            <a:off x="0" y="1275164"/>
            <a:ext cx="4697400" cy="75093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"/>
          <p:cNvSpPr/>
          <p:nvPr/>
        </p:nvSpPr>
        <p:spPr>
          <a:xfrm>
            <a:off x="4682179" y="1327643"/>
            <a:ext cx="3085910" cy="0"/>
          </a:xfrm>
          <a:custGeom>
            <a:rect b="b" l="l" r="r" t="t"/>
            <a:pathLst>
              <a:path extrusionOk="0" h="120000" w="4241800">
                <a:moveTo>
                  <a:pt x="0" y="0"/>
                </a:moveTo>
                <a:lnTo>
                  <a:pt x="4241309" y="0"/>
                </a:lnTo>
              </a:path>
            </a:pathLst>
          </a:custGeom>
          <a:noFill/>
          <a:ln cap="flat" cmpd="sng" w="26600">
            <a:solidFill>
              <a:srgbClr val="B3D8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6849137" y="4519886"/>
            <a:ext cx="439326" cy="0"/>
          </a:xfrm>
          <a:custGeom>
            <a:rect b="b" l="l" r="r" t="t"/>
            <a:pathLst>
              <a:path extrusionOk="0" h="120000" w="603884">
                <a:moveTo>
                  <a:pt x="0" y="0"/>
                </a:moveTo>
                <a:lnTo>
                  <a:pt x="603365" y="0"/>
                </a:lnTo>
              </a:path>
            </a:pathLst>
          </a:custGeom>
          <a:noFill/>
          <a:ln cap="flat" cmpd="sng" w="26600">
            <a:solidFill>
              <a:srgbClr val="B3D8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"/>
          <p:cNvSpPr/>
          <p:nvPr/>
        </p:nvSpPr>
        <p:spPr>
          <a:xfrm>
            <a:off x="5172324" y="7145671"/>
            <a:ext cx="490604" cy="0"/>
          </a:xfrm>
          <a:custGeom>
            <a:rect b="b" l="l" r="r" t="t"/>
            <a:pathLst>
              <a:path extrusionOk="0" h="120000" w="674370">
                <a:moveTo>
                  <a:pt x="0" y="0"/>
                </a:moveTo>
                <a:lnTo>
                  <a:pt x="674349" y="0"/>
                </a:lnTo>
              </a:path>
            </a:pathLst>
          </a:custGeom>
          <a:noFill/>
          <a:ln cap="flat" cmpd="sng" w="9525">
            <a:solidFill>
              <a:srgbClr val="C3DF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6101021" y="7133870"/>
            <a:ext cx="1201102" cy="0"/>
          </a:xfrm>
          <a:custGeom>
            <a:rect b="b" l="l" r="r" t="t"/>
            <a:pathLst>
              <a:path extrusionOk="0" h="120000" w="1651000">
                <a:moveTo>
                  <a:pt x="0" y="0"/>
                </a:moveTo>
                <a:lnTo>
                  <a:pt x="1650382" y="0"/>
                </a:lnTo>
              </a:path>
            </a:pathLst>
          </a:custGeom>
          <a:noFill/>
          <a:ln cap="flat" cmpd="sng" w="26600">
            <a:solidFill>
              <a:srgbClr val="BCDB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14785" y="8715239"/>
            <a:ext cx="4054182" cy="0"/>
          </a:xfrm>
          <a:custGeom>
            <a:rect b="b" l="l" r="r" t="t"/>
            <a:pathLst>
              <a:path extrusionOk="0" h="120000" w="5572759">
                <a:moveTo>
                  <a:pt x="0" y="0"/>
                </a:moveTo>
                <a:lnTo>
                  <a:pt x="5572264" y="0"/>
                </a:lnTo>
              </a:path>
            </a:pathLst>
          </a:custGeom>
          <a:noFill/>
          <a:ln cap="flat" cmpd="sng" w="44350">
            <a:solidFill>
              <a:srgbClr val="B3D8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112868" y="2275208"/>
            <a:ext cx="55467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50" u="none" cap="none" strike="noStrike">
                <a:solidFill>
                  <a:srgbClr val="42746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388621" y="2313432"/>
            <a:ext cx="6995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2642617" y="9354311"/>
            <a:ext cx="248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388620" y="9354311"/>
            <a:ext cx="178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5596128" y="9354311"/>
            <a:ext cx="1787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2E9583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/>
          <p:nvPr/>
        </p:nvSpPr>
        <p:spPr>
          <a:xfrm>
            <a:off x="0" y="2803393"/>
            <a:ext cx="7783200" cy="7245300"/>
          </a:xfrm>
          <a:prstGeom prst="rect">
            <a:avLst/>
          </a:prstGeom>
          <a:solidFill>
            <a:srgbClr val="ACFD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"/>
          <p:cNvSpPr txBox="1"/>
          <p:nvPr/>
        </p:nvSpPr>
        <p:spPr>
          <a:xfrm>
            <a:off x="360438" y="172149"/>
            <a:ext cx="70623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lt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Statistical Computing in Action 2023</a:t>
            </a:r>
            <a:endParaRPr sz="1600">
              <a:solidFill>
                <a:schemeClr val="lt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lt2"/>
              </a:solidFill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lt2"/>
              </a:solidFill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lt2"/>
              </a:solidFill>
            </a:endParaRPr>
          </a:p>
          <a:p>
            <a:pPr indent="0" lvl="0" marL="127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 Virtual Symposium by the</a:t>
            </a:r>
            <a:r>
              <a:rPr b="1" lang="en-US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b="1" lang="en-US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ASA Section on Statistical Computing</a:t>
            </a:r>
            <a:endParaRPr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27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Saturday, November 4, 2023 </a:t>
            </a:r>
            <a:endParaRPr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27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11:00 – 15:30 Central Time</a:t>
            </a:r>
            <a:endParaRPr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375685" y="3362766"/>
            <a:ext cx="3099300" cy="6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159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6820"/>
              </a:buClr>
              <a:buSzPts val="1200"/>
              <a:buFont typeface="Arial"/>
              <a:buNone/>
            </a:pPr>
            <a:r>
              <a:t/>
            </a:r>
            <a:endParaRPr sz="5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2159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6820"/>
              </a:buClr>
              <a:buSzPts val="1200"/>
              <a:buFont typeface="Arial"/>
              <a:buNone/>
            </a:pPr>
            <a:r>
              <a:rPr lang="en-US" sz="21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Program</a:t>
            </a:r>
            <a:endParaRPr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215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6820"/>
              </a:buClr>
              <a:buSzPts val="12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215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6820"/>
              </a:buClr>
              <a:buSzPts val="1200"/>
              <a:buFont typeface="Arial"/>
              <a:buNone/>
            </a:pPr>
            <a:r>
              <a:rPr i="0" lang="en-US" u="none" cap="none" strike="noStrik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Keynote Speaker</a:t>
            </a:r>
            <a:endParaRPr i="0" u="none" cap="none" strike="noStrike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18415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1E6820"/>
              </a:buClr>
              <a:buSzPts val="1050"/>
              <a:buFont typeface="Arial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Dr. Simon Urbanek</a:t>
            </a:r>
            <a:endParaRPr b="1" i="0" sz="1200" u="none" cap="none" strike="noStrike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1E6820"/>
              </a:buClr>
              <a:buSzPts val="1050"/>
              <a:buFont typeface="Arial"/>
              <a:buNone/>
            </a:pPr>
            <a:r>
              <a:rPr lang="en-US" sz="1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Title: R in Big Action: Handling large data sets and R as a service</a:t>
            </a:r>
            <a:endParaRPr sz="10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18415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1E6820"/>
              </a:buClr>
              <a:buSzPts val="1050"/>
              <a:buFont typeface="Arial"/>
              <a:buNone/>
            </a:pPr>
            <a:r>
              <a:rPr lang="en-US" sz="1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Executive Editor of R Journal</a:t>
            </a:r>
            <a:endParaRPr sz="10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18415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1E6820"/>
              </a:buClr>
              <a:buSzPts val="900"/>
              <a:buFont typeface="Arial"/>
              <a:buNone/>
            </a:pPr>
            <a:r>
              <a:rPr lang="en-US" sz="1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Senior Lecturer of Data Science, University of Auckland </a:t>
            </a:r>
            <a:endParaRPr sz="10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E68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000"/>
              <a:buFont typeface="Calibri"/>
              <a:buNone/>
            </a:pPr>
            <a:r>
              <a:t/>
            </a:r>
            <a:endParaRPr b="1" i="0" sz="1000" u="none" cap="none" strike="noStrike">
              <a:solidFill>
                <a:srgbClr val="1E68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Arial"/>
              <a:buNone/>
            </a:pPr>
            <a:r>
              <a:rPr i="0" lang="en-US" u="none" cap="none" strike="noStrik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Data Jamboree</a:t>
            </a:r>
            <a:endParaRPr sz="16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dk2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000" u="none" cap="none" strike="noStrike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Dataset: A </a:t>
            </a:r>
            <a:r>
              <a:rPr lang="en-US" sz="1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S</a:t>
            </a:r>
            <a:r>
              <a:rPr i="0" lang="en-US" sz="1000" u="none" cap="none" strike="noStrike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ubset of </a:t>
            </a:r>
            <a:r>
              <a:rPr lang="en-US" sz="1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t</a:t>
            </a:r>
            <a:r>
              <a:rPr i="0" lang="en-US" sz="1000" u="none" cap="none" strike="noStrike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he NYC Open Data of 311 Service Requests</a:t>
            </a:r>
            <a:endParaRPr sz="10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704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04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Arial"/>
              <a:buNone/>
            </a:pPr>
            <a:r>
              <a:rPr i="0" lang="en-US" u="none" cap="none" strike="noStrik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Contributed Speed Sessions </a:t>
            </a:r>
            <a:endParaRPr i="0" u="none" cap="none" strike="noStrike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152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Arial"/>
              <a:buNone/>
            </a:pPr>
            <a:r>
              <a:t/>
            </a:r>
            <a:endParaRPr sz="4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000" u="none" cap="none" strike="noStrike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Abstract submission open until October 2 </a:t>
            </a:r>
            <a:endParaRPr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Panel Discussion</a:t>
            </a:r>
            <a:endParaRPr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1524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Open-source software, open data, and open computing</a:t>
            </a:r>
            <a:endParaRPr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70485" marR="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000"/>
              <a:buFont typeface="Arial"/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Panelists: </a:t>
            </a:r>
            <a:endParaRPr b="1" sz="12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524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0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Tracy Teal,</a:t>
            </a:r>
            <a:r>
              <a:rPr b="1"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Open Source Program Director, Posit PBC</a:t>
            </a:r>
            <a:endParaRPr sz="10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1524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 </a:t>
            </a:r>
            <a:r>
              <a:rPr lang="en-US" sz="10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Carol Willing,</a:t>
            </a:r>
            <a:r>
              <a:rPr lang="en-US" sz="1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 Python and Jupyter Core Developer, VP of Engineering, Noteable</a:t>
            </a:r>
            <a:endParaRPr sz="10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1524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  </a:t>
            </a:r>
            <a:r>
              <a:rPr lang="en-US" sz="10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Achim Zeileis,</a:t>
            </a:r>
            <a:r>
              <a:rPr lang="en-US" sz="1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 Editor-in-Chief of Journal of Statistical Software, Professor, Universität Innsbruck</a:t>
            </a:r>
            <a:endParaRPr sz="10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152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000"/>
              <a:buFont typeface="Calibri"/>
              <a:buNone/>
            </a:pPr>
            <a:r>
              <a:t/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Arial"/>
              <a:buNone/>
            </a:pPr>
            <a:r>
              <a:t/>
            </a:r>
            <a:endParaRPr sz="7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Register now!</a:t>
            </a:r>
            <a:endParaRPr sz="21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FREE for student members of SSC</a:t>
            </a:r>
            <a:r>
              <a:rPr b="1" lang="en-US" sz="1000">
                <a:solidFill>
                  <a:schemeClr val="dk2"/>
                </a:solidFill>
              </a:rPr>
              <a:t> </a:t>
            </a:r>
            <a:endParaRPr sz="1000">
              <a:solidFill>
                <a:schemeClr val="dk2"/>
              </a:solidFill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Reduced fee for other members of SSC</a:t>
            </a:r>
            <a:endParaRPr sz="10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Low cost for everyone else</a:t>
            </a:r>
            <a:endParaRPr sz="10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cxnSp>
        <p:nvCxnSpPr>
          <p:cNvPr id="52" name="Google Shape;52;p1"/>
          <p:cNvCxnSpPr/>
          <p:nvPr/>
        </p:nvCxnSpPr>
        <p:spPr>
          <a:xfrm>
            <a:off x="-22989" y="2803393"/>
            <a:ext cx="7807800" cy="9900"/>
          </a:xfrm>
          <a:prstGeom prst="straightConnector1">
            <a:avLst/>
          </a:prstGeom>
          <a:noFill/>
          <a:ln cap="flat" cmpd="sng" w="1143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1"/>
          <p:cNvCxnSpPr/>
          <p:nvPr/>
        </p:nvCxnSpPr>
        <p:spPr>
          <a:xfrm flipH="1" rot="10800000">
            <a:off x="349766" y="5225053"/>
            <a:ext cx="31251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1"/>
          <p:cNvCxnSpPr/>
          <p:nvPr/>
        </p:nvCxnSpPr>
        <p:spPr>
          <a:xfrm flipH="1" rot="10800000">
            <a:off x="375676" y="6105124"/>
            <a:ext cx="31251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"/>
          <p:cNvCxnSpPr/>
          <p:nvPr/>
        </p:nvCxnSpPr>
        <p:spPr>
          <a:xfrm flipH="1" rot="10800000">
            <a:off x="362776" y="6829084"/>
            <a:ext cx="31251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"/>
          <p:cNvCxnSpPr/>
          <p:nvPr/>
        </p:nvCxnSpPr>
        <p:spPr>
          <a:xfrm flipH="1" rot="10800000">
            <a:off x="375676" y="8810517"/>
            <a:ext cx="31251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"/>
          <p:cNvSpPr/>
          <p:nvPr/>
        </p:nvSpPr>
        <p:spPr>
          <a:xfrm rot="5400000">
            <a:off x="-328136" y="2462639"/>
            <a:ext cx="1323000" cy="691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"/>
          <p:cNvSpPr/>
          <p:nvPr/>
        </p:nvSpPr>
        <p:spPr>
          <a:xfrm rot="-5400000">
            <a:off x="6777536" y="2462524"/>
            <a:ext cx="1323000" cy="691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646" y="1955685"/>
            <a:ext cx="1541014" cy="179187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/>
          <p:nvPr/>
        </p:nvSpPr>
        <p:spPr>
          <a:xfrm flipH="1" rot="-10602019">
            <a:off x="2978598" y="1878326"/>
            <a:ext cx="906904" cy="599569"/>
          </a:xfrm>
          <a:prstGeom prst="rtTriangle">
            <a:avLst/>
          </a:prstGeom>
          <a:solidFill>
            <a:srgbClr val="2E95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"/>
          <p:cNvSpPr/>
          <p:nvPr/>
        </p:nvSpPr>
        <p:spPr>
          <a:xfrm rot="-10630384">
            <a:off x="3648712" y="1897918"/>
            <a:ext cx="1064495" cy="545463"/>
          </a:xfrm>
          <a:prstGeom prst="rtTriangle">
            <a:avLst/>
          </a:prstGeom>
          <a:solidFill>
            <a:srgbClr val="2E95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"/>
          <p:cNvSpPr/>
          <p:nvPr/>
        </p:nvSpPr>
        <p:spPr>
          <a:xfrm>
            <a:off x="3036549" y="3303027"/>
            <a:ext cx="1134000" cy="622800"/>
          </a:xfrm>
          <a:prstGeom prst="rtTriangle">
            <a:avLst/>
          </a:prstGeom>
          <a:solidFill>
            <a:srgbClr val="ACFD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"/>
          <p:cNvCxnSpPr/>
          <p:nvPr/>
        </p:nvCxnSpPr>
        <p:spPr>
          <a:xfrm flipH="1" rot="10800000">
            <a:off x="349766" y="3812959"/>
            <a:ext cx="31251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"/>
          <p:cNvSpPr/>
          <p:nvPr/>
        </p:nvSpPr>
        <p:spPr>
          <a:xfrm flipH="1" rot="1090">
            <a:off x="3782850" y="3199894"/>
            <a:ext cx="945900" cy="622500"/>
          </a:xfrm>
          <a:prstGeom prst="rtTriangle">
            <a:avLst/>
          </a:prstGeom>
          <a:solidFill>
            <a:srgbClr val="ACFD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"/>
          <p:cNvSpPr txBox="1"/>
          <p:nvPr/>
        </p:nvSpPr>
        <p:spPr>
          <a:xfrm>
            <a:off x="4170549" y="8419280"/>
            <a:ext cx="16851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Kun Chen</a:t>
            </a:r>
            <a:br>
              <a:rPr b="1" lang="en-US" sz="10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-US" sz="1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Co-Chair</a:t>
            </a:r>
            <a:br>
              <a:rPr lang="en-US" sz="1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</a:br>
            <a:r>
              <a:rPr lang="en-US" sz="1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University of Connecticut</a:t>
            </a:r>
            <a:endParaRPr sz="10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Jun Yan</a:t>
            </a:r>
            <a:endParaRPr sz="12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Member</a:t>
            </a:r>
            <a:endParaRPr sz="10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University of Connecticut</a:t>
            </a:r>
            <a:endParaRPr sz="10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5855657" y="8419280"/>
            <a:ext cx="1685100" cy="1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David Dahl</a:t>
            </a:r>
            <a:br>
              <a:rPr b="1" lang="en-US" sz="10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-US" sz="1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Co-Chair</a:t>
            </a:r>
            <a:br>
              <a:rPr lang="en-US" sz="1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</a:br>
            <a:r>
              <a:rPr lang="en-US" sz="1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Brigham Young University</a:t>
            </a:r>
            <a:endParaRPr sz="10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Mingzhao Hu</a:t>
            </a:r>
            <a:endParaRPr sz="12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Member</a:t>
            </a:r>
            <a:endParaRPr sz="10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Mayo Clinic</a:t>
            </a:r>
            <a:endParaRPr sz="10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4901786" y="8013803"/>
            <a:ext cx="20118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Organizing Committee</a:t>
            </a:r>
            <a:endParaRPr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2994900" y="1904875"/>
            <a:ext cx="1638493" cy="1877114"/>
          </a:xfrm>
          <a:custGeom>
            <a:rect b="b" l="l" r="r" t="t"/>
            <a:pathLst>
              <a:path extrusionOk="0" h="73533" w="64198">
                <a:moveTo>
                  <a:pt x="32194" y="0"/>
                </a:moveTo>
                <a:lnTo>
                  <a:pt x="64198" y="18478"/>
                </a:lnTo>
                <a:lnTo>
                  <a:pt x="64198" y="55245"/>
                </a:lnTo>
                <a:lnTo>
                  <a:pt x="32194" y="73533"/>
                </a:lnTo>
                <a:lnTo>
                  <a:pt x="0" y="55435"/>
                </a:lnTo>
                <a:lnTo>
                  <a:pt x="190" y="18097"/>
                </a:lnTo>
                <a:close/>
              </a:path>
            </a:pathLst>
          </a:cu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Google Shape;69;p1"/>
          <p:cNvSpPr txBox="1"/>
          <p:nvPr/>
        </p:nvSpPr>
        <p:spPr>
          <a:xfrm>
            <a:off x="4522449" y="3605952"/>
            <a:ext cx="3004800" cy="1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Learn More:</a:t>
            </a:r>
            <a:endParaRPr sz="21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9007" y="4173284"/>
            <a:ext cx="1839847" cy="184539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/>
          <p:nvPr/>
        </p:nvSpPr>
        <p:spPr>
          <a:xfrm>
            <a:off x="4637854" y="6227312"/>
            <a:ext cx="27741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This event aims to:</a:t>
            </a:r>
            <a:endParaRPr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15241" rtl="0" algn="ctr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Arial"/>
              <a:buNone/>
            </a:pPr>
            <a:r>
              <a:t/>
            </a:r>
            <a:endParaRPr sz="4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-13335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EB Garamond SemiBold"/>
              <a:buChar char="❖"/>
            </a:pPr>
            <a:r>
              <a:rPr lang="en-US" sz="12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Showcase the power/beauty of statistical computing to students;</a:t>
            </a:r>
            <a:endParaRPr sz="12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13335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EB Garamond SemiBold"/>
              <a:buChar char="❖"/>
            </a:pPr>
            <a:r>
              <a:rPr lang="en-US" sz="12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Help practitioners sharpen their statistical computing skills; and</a:t>
            </a:r>
            <a:endParaRPr sz="12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13335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EB Garamond SemiBold"/>
              <a:buChar char="❖"/>
            </a:pPr>
            <a:r>
              <a:rPr lang="en-US" sz="12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Foster community across different computing communities.</a:t>
            </a:r>
            <a:endParaRPr sz="12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2023-07-26T06:48:53Z</dcterms:created>
  <dc:creator>Online2PDF.com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2023-07-26T00:00:00Z</vt:filetime>
  </property>
  <property fmtid="{D5CDD505-2E9C-101B-9397-08002B2CF9AE}" pid="3" name="LastSaved">
    <vt:filetime>2023-07-26T00:00:00Z</vt:filetime>
  </property>
</Properties>
</file>