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7556500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2836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7556502" cy="1069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1"/>
            <a:ext cx="1904869" cy="1069340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0336" y="1750055"/>
            <a:ext cx="5448945" cy="3722887"/>
          </a:xfrm>
        </p:spPr>
        <p:txBody>
          <a:bodyPr anchor="b">
            <a:normAutofit/>
          </a:bodyPr>
          <a:lstStyle>
            <a:lvl1pPr algn="l">
              <a:defRPr sz="39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0336" y="5616511"/>
            <a:ext cx="5448945" cy="2581762"/>
          </a:xfrm>
        </p:spPr>
        <p:txBody>
          <a:bodyPr>
            <a:normAutofit/>
          </a:bodyPr>
          <a:lstStyle>
            <a:lvl1pPr marL="0" indent="0" algn="l">
              <a:buNone/>
              <a:defRPr sz="1653" cap="all" baseline="0">
                <a:solidFill>
                  <a:schemeClr val="tx2"/>
                </a:solidFill>
              </a:defRPr>
            </a:lvl1pPr>
            <a:lvl2pPr marL="377830" indent="0" algn="ctr">
              <a:buNone/>
              <a:defRPr sz="1653"/>
            </a:lvl2pPr>
            <a:lvl3pPr marL="755660" indent="0" algn="ctr">
              <a:buNone/>
              <a:defRPr sz="1488"/>
            </a:lvl3pPr>
            <a:lvl4pPr marL="1133490" indent="0" algn="ctr">
              <a:buNone/>
              <a:defRPr sz="1322"/>
            </a:lvl4pPr>
            <a:lvl5pPr marL="1511320" indent="0" algn="ctr">
              <a:buNone/>
              <a:defRPr sz="1322"/>
            </a:lvl5pPr>
            <a:lvl6pPr marL="1889150" indent="0" algn="ctr">
              <a:buNone/>
              <a:defRPr sz="1322"/>
            </a:lvl6pPr>
            <a:lvl7pPr marL="2266980" indent="0" algn="ctr">
              <a:buNone/>
              <a:defRPr sz="1322"/>
            </a:lvl7pPr>
            <a:lvl8pPr marL="2644811" indent="0" algn="ctr">
              <a:buNone/>
              <a:defRPr sz="1322"/>
            </a:lvl8pPr>
            <a:lvl9pPr marL="3022641" indent="0" algn="ctr">
              <a:buNone/>
              <a:defRPr sz="132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3925" y="8435908"/>
            <a:ext cx="1700213" cy="5693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0335" y="8435908"/>
            <a:ext cx="3176362" cy="5693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1367" y="8435905"/>
            <a:ext cx="477915" cy="569325"/>
          </a:xfrm>
        </p:spPr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78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437" y="6712089"/>
            <a:ext cx="6143595" cy="1277587"/>
          </a:xfrm>
        </p:spPr>
        <p:txBody>
          <a:bodyPr anchor="b">
            <a:normAutofit/>
          </a:bodyPr>
          <a:lstStyle>
            <a:lvl1pPr>
              <a:defRPr sz="26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7437" y="945576"/>
            <a:ext cx="6143595" cy="5145209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644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409" y="7989676"/>
            <a:ext cx="6142668" cy="1064151"/>
          </a:xfrm>
        </p:spPr>
        <p:txBody>
          <a:bodyPr>
            <a:normAutofit/>
          </a:bodyPr>
          <a:lstStyle>
            <a:lvl1pPr marL="0" indent="0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466" y="950524"/>
            <a:ext cx="6139628" cy="5346700"/>
          </a:xfrm>
        </p:spPr>
        <p:txBody>
          <a:bodyPr anchor="ctr">
            <a:normAutofit/>
          </a:bodyPr>
          <a:lstStyle>
            <a:lvl1pPr>
              <a:defRPr sz="297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437" y="6891303"/>
            <a:ext cx="6138701" cy="2138678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472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350" y="950525"/>
            <a:ext cx="5765768" cy="4285513"/>
          </a:xfrm>
        </p:spPr>
        <p:txBody>
          <a:bodyPr anchor="ctr">
            <a:normAutofit/>
          </a:bodyPr>
          <a:lstStyle>
            <a:lvl1pPr>
              <a:defRPr sz="297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66442" y="5247776"/>
            <a:ext cx="5424602" cy="855983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437" y="6720281"/>
            <a:ext cx="6139658" cy="2322510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sp>
        <p:nvSpPr>
          <p:cNvPr id="52" name="TextBox 51"/>
          <p:cNvSpPr txBox="1"/>
          <p:nvPr/>
        </p:nvSpPr>
        <p:spPr>
          <a:xfrm>
            <a:off x="575645" y="1120262"/>
            <a:ext cx="377825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1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460273" y="4311308"/>
            <a:ext cx="377825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11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441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437" y="3327526"/>
            <a:ext cx="6139657" cy="3916602"/>
          </a:xfrm>
        </p:spPr>
        <p:txBody>
          <a:bodyPr anchor="b">
            <a:normAutofit/>
          </a:bodyPr>
          <a:lstStyle>
            <a:lvl1pPr>
              <a:defRPr sz="297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408" y="7262492"/>
            <a:ext cx="6138730" cy="1778560"/>
          </a:xfrm>
        </p:spPr>
        <p:txBody>
          <a:bodyPr anchor="t">
            <a:normAutofit/>
          </a:bodyPr>
          <a:lstStyle>
            <a:lvl1pPr marL="0" indent="0">
              <a:buNone/>
              <a:defRPr sz="1488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896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07439" y="950524"/>
            <a:ext cx="6139655" cy="297038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07437" y="4170181"/>
            <a:ext cx="1981411" cy="106934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3" b="0" cap="all" baseline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07438" y="5239521"/>
            <a:ext cx="1980385" cy="379045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98215" y="4175127"/>
            <a:ext cx="1973655" cy="106934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3" b="0" cap="all" baseline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798215" y="5244467"/>
            <a:ext cx="1974208" cy="379045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66878" y="4170181"/>
            <a:ext cx="1980215" cy="106934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3" b="0" cap="all" baseline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866878" y="5239521"/>
            <a:ext cx="1980215" cy="379045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903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07438" y="950524"/>
            <a:ext cx="6139655" cy="297038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07439" y="6867907"/>
            <a:ext cx="1980383" cy="89854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3" b="0" cap="all" baseline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07439" y="4158541"/>
            <a:ext cx="1980383" cy="2376311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88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07439" y="7766451"/>
            <a:ext cx="1980383" cy="127522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2278" y="6867907"/>
            <a:ext cx="1983581" cy="89854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3" b="0" cap="all" baseline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782278" y="4158541"/>
            <a:ext cx="1982676" cy="2376311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88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81373" y="7766448"/>
            <a:ext cx="1983581" cy="1263533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66956" y="6867905"/>
            <a:ext cx="1977595" cy="89854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653" b="0" cap="all" baseline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866879" y="4158541"/>
            <a:ext cx="1980215" cy="2376311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88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866878" y="7766445"/>
            <a:ext cx="1980215" cy="1263538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832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109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04405" y="950525"/>
            <a:ext cx="1242689" cy="807945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436" y="950525"/>
            <a:ext cx="4802512" cy="807945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044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1187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46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707439" y="964430"/>
            <a:ext cx="6139655" cy="230547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707439" y="3507534"/>
            <a:ext cx="6139655" cy="55224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4621737" y="9173555"/>
            <a:ext cx="1700213" cy="5693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438" y="9173553"/>
            <a:ext cx="3867072" cy="569325"/>
          </a:xfrm>
        </p:spPr>
        <p:txBody>
          <a:bodyPr/>
          <a:lstStyle/>
          <a:p>
            <a:endParaRPr lang="fr-FR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69179" y="9173552"/>
            <a:ext cx="477915" cy="569325"/>
          </a:xfrm>
        </p:spPr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10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437" y="2212943"/>
            <a:ext cx="6139656" cy="4448157"/>
          </a:xfrm>
        </p:spPr>
        <p:txBody>
          <a:bodyPr anchor="b">
            <a:normAutofit/>
          </a:bodyPr>
          <a:lstStyle>
            <a:lvl1pPr>
              <a:defRPr sz="297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437" y="6898728"/>
            <a:ext cx="6139656" cy="2143632"/>
          </a:xfrm>
        </p:spPr>
        <p:txBody>
          <a:bodyPr>
            <a:normAutofit/>
          </a:bodyPr>
          <a:lstStyle>
            <a:lvl1pPr marL="0" indent="0">
              <a:buNone/>
              <a:defRPr sz="1488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59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437" y="3507532"/>
            <a:ext cx="3023585" cy="55224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5479" y="3507532"/>
            <a:ext cx="3021615" cy="55224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39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437" y="965380"/>
            <a:ext cx="6139656" cy="230452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93" y="3507532"/>
            <a:ext cx="2839430" cy="128469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983" b="0" cap="all" baseline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437" y="4792225"/>
            <a:ext cx="3023586" cy="42377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633" y="3507531"/>
            <a:ext cx="2837460" cy="128469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983" b="0" cap="all" baseline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5478" y="4792225"/>
            <a:ext cx="3021615" cy="423775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0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86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60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718" y="950526"/>
            <a:ext cx="2389940" cy="2557004"/>
          </a:xfrm>
        </p:spPr>
        <p:txBody>
          <a:bodyPr anchor="b"/>
          <a:lstStyle>
            <a:lvl1pPr>
              <a:defRPr sz="26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770" y="924120"/>
            <a:ext cx="3651322" cy="810586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18" y="3507532"/>
            <a:ext cx="2389940" cy="5522450"/>
          </a:xfrm>
        </p:spPr>
        <p:txBody>
          <a:bodyPr/>
          <a:lstStyle>
            <a:lvl1pPr marL="0" indent="0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74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440" y="950525"/>
            <a:ext cx="3102232" cy="2557007"/>
          </a:xfrm>
        </p:spPr>
        <p:txBody>
          <a:bodyPr anchor="b"/>
          <a:lstStyle>
            <a:lvl1pPr>
              <a:defRPr sz="26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93827" y="950524"/>
            <a:ext cx="2853267" cy="8079461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644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438" y="3507532"/>
            <a:ext cx="3102234" cy="5522450"/>
          </a:xfrm>
        </p:spPr>
        <p:txBody>
          <a:bodyPr/>
          <a:lstStyle>
            <a:lvl1pPr marL="0" indent="0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93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7556502" cy="1069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1808" y="1"/>
            <a:ext cx="7472022" cy="10693402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439" y="964430"/>
            <a:ext cx="6139655" cy="2305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439" y="3507534"/>
            <a:ext cx="6139655" cy="552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1737" y="9173555"/>
            <a:ext cx="1700213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438" y="9173553"/>
            <a:ext cx="3867072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179" y="9173552"/>
            <a:ext cx="477915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436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txStyles>
    <p:titleStyle>
      <a:lvl1pPr algn="l" defTabSz="755660" rtl="0" eaLnBrk="1" latinLnBrk="0" hangingPunct="1">
        <a:lnSpc>
          <a:spcPct val="90000"/>
        </a:lnSpc>
        <a:spcBef>
          <a:spcPct val="0"/>
        </a:spcBef>
        <a:buNone/>
        <a:defRPr sz="2975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15" indent="-188915" algn="l" defTabSz="755660" rtl="0" eaLnBrk="1" latinLnBrk="0" hangingPunct="1">
        <a:lnSpc>
          <a:spcPct val="120000"/>
        </a:lnSpc>
        <a:spcBef>
          <a:spcPts val="826"/>
        </a:spcBef>
        <a:buSzPct val="125000"/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66745" indent="-188915" algn="l" defTabSz="755660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2pPr>
      <a:lvl3pPr marL="944575" indent="-188915" algn="l" defTabSz="755660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322405" indent="-188915" algn="l" defTabSz="755660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4pPr>
      <a:lvl5pPr marL="1700235" indent="-188915" algn="l" defTabSz="755660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5pPr>
      <a:lvl6pPr marL="2078065" indent="-188915" algn="l" defTabSz="755660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2455896" indent="-188915" algn="l" defTabSz="755660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833726" indent="-188915" algn="l" defTabSz="755660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3211556" indent="-188915" algn="l" defTabSz="755660" rtl="0" eaLnBrk="1" latinLnBrk="0" hangingPunct="1">
        <a:lnSpc>
          <a:spcPct val="120000"/>
        </a:lnSpc>
        <a:spcBef>
          <a:spcPts val="413"/>
        </a:spcBef>
        <a:buSzPct val="125000"/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6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49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2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5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698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11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41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9FD05-9BB1-483A-BAEF-570BD419F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4250" y="4428643"/>
            <a:ext cx="6428422" cy="553998"/>
          </a:xfrm>
        </p:spPr>
        <p:txBody>
          <a:bodyPr/>
          <a:lstStyle/>
          <a:p>
            <a:r>
              <a:rPr lang="fr-FR" sz="4000" dirty="0"/>
              <a:t>PHASE 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8552F3-8A7D-43D5-B8DB-525C44B0A19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67214" y="5651500"/>
            <a:ext cx="6661310" cy="754245"/>
          </a:xfrm>
        </p:spPr>
        <p:txBody>
          <a:bodyPr/>
          <a:lstStyle/>
          <a:p>
            <a:pPr marL="0" indent="0">
              <a:buNone/>
            </a:pPr>
            <a:r>
              <a:rPr lang="fr-FR" sz="4400" dirty="0"/>
              <a:t>Groupe 7 : </a:t>
            </a:r>
            <a:r>
              <a:rPr lang="fr-FR" sz="4400" dirty="0" err="1"/>
              <a:t>maConsoEnergy</a:t>
            </a:r>
            <a:endParaRPr lang="fr-FR" sz="4400" dirty="0"/>
          </a:p>
        </p:txBody>
      </p:sp>
      <p:pic>
        <p:nvPicPr>
          <p:cNvPr id="1026" name="Picture 2" descr="Eranove Academy - Côte d'Ivoire">
            <a:extLst>
              <a:ext uri="{FF2B5EF4-FFF2-40B4-BE49-F238E27FC236}">
                <a16:creationId xmlns:a16="http://schemas.microsoft.com/office/drawing/2014/main" id="{7B7E6E50-D997-4C6C-97C8-A6108BF76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" y="33242"/>
            <a:ext cx="3854450" cy="176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25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" y="1021079"/>
            <a:ext cx="5763260" cy="21590"/>
            <a:chOff x="899160" y="1021079"/>
            <a:chExt cx="5763260" cy="21590"/>
          </a:xfrm>
        </p:grpSpPr>
        <p:sp>
          <p:nvSpPr>
            <p:cNvPr id="3" name="object 3"/>
            <p:cNvSpPr/>
            <p:nvPr/>
          </p:nvSpPr>
          <p:spPr>
            <a:xfrm>
              <a:off x="899160" y="1021079"/>
              <a:ext cx="5760720" cy="21590"/>
            </a:xfrm>
            <a:custGeom>
              <a:avLst/>
              <a:gdLst/>
              <a:ahLst/>
              <a:cxnLst/>
              <a:rect l="l" t="t" r="r" b="b"/>
              <a:pathLst>
                <a:path w="5760720" h="21590">
                  <a:moveTo>
                    <a:pt x="576072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5760720" y="21590"/>
                  </a:lnTo>
                  <a:lnTo>
                    <a:pt x="576072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59244" y="102133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9464" y="1021333"/>
              <a:ext cx="5763260" cy="18415"/>
            </a:xfrm>
            <a:custGeom>
              <a:avLst/>
              <a:gdLst/>
              <a:ahLst/>
              <a:cxnLst/>
              <a:rect l="l" t="t" r="r" b="b"/>
              <a:pathLst>
                <a:path w="5763259" h="18415">
                  <a:moveTo>
                    <a:pt x="3048" y="3048"/>
                  </a:moveTo>
                  <a:lnTo>
                    <a:pt x="0" y="3048"/>
                  </a:lnTo>
                  <a:lnTo>
                    <a:pt x="0" y="18288"/>
                  </a:lnTo>
                  <a:lnTo>
                    <a:pt x="3048" y="18288"/>
                  </a:lnTo>
                  <a:lnTo>
                    <a:pt x="3048" y="3048"/>
                  </a:lnTo>
                  <a:close/>
                </a:path>
                <a:path w="5763259" h="18415">
                  <a:moveTo>
                    <a:pt x="5762815" y="0"/>
                  </a:moveTo>
                  <a:lnTo>
                    <a:pt x="5759780" y="0"/>
                  </a:lnTo>
                  <a:lnTo>
                    <a:pt x="5759780" y="3048"/>
                  </a:lnTo>
                  <a:lnTo>
                    <a:pt x="5762815" y="3048"/>
                  </a:lnTo>
                  <a:lnTo>
                    <a:pt x="5762815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59244" y="1024381"/>
              <a:ext cx="3175" cy="15240"/>
            </a:xfrm>
            <a:custGeom>
              <a:avLst/>
              <a:gdLst/>
              <a:ahLst/>
              <a:cxnLst/>
              <a:rect l="l" t="t" r="r" b="b"/>
              <a:pathLst>
                <a:path w="3175" h="15240">
                  <a:moveTo>
                    <a:pt x="3047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047" y="1524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9464" y="103962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8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464" y="1039621"/>
              <a:ext cx="5763260" cy="3175"/>
            </a:xfrm>
            <a:custGeom>
              <a:avLst/>
              <a:gdLst/>
              <a:ahLst/>
              <a:cxnLst/>
              <a:rect l="l" t="t" r="r" b="b"/>
              <a:pathLst>
                <a:path w="5763259" h="3175">
                  <a:moveTo>
                    <a:pt x="5762815" y="0"/>
                  </a:moveTo>
                  <a:lnTo>
                    <a:pt x="5759831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5759780" y="3048"/>
                  </a:lnTo>
                  <a:lnTo>
                    <a:pt x="5762815" y="3048"/>
                  </a:lnTo>
                  <a:lnTo>
                    <a:pt x="5762815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86764" y="1228090"/>
            <a:ext cx="5493385" cy="1351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204" indent="-230504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  <a:tabLst>
                <a:tab pos="243204" algn="l"/>
              </a:tabLst>
            </a:pPr>
            <a:r>
              <a:rPr sz="1800" b="1" dirty="0">
                <a:latin typeface="Times New Roman"/>
                <a:cs typeface="Times New Roman"/>
              </a:rPr>
              <a:t>Objectifs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du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MVP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MVP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15"/>
              </a:lnSpc>
              <a:spcBef>
                <a:spcPts val="1295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Mesurer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consommation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énergétique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d'un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deux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appareils</a:t>
            </a:r>
            <a:r>
              <a:rPr sz="1200" spc="-10" dirty="0">
                <a:latin typeface="Times New Roman"/>
                <a:cs typeface="Times New Roman"/>
              </a:rPr>
              <a:t> électroménagers.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90"/>
              </a:lnSpc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Transmettre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données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temps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réel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à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mobile.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15"/>
              </a:lnSpc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Permettre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contrôler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appareils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(allumer/éteindre)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à</a:t>
            </a:r>
            <a:r>
              <a:rPr sz="1200" spc="-10" dirty="0">
                <a:latin typeface="Times New Roman"/>
                <a:cs typeface="Times New Roman"/>
              </a:rPr>
              <a:t> distance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l'application.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9160" y="2871469"/>
            <a:ext cx="5763260" cy="22225"/>
            <a:chOff x="899160" y="2871469"/>
            <a:chExt cx="5763260" cy="22225"/>
          </a:xfrm>
        </p:grpSpPr>
        <p:sp>
          <p:nvSpPr>
            <p:cNvPr id="11" name="object 11"/>
            <p:cNvSpPr/>
            <p:nvPr/>
          </p:nvSpPr>
          <p:spPr>
            <a:xfrm>
              <a:off x="899160" y="2871482"/>
              <a:ext cx="5760720" cy="20955"/>
            </a:xfrm>
            <a:custGeom>
              <a:avLst/>
              <a:gdLst/>
              <a:ahLst/>
              <a:cxnLst/>
              <a:rect l="l" t="t" r="r" b="b"/>
              <a:pathLst>
                <a:path w="5760720" h="20955">
                  <a:moveTo>
                    <a:pt x="5760720" y="0"/>
                  </a:moveTo>
                  <a:lnTo>
                    <a:pt x="0" y="0"/>
                  </a:lnTo>
                  <a:lnTo>
                    <a:pt x="0" y="20942"/>
                  </a:lnTo>
                  <a:lnTo>
                    <a:pt x="5760720" y="20942"/>
                  </a:lnTo>
                  <a:lnTo>
                    <a:pt x="576072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59244" y="2872104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9464" y="2872117"/>
              <a:ext cx="5763260" cy="18415"/>
            </a:xfrm>
            <a:custGeom>
              <a:avLst/>
              <a:gdLst/>
              <a:ahLst/>
              <a:cxnLst/>
              <a:rect l="l" t="t" r="r" b="b"/>
              <a:pathLst>
                <a:path w="5763259" h="18414">
                  <a:moveTo>
                    <a:pt x="3048" y="3035"/>
                  </a:moveTo>
                  <a:lnTo>
                    <a:pt x="0" y="3035"/>
                  </a:lnTo>
                  <a:lnTo>
                    <a:pt x="0" y="18275"/>
                  </a:lnTo>
                  <a:lnTo>
                    <a:pt x="3048" y="18275"/>
                  </a:lnTo>
                  <a:lnTo>
                    <a:pt x="3048" y="3035"/>
                  </a:lnTo>
                  <a:close/>
                </a:path>
                <a:path w="5763259" h="18414">
                  <a:moveTo>
                    <a:pt x="5762815" y="0"/>
                  </a:moveTo>
                  <a:lnTo>
                    <a:pt x="5759780" y="0"/>
                  </a:lnTo>
                  <a:lnTo>
                    <a:pt x="5759780" y="3035"/>
                  </a:lnTo>
                  <a:lnTo>
                    <a:pt x="5762815" y="3035"/>
                  </a:lnTo>
                  <a:lnTo>
                    <a:pt x="5762815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59244" y="2875152"/>
              <a:ext cx="3175" cy="15240"/>
            </a:xfrm>
            <a:custGeom>
              <a:avLst/>
              <a:gdLst/>
              <a:ahLst/>
              <a:cxnLst/>
              <a:rect l="l" t="t" r="r" b="b"/>
              <a:pathLst>
                <a:path w="3175" h="15239">
                  <a:moveTo>
                    <a:pt x="3047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047" y="1524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9464" y="2890392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8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9464" y="2890392"/>
              <a:ext cx="5763260" cy="3175"/>
            </a:xfrm>
            <a:custGeom>
              <a:avLst/>
              <a:gdLst/>
              <a:ahLst/>
              <a:cxnLst/>
              <a:rect l="l" t="t" r="r" b="b"/>
              <a:pathLst>
                <a:path w="5763259" h="3175">
                  <a:moveTo>
                    <a:pt x="5762815" y="0"/>
                  </a:moveTo>
                  <a:lnTo>
                    <a:pt x="5759831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5759780" y="3048"/>
                  </a:lnTo>
                  <a:lnTo>
                    <a:pt x="5762815" y="3048"/>
                  </a:lnTo>
                  <a:lnTo>
                    <a:pt x="5762815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899160" y="8543290"/>
            <a:ext cx="5763260" cy="24130"/>
            <a:chOff x="899160" y="8543290"/>
            <a:chExt cx="5763260" cy="24130"/>
          </a:xfrm>
        </p:grpSpPr>
        <p:sp>
          <p:nvSpPr>
            <p:cNvPr id="27" name="object 27"/>
            <p:cNvSpPr/>
            <p:nvPr/>
          </p:nvSpPr>
          <p:spPr>
            <a:xfrm>
              <a:off x="899160" y="8543290"/>
              <a:ext cx="5760720" cy="21590"/>
            </a:xfrm>
            <a:custGeom>
              <a:avLst/>
              <a:gdLst/>
              <a:ahLst/>
              <a:cxnLst/>
              <a:rect l="l" t="t" r="r" b="b"/>
              <a:pathLst>
                <a:path w="5760720" h="21590">
                  <a:moveTo>
                    <a:pt x="576072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5760720" y="21590"/>
                  </a:lnTo>
                  <a:lnTo>
                    <a:pt x="576072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59244" y="8545957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99464" y="8545969"/>
              <a:ext cx="5763260" cy="18415"/>
            </a:xfrm>
            <a:custGeom>
              <a:avLst/>
              <a:gdLst/>
              <a:ahLst/>
              <a:cxnLst/>
              <a:rect l="l" t="t" r="r" b="b"/>
              <a:pathLst>
                <a:path w="5763259" h="18415">
                  <a:moveTo>
                    <a:pt x="3048" y="3048"/>
                  </a:moveTo>
                  <a:lnTo>
                    <a:pt x="0" y="3048"/>
                  </a:lnTo>
                  <a:lnTo>
                    <a:pt x="0" y="18275"/>
                  </a:lnTo>
                  <a:lnTo>
                    <a:pt x="3048" y="18275"/>
                  </a:lnTo>
                  <a:lnTo>
                    <a:pt x="3048" y="3048"/>
                  </a:lnTo>
                  <a:close/>
                </a:path>
                <a:path w="5763259" h="18415">
                  <a:moveTo>
                    <a:pt x="5762815" y="0"/>
                  </a:moveTo>
                  <a:lnTo>
                    <a:pt x="5759780" y="0"/>
                  </a:lnTo>
                  <a:lnTo>
                    <a:pt x="5759780" y="3035"/>
                  </a:lnTo>
                  <a:lnTo>
                    <a:pt x="5762815" y="3035"/>
                  </a:lnTo>
                  <a:lnTo>
                    <a:pt x="5762815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59244" y="8549005"/>
              <a:ext cx="3175" cy="15240"/>
            </a:xfrm>
            <a:custGeom>
              <a:avLst/>
              <a:gdLst/>
              <a:ahLst/>
              <a:cxnLst/>
              <a:rect l="l" t="t" r="r" b="b"/>
              <a:pathLst>
                <a:path w="3175" h="15240">
                  <a:moveTo>
                    <a:pt x="3047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047" y="15239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99464" y="856424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8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8" y="3047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99464" y="8564257"/>
              <a:ext cx="5763260" cy="3175"/>
            </a:xfrm>
            <a:custGeom>
              <a:avLst/>
              <a:gdLst/>
              <a:ahLst/>
              <a:cxnLst/>
              <a:rect l="l" t="t" r="r" b="b"/>
              <a:pathLst>
                <a:path w="5763259" h="3175">
                  <a:moveTo>
                    <a:pt x="5762815" y="0"/>
                  </a:moveTo>
                  <a:lnTo>
                    <a:pt x="5759831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59780" y="3035"/>
                  </a:lnTo>
                  <a:lnTo>
                    <a:pt x="5762815" y="3035"/>
                  </a:lnTo>
                  <a:lnTo>
                    <a:pt x="5762815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899160" y="8720454"/>
            <a:ext cx="5763260" cy="24130"/>
            <a:chOff x="899160" y="8720454"/>
            <a:chExt cx="5763260" cy="24130"/>
          </a:xfrm>
        </p:grpSpPr>
        <p:sp>
          <p:nvSpPr>
            <p:cNvPr id="34" name="object 34"/>
            <p:cNvSpPr/>
            <p:nvPr/>
          </p:nvSpPr>
          <p:spPr>
            <a:xfrm>
              <a:off x="899160" y="8720454"/>
              <a:ext cx="5760720" cy="20955"/>
            </a:xfrm>
            <a:custGeom>
              <a:avLst/>
              <a:gdLst/>
              <a:ahLst/>
              <a:cxnLst/>
              <a:rect l="l" t="t" r="r" b="b"/>
              <a:pathLst>
                <a:path w="5760720" h="20954">
                  <a:moveTo>
                    <a:pt x="5760720" y="0"/>
                  </a:moveTo>
                  <a:lnTo>
                    <a:pt x="0" y="0"/>
                  </a:lnTo>
                  <a:lnTo>
                    <a:pt x="0" y="20955"/>
                  </a:lnTo>
                  <a:lnTo>
                    <a:pt x="5760720" y="20955"/>
                  </a:lnTo>
                  <a:lnTo>
                    <a:pt x="576072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59244" y="872274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99464" y="8722753"/>
              <a:ext cx="5763260" cy="18415"/>
            </a:xfrm>
            <a:custGeom>
              <a:avLst/>
              <a:gdLst/>
              <a:ahLst/>
              <a:cxnLst/>
              <a:rect l="l" t="t" r="r" b="b"/>
              <a:pathLst>
                <a:path w="5763259" h="18415">
                  <a:moveTo>
                    <a:pt x="3048" y="3035"/>
                  </a:moveTo>
                  <a:lnTo>
                    <a:pt x="0" y="3035"/>
                  </a:lnTo>
                  <a:lnTo>
                    <a:pt x="0" y="18275"/>
                  </a:lnTo>
                  <a:lnTo>
                    <a:pt x="3048" y="18275"/>
                  </a:lnTo>
                  <a:lnTo>
                    <a:pt x="3048" y="3035"/>
                  </a:lnTo>
                  <a:close/>
                </a:path>
                <a:path w="5763259" h="18415">
                  <a:moveTo>
                    <a:pt x="5762815" y="0"/>
                  </a:moveTo>
                  <a:lnTo>
                    <a:pt x="5759780" y="0"/>
                  </a:lnTo>
                  <a:lnTo>
                    <a:pt x="5759780" y="3035"/>
                  </a:lnTo>
                  <a:lnTo>
                    <a:pt x="5762815" y="3035"/>
                  </a:lnTo>
                  <a:lnTo>
                    <a:pt x="5762815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59244" y="8725788"/>
              <a:ext cx="3175" cy="15240"/>
            </a:xfrm>
            <a:custGeom>
              <a:avLst/>
              <a:gdLst/>
              <a:ahLst/>
              <a:cxnLst/>
              <a:rect l="l" t="t" r="r" b="b"/>
              <a:pathLst>
                <a:path w="3175" h="15240">
                  <a:moveTo>
                    <a:pt x="3047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047" y="1524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99464" y="8741028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8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8" y="3047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99464" y="8741041"/>
              <a:ext cx="5763260" cy="3175"/>
            </a:xfrm>
            <a:custGeom>
              <a:avLst/>
              <a:gdLst/>
              <a:ahLst/>
              <a:cxnLst/>
              <a:rect l="l" t="t" r="r" b="b"/>
              <a:pathLst>
                <a:path w="5763259" h="3175">
                  <a:moveTo>
                    <a:pt x="5762815" y="0"/>
                  </a:moveTo>
                  <a:lnTo>
                    <a:pt x="5759831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59780" y="3035"/>
                  </a:lnTo>
                  <a:lnTo>
                    <a:pt x="5762815" y="3035"/>
                  </a:lnTo>
                  <a:lnTo>
                    <a:pt x="5762815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6764" y="8926829"/>
            <a:ext cx="3260725" cy="67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4.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Prototype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fonctionnel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simplifié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350" b="1" dirty="0">
                <a:latin typeface="Times New Roman"/>
                <a:cs typeface="Times New Roman"/>
              </a:rPr>
              <a:t>Exemple</a:t>
            </a:r>
            <a:r>
              <a:rPr sz="1350" b="1" spc="-3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de</a:t>
            </a:r>
            <a:r>
              <a:rPr sz="1350" b="1" spc="-3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flux</a:t>
            </a:r>
            <a:r>
              <a:rPr sz="1350" b="1" spc="-2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utilisateur</a:t>
            </a:r>
            <a:r>
              <a:rPr sz="1350" b="1" spc="-35" dirty="0">
                <a:latin typeface="Times New Roman"/>
                <a:cs typeface="Times New Roman"/>
              </a:rPr>
              <a:t> </a:t>
            </a:r>
            <a:r>
              <a:rPr sz="1350" b="1" spc="-50" dirty="0">
                <a:latin typeface="Times New Roman"/>
                <a:cs typeface="Times New Roman"/>
              </a:rPr>
              <a:t>:</a:t>
            </a:r>
            <a:endParaRPr sz="1350">
              <a:latin typeface="Times New Roman"/>
              <a:cs typeface="Times New Roman"/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286FB8B2-8F81-4CF0-99BA-028E5A951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8" y="3364890"/>
            <a:ext cx="7073897" cy="37121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364" y="871473"/>
            <a:ext cx="5545455" cy="144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1415"/>
              </a:lnSpc>
              <a:spcBef>
                <a:spcPts val="100"/>
              </a:spcBef>
              <a:buFont typeface="Times New Roman"/>
              <a:buAutoNum type="arabicPeriod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Connexion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80"/>
              </a:lnSpc>
              <a:buSzPct val="83333"/>
              <a:buFont typeface="Courier New"/>
              <a:buChar char="o"/>
              <a:tabLst>
                <a:tab pos="698500" algn="l"/>
              </a:tabLst>
            </a:pPr>
            <a:r>
              <a:rPr sz="1200" spc="-10" dirty="0">
                <a:latin typeface="Times New Roman"/>
                <a:cs typeface="Times New Roman"/>
              </a:rPr>
              <a:t>L'utilisateur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ouvre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l'application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mobile</a:t>
            </a:r>
            <a:r>
              <a:rPr sz="1200" dirty="0">
                <a:latin typeface="Times New Roman"/>
                <a:cs typeface="Times New Roman"/>
              </a:rPr>
              <a:t> et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</a:t>
            </a:r>
            <a:r>
              <a:rPr sz="1200" spc="-10" dirty="0">
                <a:latin typeface="Times New Roman"/>
                <a:cs typeface="Times New Roman"/>
              </a:rPr>
              <a:t> appareils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connectés.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80"/>
              </a:lnSpc>
              <a:buSzPct val="83333"/>
              <a:buFont typeface="Courier New"/>
              <a:buChar char="o"/>
              <a:tabLst>
                <a:tab pos="698500" algn="l"/>
              </a:tabLst>
            </a:pPr>
            <a:r>
              <a:rPr sz="1200" spc="-10" dirty="0">
                <a:latin typeface="Times New Roman"/>
                <a:cs typeface="Times New Roman"/>
              </a:rPr>
              <a:t>Sélection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d’un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appareil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suivre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données.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Times New Roman"/>
              <a:buAutoNum type="arabicPeriod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Suivi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énergétique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80"/>
              </a:lnSpc>
              <a:buSzPct val="83333"/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consommation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temps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réel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affichée </a:t>
            </a:r>
            <a:r>
              <a:rPr sz="1200" dirty="0">
                <a:latin typeface="Times New Roman"/>
                <a:cs typeface="Times New Roman"/>
              </a:rPr>
              <a:t>(par exemple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120W).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80"/>
              </a:lnSpc>
              <a:buSzPct val="83333"/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L'utilisateur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visualiser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données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graphiques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simples.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90"/>
              </a:lnSpc>
              <a:buFont typeface="Times New Roman"/>
              <a:buAutoNum type="arabicPeriod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Contrôle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l’appareil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430"/>
              </a:lnSpc>
              <a:buSzPct val="83333"/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L'utilisateur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appuyer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bouton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pour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allumer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éteindre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l’appareil.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9160" y="2602864"/>
            <a:ext cx="5763260" cy="22225"/>
            <a:chOff x="899160" y="2602864"/>
            <a:chExt cx="5763260" cy="22225"/>
          </a:xfrm>
        </p:grpSpPr>
        <p:sp>
          <p:nvSpPr>
            <p:cNvPr id="4" name="object 4"/>
            <p:cNvSpPr/>
            <p:nvPr/>
          </p:nvSpPr>
          <p:spPr>
            <a:xfrm>
              <a:off x="899160" y="2602864"/>
              <a:ext cx="5760720" cy="21590"/>
            </a:xfrm>
            <a:custGeom>
              <a:avLst/>
              <a:gdLst/>
              <a:ahLst/>
              <a:cxnLst/>
              <a:rect l="l" t="t" r="r" b="b"/>
              <a:pathLst>
                <a:path w="5760720" h="21589">
                  <a:moveTo>
                    <a:pt x="576072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5760720" y="21590"/>
                  </a:lnTo>
                  <a:lnTo>
                    <a:pt x="576072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59244" y="2603626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9464" y="2603626"/>
              <a:ext cx="5763260" cy="18415"/>
            </a:xfrm>
            <a:custGeom>
              <a:avLst/>
              <a:gdLst/>
              <a:ahLst/>
              <a:cxnLst/>
              <a:rect l="l" t="t" r="r" b="b"/>
              <a:pathLst>
                <a:path w="5763259" h="18414">
                  <a:moveTo>
                    <a:pt x="3048" y="3048"/>
                  </a:moveTo>
                  <a:lnTo>
                    <a:pt x="0" y="3048"/>
                  </a:lnTo>
                  <a:lnTo>
                    <a:pt x="0" y="18288"/>
                  </a:lnTo>
                  <a:lnTo>
                    <a:pt x="3048" y="18288"/>
                  </a:lnTo>
                  <a:lnTo>
                    <a:pt x="3048" y="3048"/>
                  </a:lnTo>
                  <a:close/>
                </a:path>
                <a:path w="5763259" h="18414">
                  <a:moveTo>
                    <a:pt x="5762815" y="0"/>
                  </a:moveTo>
                  <a:lnTo>
                    <a:pt x="5759780" y="0"/>
                  </a:lnTo>
                  <a:lnTo>
                    <a:pt x="5759780" y="3048"/>
                  </a:lnTo>
                  <a:lnTo>
                    <a:pt x="5762815" y="3048"/>
                  </a:lnTo>
                  <a:lnTo>
                    <a:pt x="5762815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59244" y="2606674"/>
              <a:ext cx="3175" cy="15240"/>
            </a:xfrm>
            <a:custGeom>
              <a:avLst/>
              <a:gdLst/>
              <a:ahLst/>
              <a:cxnLst/>
              <a:rect l="l" t="t" r="r" b="b"/>
              <a:pathLst>
                <a:path w="3175" h="15239">
                  <a:moveTo>
                    <a:pt x="3047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047" y="1524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464" y="2621914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8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9464" y="2621914"/>
              <a:ext cx="5763260" cy="3175"/>
            </a:xfrm>
            <a:custGeom>
              <a:avLst/>
              <a:gdLst/>
              <a:ahLst/>
              <a:cxnLst/>
              <a:rect l="l" t="t" r="r" b="b"/>
              <a:pathLst>
                <a:path w="5763259" h="3175">
                  <a:moveTo>
                    <a:pt x="5762815" y="0"/>
                  </a:moveTo>
                  <a:lnTo>
                    <a:pt x="5759831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5759780" y="3048"/>
                  </a:lnTo>
                  <a:lnTo>
                    <a:pt x="5762815" y="3048"/>
                  </a:lnTo>
                  <a:lnTo>
                    <a:pt x="5762815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86764" y="2981325"/>
            <a:ext cx="2967355" cy="1726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204" indent="-230504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5"/>
              <a:tabLst>
                <a:tab pos="243204" algn="l"/>
              </a:tabLst>
            </a:pPr>
            <a:r>
              <a:rPr sz="1800" b="1" dirty="0">
                <a:latin typeface="Times New Roman"/>
                <a:cs typeface="Times New Roman"/>
              </a:rPr>
              <a:t>Coût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estimatif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pour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le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MVP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350" b="1" dirty="0">
                <a:latin typeface="Times New Roman"/>
                <a:cs typeface="Times New Roman"/>
              </a:rPr>
              <a:t>Matériel</a:t>
            </a:r>
            <a:r>
              <a:rPr sz="1350" b="1" spc="-25" dirty="0">
                <a:latin typeface="Times New Roman"/>
                <a:cs typeface="Times New Roman"/>
              </a:rPr>
              <a:t> </a:t>
            </a:r>
            <a:r>
              <a:rPr sz="1350" b="1" spc="-50" dirty="0">
                <a:latin typeface="Times New Roman"/>
                <a:cs typeface="Times New Roman"/>
              </a:rPr>
              <a:t>:</a:t>
            </a:r>
            <a:endParaRPr sz="135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15"/>
              </a:lnSpc>
              <a:spcBef>
                <a:spcPts val="1295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Carte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ARDUINO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~5900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FCFA.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ACS712, 30A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~2250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FCFA.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ACS712, 5A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~1850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FCFA.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90"/>
              </a:lnSpc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Boitier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~5000</a:t>
            </a:r>
            <a:r>
              <a:rPr sz="1200" spc="-20" dirty="0">
                <a:latin typeface="Times New Roman"/>
                <a:cs typeface="Times New Roman"/>
              </a:rPr>
              <a:t> FCFA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15"/>
              </a:lnSpc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Alimentation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~1000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FCFA.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1511934"/>
            <a:ext cx="5614670" cy="385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2.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Roadmap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développement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commercial</a:t>
            </a:r>
            <a:endParaRPr sz="1800">
              <a:latin typeface="Times New Roman"/>
              <a:cs typeface="Times New Roman"/>
            </a:endParaRPr>
          </a:p>
          <a:p>
            <a:pPr marL="182880" indent="-170180">
              <a:lnSpc>
                <a:spcPct val="100000"/>
              </a:lnSpc>
              <a:spcBef>
                <a:spcPts val="1335"/>
              </a:spcBef>
              <a:buFont typeface="Times New Roman"/>
              <a:buAutoNum type="arabicPeriod"/>
              <a:tabLst>
                <a:tab pos="182880" algn="l"/>
              </a:tabLst>
            </a:pPr>
            <a:r>
              <a:rPr sz="1350" b="1" dirty="0">
                <a:latin typeface="Times New Roman"/>
                <a:cs typeface="Times New Roman"/>
              </a:rPr>
              <a:t>Étude</a:t>
            </a:r>
            <a:r>
              <a:rPr sz="1350" b="1" spc="-3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de</a:t>
            </a:r>
            <a:r>
              <a:rPr sz="1350" b="1" spc="-2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marché</a:t>
            </a:r>
            <a:r>
              <a:rPr sz="1350" b="1" spc="-2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et</a:t>
            </a:r>
            <a:r>
              <a:rPr sz="1350" b="1" spc="-1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validation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200" b="1" dirty="0">
                <a:latin typeface="Times New Roman"/>
                <a:cs typeface="Times New Roman"/>
              </a:rPr>
              <a:t>Durée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 à 3 </a:t>
            </a:r>
            <a:r>
              <a:rPr sz="1200" b="1" spc="-20" dirty="0">
                <a:latin typeface="Times New Roman"/>
                <a:cs typeface="Times New Roman"/>
              </a:rPr>
              <a:t>mois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30"/>
              </a:lnSpc>
              <a:spcBef>
                <a:spcPts val="130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Analyse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du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marché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cible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430"/>
              </a:lnSpc>
              <a:buSzPct val="83333"/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Segments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spc="-10" dirty="0">
                <a:latin typeface="Times New Roman"/>
                <a:cs typeface="Times New Roman"/>
              </a:rPr>
              <a:t>Entreprises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tertiaires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 industrielles,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Gestionnaires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bâtiments,</a:t>
            </a:r>
            <a:endParaRPr sz="120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415"/>
              </a:lnSpc>
              <a:spcBef>
                <a:spcPts val="1320"/>
              </a:spcBef>
              <a:buSzPct val="83333"/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Analyser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concurrence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384300" marR="78740" lvl="3" indent="-228600">
              <a:lnSpc>
                <a:spcPct val="95800"/>
              </a:lnSpc>
              <a:spcBef>
                <a:spcPts val="35"/>
              </a:spcBef>
              <a:buSzPct val="83333"/>
              <a:buFont typeface="Wingdings"/>
              <a:buChar char=""/>
              <a:tabLst>
                <a:tab pos="1384300" algn="l"/>
              </a:tabLst>
            </a:pP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Régulateur-Stabilisateur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(des </a:t>
            </a:r>
            <a:r>
              <a:rPr sz="1200" spc="-10" dirty="0">
                <a:latin typeface="Times New Roman"/>
                <a:cs typeface="Times New Roman"/>
              </a:rPr>
              <a:t>économies</a:t>
            </a:r>
            <a:r>
              <a:rPr sz="1200" dirty="0">
                <a:latin typeface="Times New Roman"/>
                <a:cs typeface="Times New Roman"/>
              </a:rPr>
              <a:t> sur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consommations électriques,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 30%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abaissant 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stabilisant 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courant à</a:t>
            </a:r>
            <a:r>
              <a:rPr sz="1200" spc="-25" dirty="0">
                <a:latin typeface="Times New Roman"/>
                <a:cs typeface="Times New Roman"/>
              </a:rPr>
              <a:t> un </a:t>
            </a:r>
            <a:r>
              <a:rPr sz="1200" dirty="0">
                <a:latin typeface="Times New Roman"/>
                <a:cs typeface="Times New Roman"/>
              </a:rPr>
              <a:t>niveau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optimal)</a:t>
            </a:r>
            <a:endParaRPr sz="1200">
              <a:latin typeface="Times New Roman"/>
              <a:cs typeface="Times New Roman"/>
            </a:endParaRPr>
          </a:p>
          <a:p>
            <a:pPr marL="1384300" lvl="3" indent="-228600">
              <a:lnSpc>
                <a:spcPts val="1355"/>
              </a:lnSpc>
              <a:buSzPct val="83333"/>
              <a:buFont typeface="Wingdings"/>
              <a:buChar char=""/>
              <a:tabLst>
                <a:tab pos="1384300" algn="l"/>
              </a:tabLst>
            </a:pP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Boitier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économiseur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l’usage</a:t>
            </a:r>
            <a:r>
              <a:rPr sz="1200" dirty="0">
                <a:latin typeface="Times New Roman"/>
                <a:cs typeface="Times New Roman"/>
              </a:rPr>
              <a:t> du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climatiseur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(Réduisez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la</a:t>
            </a:r>
            <a:endParaRPr sz="1200">
              <a:latin typeface="Times New Roman"/>
              <a:cs typeface="Times New Roman"/>
            </a:endParaRPr>
          </a:p>
          <a:p>
            <a:pPr marL="1384300">
              <a:lnSpc>
                <a:spcPts val="1430"/>
              </a:lnSpc>
            </a:pPr>
            <a:r>
              <a:rPr sz="1200" dirty="0">
                <a:latin typeface="Times New Roman"/>
                <a:cs typeface="Times New Roman"/>
              </a:rPr>
              <a:t>chaleur,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bruit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vibrations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dans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compresseur)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Notre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b="1" spc="-110" dirty="0">
                <a:latin typeface="Verdana"/>
                <a:cs typeface="Verdana"/>
              </a:rPr>
              <a:t>maConsoEnergy,</a:t>
            </a:r>
            <a:r>
              <a:rPr sz="1200" b="1" spc="-75" dirty="0">
                <a:latin typeface="Verdana"/>
                <a:cs typeface="Verdana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permet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suivre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-10" dirty="0">
                <a:latin typeface="Times New Roman"/>
                <a:cs typeface="Times New Roman"/>
              </a:rPr>
              <a:t> consommation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énergétique </a:t>
            </a:r>
            <a:r>
              <a:rPr sz="1200" spc="-25" dirty="0">
                <a:latin typeface="Times New Roman"/>
                <a:cs typeface="Times New Roman"/>
              </a:rPr>
              <a:t>des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90"/>
              </a:lnSpc>
              <a:spcBef>
                <a:spcPts val="50"/>
              </a:spcBef>
            </a:pPr>
            <a:r>
              <a:rPr sz="1200" spc="-10" dirty="0">
                <a:latin typeface="Times New Roman"/>
                <a:cs typeface="Times New Roman"/>
              </a:rPr>
              <a:t>appareils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électroménagers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temps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réel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mobile, avec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fonctionnalité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contrôle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à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distance.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D3D"/>
                </a:solidFill>
                <a:latin typeface="Times New Roman"/>
                <a:cs typeface="Times New Roman"/>
              </a:rPr>
              <a:t>Elle</a:t>
            </a:r>
            <a:r>
              <a:rPr sz="1200" spc="-25" dirty="0">
                <a:solidFill>
                  <a:srgbClr val="252D3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D3D"/>
                </a:solidFill>
                <a:latin typeface="Times New Roman"/>
                <a:cs typeface="Times New Roman"/>
              </a:rPr>
              <a:t>est conçue</a:t>
            </a:r>
            <a:r>
              <a:rPr sz="1200" spc="-25" dirty="0">
                <a:solidFill>
                  <a:srgbClr val="252D3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D3D"/>
                </a:solidFill>
                <a:latin typeface="Times New Roman"/>
                <a:cs typeface="Times New Roman"/>
              </a:rPr>
              <a:t>selon</a:t>
            </a:r>
            <a:r>
              <a:rPr sz="1200" spc="-25" dirty="0">
                <a:solidFill>
                  <a:srgbClr val="252D3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D3D"/>
                </a:solidFill>
                <a:latin typeface="Times New Roman"/>
                <a:cs typeface="Times New Roman"/>
              </a:rPr>
              <a:t>les</a:t>
            </a:r>
            <a:r>
              <a:rPr sz="1200" spc="-10" dirty="0">
                <a:solidFill>
                  <a:srgbClr val="252D3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D3D"/>
                </a:solidFill>
                <a:latin typeface="Times New Roman"/>
                <a:cs typeface="Times New Roman"/>
              </a:rPr>
              <a:t>normes</a:t>
            </a:r>
            <a:r>
              <a:rPr sz="1200" spc="-30" dirty="0">
                <a:solidFill>
                  <a:srgbClr val="252D3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D3D"/>
                </a:solidFill>
                <a:latin typeface="Times New Roman"/>
                <a:cs typeface="Times New Roman"/>
              </a:rPr>
              <a:t>IEC</a:t>
            </a:r>
            <a:r>
              <a:rPr sz="1200" spc="-30" dirty="0">
                <a:solidFill>
                  <a:srgbClr val="252D3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D3D"/>
                </a:solidFill>
                <a:latin typeface="Times New Roman"/>
                <a:cs typeface="Times New Roman"/>
              </a:rPr>
              <a:t>60335-1</a:t>
            </a:r>
            <a:r>
              <a:rPr sz="1200" spc="-20" dirty="0">
                <a:solidFill>
                  <a:srgbClr val="252D3D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D3D"/>
                </a:solidFill>
                <a:latin typeface="Times New Roman"/>
                <a:cs typeface="Times New Roman"/>
              </a:rPr>
              <a:t>:2020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9160" y="6007734"/>
            <a:ext cx="5763260" cy="23495"/>
            <a:chOff x="899160" y="6007734"/>
            <a:chExt cx="5763260" cy="23495"/>
          </a:xfrm>
        </p:grpSpPr>
        <p:sp>
          <p:nvSpPr>
            <p:cNvPr id="4" name="object 4"/>
            <p:cNvSpPr/>
            <p:nvPr/>
          </p:nvSpPr>
          <p:spPr>
            <a:xfrm>
              <a:off x="899160" y="6007734"/>
              <a:ext cx="5760720" cy="20955"/>
            </a:xfrm>
            <a:custGeom>
              <a:avLst/>
              <a:gdLst/>
              <a:ahLst/>
              <a:cxnLst/>
              <a:rect l="l" t="t" r="r" b="b"/>
              <a:pathLst>
                <a:path w="5760720" h="20954">
                  <a:moveTo>
                    <a:pt x="5760720" y="0"/>
                  </a:moveTo>
                  <a:lnTo>
                    <a:pt x="0" y="0"/>
                  </a:lnTo>
                  <a:lnTo>
                    <a:pt x="0" y="20955"/>
                  </a:lnTo>
                  <a:lnTo>
                    <a:pt x="5760720" y="20955"/>
                  </a:lnTo>
                  <a:lnTo>
                    <a:pt x="576072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59244" y="600938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9464" y="6009385"/>
              <a:ext cx="5763260" cy="18415"/>
            </a:xfrm>
            <a:custGeom>
              <a:avLst/>
              <a:gdLst/>
              <a:ahLst/>
              <a:cxnLst/>
              <a:rect l="l" t="t" r="r" b="b"/>
              <a:pathLst>
                <a:path w="5763259" h="18414">
                  <a:moveTo>
                    <a:pt x="3048" y="3048"/>
                  </a:moveTo>
                  <a:lnTo>
                    <a:pt x="0" y="3048"/>
                  </a:lnTo>
                  <a:lnTo>
                    <a:pt x="0" y="18288"/>
                  </a:lnTo>
                  <a:lnTo>
                    <a:pt x="3048" y="18288"/>
                  </a:lnTo>
                  <a:lnTo>
                    <a:pt x="3048" y="3048"/>
                  </a:lnTo>
                  <a:close/>
                </a:path>
                <a:path w="5763259" h="18414">
                  <a:moveTo>
                    <a:pt x="5762815" y="0"/>
                  </a:moveTo>
                  <a:lnTo>
                    <a:pt x="5759780" y="0"/>
                  </a:lnTo>
                  <a:lnTo>
                    <a:pt x="5759780" y="3048"/>
                  </a:lnTo>
                  <a:lnTo>
                    <a:pt x="5762815" y="3048"/>
                  </a:lnTo>
                  <a:lnTo>
                    <a:pt x="5762815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59244" y="6012433"/>
              <a:ext cx="3175" cy="15240"/>
            </a:xfrm>
            <a:custGeom>
              <a:avLst/>
              <a:gdLst/>
              <a:ahLst/>
              <a:cxnLst/>
              <a:rect l="l" t="t" r="r" b="b"/>
              <a:pathLst>
                <a:path w="3175" h="15239">
                  <a:moveTo>
                    <a:pt x="3047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047" y="15239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464" y="602767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8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9464" y="6027673"/>
              <a:ext cx="5763260" cy="3175"/>
            </a:xfrm>
            <a:custGeom>
              <a:avLst/>
              <a:gdLst/>
              <a:ahLst/>
              <a:cxnLst/>
              <a:rect l="l" t="t" r="r" b="b"/>
              <a:pathLst>
                <a:path w="5763259" h="3175">
                  <a:moveTo>
                    <a:pt x="5762815" y="0"/>
                  </a:moveTo>
                  <a:lnTo>
                    <a:pt x="5759831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5759780" y="3048"/>
                  </a:lnTo>
                  <a:lnTo>
                    <a:pt x="5762815" y="3048"/>
                  </a:lnTo>
                  <a:lnTo>
                    <a:pt x="5762815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86764" y="6219189"/>
            <a:ext cx="5746115" cy="3397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5425" indent="-170180">
              <a:lnSpc>
                <a:spcPct val="100000"/>
              </a:lnSpc>
              <a:spcBef>
                <a:spcPts val="90"/>
              </a:spcBef>
              <a:buFont typeface="Times New Roman"/>
              <a:buAutoNum type="arabicPeriod" startAt="2"/>
              <a:tabLst>
                <a:tab pos="225425" algn="l"/>
              </a:tabLst>
            </a:pPr>
            <a:r>
              <a:rPr sz="1350" b="1" dirty="0">
                <a:latin typeface="Times New Roman"/>
                <a:cs typeface="Times New Roman"/>
              </a:rPr>
              <a:t>Stratégie</a:t>
            </a:r>
            <a:r>
              <a:rPr sz="1350" b="1" spc="-3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de</a:t>
            </a:r>
            <a:r>
              <a:rPr sz="1350" b="1" spc="-3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communication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200" b="1" dirty="0">
                <a:latin typeface="Times New Roman"/>
                <a:cs typeface="Times New Roman"/>
              </a:rPr>
              <a:t>Durée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 à 6 </a:t>
            </a:r>
            <a:r>
              <a:rPr sz="1200" b="1" spc="-20" dirty="0">
                <a:latin typeface="Times New Roman"/>
                <a:cs typeface="Times New Roman"/>
              </a:rPr>
              <a:t>mois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ct val="100000"/>
              </a:lnSpc>
              <a:spcBef>
                <a:spcPts val="1325"/>
              </a:spcBef>
              <a:buFont typeface="Wingdings"/>
              <a:buChar char=""/>
              <a:tabLst>
                <a:tab pos="927100" algn="l"/>
              </a:tabLst>
            </a:pPr>
            <a:r>
              <a:rPr sz="1200" spc="-10" dirty="0">
                <a:latin typeface="Times New Roman"/>
                <a:cs typeface="Times New Roman"/>
              </a:rPr>
              <a:t>Optimisation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produit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1200">
              <a:latin typeface="Times New Roman"/>
              <a:cs typeface="Times New Roman"/>
            </a:endParaRPr>
          </a:p>
          <a:p>
            <a:pPr marL="12700" marR="208279">
              <a:lnSpc>
                <a:spcPts val="1390"/>
              </a:lnSpc>
            </a:pPr>
            <a:r>
              <a:rPr sz="1200" dirty="0">
                <a:latin typeface="Times New Roman"/>
                <a:cs typeface="Times New Roman"/>
              </a:rPr>
              <a:t>Selon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retours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ajustements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ajout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fonctionnalité </a:t>
            </a:r>
            <a:r>
              <a:rPr sz="1200" dirty="0">
                <a:latin typeface="Times New Roman"/>
                <a:cs typeface="Times New Roman"/>
              </a:rPr>
              <a:t>seront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effectués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pour </a:t>
            </a:r>
            <a:r>
              <a:rPr sz="1200" dirty="0">
                <a:latin typeface="Times New Roman"/>
                <a:cs typeface="Times New Roman"/>
              </a:rPr>
              <a:t>améliorer la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fiabilité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 </a:t>
            </a:r>
            <a:r>
              <a:rPr sz="1200" spc="-10" dirty="0">
                <a:latin typeface="Times New Roman"/>
                <a:cs typeface="Times New Roman"/>
              </a:rPr>
              <a:t>l’interface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utilisateur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405"/>
              </a:lnSpc>
              <a:spcBef>
                <a:spcPts val="1290"/>
              </a:spcBef>
              <a:buFont typeface="Wingdings"/>
              <a:buChar char="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Stratégie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tarifaire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841500" marR="5080" lvl="2" indent="-228600">
              <a:lnSpc>
                <a:spcPts val="1390"/>
              </a:lnSpc>
              <a:spcBef>
                <a:spcPts val="50"/>
              </a:spcBef>
              <a:buFont typeface="Courier New"/>
              <a:buChar char="o"/>
              <a:tabLst>
                <a:tab pos="1841500" algn="l"/>
              </a:tabLst>
            </a:pPr>
            <a:r>
              <a:rPr sz="1200" b="1" dirty="0">
                <a:latin typeface="Times New Roman"/>
                <a:cs typeface="Times New Roman"/>
              </a:rPr>
              <a:t>Prix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premium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d’abonnement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pour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fonctionnalités avancées</a:t>
            </a:r>
            <a:endParaRPr sz="1200">
              <a:latin typeface="Times New Roman"/>
              <a:cs typeface="Times New Roman"/>
            </a:endParaRPr>
          </a:p>
          <a:p>
            <a:pPr marL="1841500" lvl="2" indent="-228600">
              <a:lnSpc>
                <a:spcPts val="1330"/>
              </a:lnSpc>
              <a:buFont typeface="Courier New"/>
              <a:buChar char="o"/>
              <a:tabLst>
                <a:tab pos="1841500" algn="l"/>
              </a:tabLst>
            </a:pPr>
            <a:r>
              <a:rPr sz="1200" b="1" dirty="0">
                <a:latin typeface="Times New Roman"/>
                <a:cs typeface="Times New Roman"/>
              </a:rPr>
              <a:t>Prix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compétitif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sans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engagement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ct val="100000"/>
              </a:lnSpc>
              <a:spcBef>
                <a:spcPts val="1345"/>
              </a:spcBef>
              <a:buFont typeface="Wingdings"/>
              <a:buChar char="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Canaux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distribution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859914" lvl="2" indent="-228600">
              <a:lnSpc>
                <a:spcPct val="100000"/>
              </a:lnSpc>
              <a:spcBef>
                <a:spcPts val="1345"/>
              </a:spcBef>
              <a:buSzPct val="83333"/>
              <a:buFont typeface="Courier New"/>
              <a:buChar char="o"/>
              <a:tabLst>
                <a:tab pos="1859914" algn="l"/>
              </a:tabLst>
            </a:pPr>
            <a:r>
              <a:rPr sz="1200" b="1" dirty="0">
                <a:latin typeface="Times New Roman"/>
                <a:cs typeface="Times New Roman"/>
              </a:rPr>
              <a:t>Canaux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en ligne </a:t>
            </a:r>
            <a:r>
              <a:rPr sz="1200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652905">
              <a:lnSpc>
                <a:spcPct val="100000"/>
              </a:lnSpc>
              <a:spcBef>
                <a:spcPts val="1345"/>
              </a:spcBef>
            </a:pPr>
            <a:r>
              <a:rPr sz="1200" dirty="0">
                <a:latin typeface="Times New Roman"/>
                <a:cs typeface="Times New Roman"/>
              </a:rPr>
              <a:t>Site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Réseaux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sociaux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" y="3481069"/>
            <a:ext cx="5763260" cy="22225"/>
            <a:chOff x="899160" y="3481069"/>
            <a:chExt cx="5763260" cy="22225"/>
          </a:xfrm>
        </p:grpSpPr>
        <p:sp>
          <p:nvSpPr>
            <p:cNvPr id="3" name="object 3"/>
            <p:cNvSpPr/>
            <p:nvPr/>
          </p:nvSpPr>
          <p:spPr>
            <a:xfrm>
              <a:off x="899160" y="3481082"/>
              <a:ext cx="5760720" cy="20955"/>
            </a:xfrm>
            <a:custGeom>
              <a:avLst/>
              <a:gdLst/>
              <a:ahLst/>
              <a:cxnLst/>
              <a:rect l="l" t="t" r="r" b="b"/>
              <a:pathLst>
                <a:path w="5760720" h="20954">
                  <a:moveTo>
                    <a:pt x="5760720" y="0"/>
                  </a:moveTo>
                  <a:lnTo>
                    <a:pt x="0" y="0"/>
                  </a:lnTo>
                  <a:lnTo>
                    <a:pt x="0" y="20942"/>
                  </a:lnTo>
                  <a:lnTo>
                    <a:pt x="5760720" y="20942"/>
                  </a:lnTo>
                  <a:lnTo>
                    <a:pt x="576072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59244" y="3481704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9464" y="3481717"/>
              <a:ext cx="5763260" cy="18415"/>
            </a:xfrm>
            <a:custGeom>
              <a:avLst/>
              <a:gdLst/>
              <a:ahLst/>
              <a:cxnLst/>
              <a:rect l="l" t="t" r="r" b="b"/>
              <a:pathLst>
                <a:path w="5763259" h="18414">
                  <a:moveTo>
                    <a:pt x="3048" y="3035"/>
                  </a:moveTo>
                  <a:lnTo>
                    <a:pt x="0" y="3035"/>
                  </a:lnTo>
                  <a:lnTo>
                    <a:pt x="0" y="18275"/>
                  </a:lnTo>
                  <a:lnTo>
                    <a:pt x="3048" y="18275"/>
                  </a:lnTo>
                  <a:lnTo>
                    <a:pt x="3048" y="3035"/>
                  </a:lnTo>
                  <a:close/>
                </a:path>
                <a:path w="5763259" h="18414">
                  <a:moveTo>
                    <a:pt x="5762815" y="0"/>
                  </a:moveTo>
                  <a:lnTo>
                    <a:pt x="5759780" y="0"/>
                  </a:lnTo>
                  <a:lnTo>
                    <a:pt x="5759780" y="3035"/>
                  </a:lnTo>
                  <a:lnTo>
                    <a:pt x="5762815" y="3035"/>
                  </a:lnTo>
                  <a:lnTo>
                    <a:pt x="5762815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59244" y="3484752"/>
              <a:ext cx="3175" cy="15240"/>
            </a:xfrm>
            <a:custGeom>
              <a:avLst/>
              <a:gdLst/>
              <a:ahLst/>
              <a:cxnLst/>
              <a:rect l="l" t="t" r="r" b="b"/>
              <a:pathLst>
                <a:path w="3175" h="15239">
                  <a:moveTo>
                    <a:pt x="3047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047" y="1524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9464" y="3499992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8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8" y="3047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464" y="3500005"/>
              <a:ext cx="5763260" cy="3175"/>
            </a:xfrm>
            <a:custGeom>
              <a:avLst/>
              <a:gdLst/>
              <a:ahLst/>
              <a:cxnLst/>
              <a:rect l="l" t="t" r="r" b="b"/>
              <a:pathLst>
                <a:path w="5763259" h="3175">
                  <a:moveTo>
                    <a:pt x="5762815" y="0"/>
                  </a:moveTo>
                  <a:lnTo>
                    <a:pt x="5759831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59780" y="3035"/>
                  </a:lnTo>
                  <a:lnTo>
                    <a:pt x="5762815" y="3035"/>
                  </a:lnTo>
                  <a:lnTo>
                    <a:pt x="5762815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99160" y="7714615"/>
            <a:ext cx="5763260" cy="23495"/>
            <a:chOff x="899160" y="7714615"/>
            <a:chExt cx="5763260" cy="23495"/>
          </a:xfrm>
        </p:grpSpPr>
        <p:sp>
          <p:nvSpPr>
            <p:cNvPr id="10" name="object 10"/>
            <p:cNvSpPr/>
            <p:nvPr/>
          </p:nvSpPr>
          <p:spPr>
            <a:xfrm>
              <a:off x="899160" y="7714615"/>
              <a:ext cx="5760720" cy="20955"/>
            </a:xfrm>
            <a:custGeom>
              <a:avLst/>
              <a:gdLst/>
              <a:ahLst/>
              <a:cxnLst/>
              <a:rect l="l" t="t" r="r" b="b"/>
              <a:pathLst>
                <a:path w="5760720" h="20954">
                  <a:moveTo>
                    <a:pt x="5760720" y="0"/>
                  </a:moveTo>
                  <a:lnTo>
                    <a:pt x="0" y="0"/>
                  </a:lnTo>
                  <a:lnTo>
                    <a:pt x="0" y="20955"/>
                  </a:lnTo>
                  <a:lnTo>
                    <a:pt x="5760720" y="20955"/>
                  </a:lnTo>
                  <a:lnTo>
                    <a:pt x="576072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59244" y="7716647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9464" y="7716659"/>
              <a:ext cx="5763260" cy="18415"/>
            </a:xfrm>
            <a:custGeom>
              <a:avLst/>
              <a:gdLst/>
              <a:ahLst/>
              <a:cxnLst/>
              <a:rect l="l" t="t" r="r" b="b"/>
              <a:pathLst>
                <a:path w="5763259" h="18415">
                  <a:moveTo>
                    <a:pt x="3048" y="3035"/>
                  </a:moveTo>
                  <a:lnTo>
                    <a:pt x="0" y="3035"/>
                  </a:lnTo>
                  <a:lnTo>
                    <a:pt x="0" y="18275"/>
                  </a:lnTo>
                  <a:lnTo>
                    <a:pt x="3048" y="18275"/>
                  </a:lnTo>
                  <a:lnTo>
                    <a:pt x="3048" y="3035"/>
                  </a:lnTo>
                  <a:close/>
                </a:path>
                <a:path w="5763259" h="18415">
                  <a:moveTo>
                    <a:pt x="5762815" y="0"/>
                  </a:moveTo>
                  <a:lnTo>
                    <a:pt x="5759780" y="0"/>
                  </a:lnTo>
                  <a:lnTo>
                    <a:pt x="5759780" y="3035"/>
                  </a:lnTo>
                  <a:lnTo>
                    <a:pt x="5762815" y="3035"/>
                  </a:lnTo>
                  <a:lnTo>
                    <a:pt x="5762815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59244" y="7719695"/>
              <a:ext cx="3175" cy="15240"/>
            </a:xfrm>
            <a:custGeom>
              <a:avLst/>
              <a:gdLst/>
              <a:ahLst/>
              <a:cxnLst/>
              <a:rect l="l" t="t" r="r" b="b"/>
              <a:pathLst>
                <a:path w="3175" h="15240">
                  <a:moveTo>
                    <a:pt x="3047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047" y="15239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9464" y="773493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8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8" y="3047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9464" y="7734947"/>
              <a:ext cx="5763260" cy="3175"/>
            </a:xfrm>
            <a:custGeom>
              <a:avLst/>
              <a:gdLst/>
              <a:ahLst/>
              <a:cxnLst/>
              <a:rect l="l" t="t" r="r" b="b"/>
              <a:pathLst>
                <a:path w="5763259" h="3175">
                  <a:moveTo>
                    <a:pt x="5762815" y="0"/>
                  </a:moveTo>
                  <a:lnTo>
                    <a:pt x="5759831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59780" y="3035"/>
                  </a:lnTo>
                  <a:lnTo>
                    <a:pt x="5762815" y="3035"/>
                  </a:lnTo>
                  <a:lnTo>
                    <a:pt x="5762815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86764" y="874521"/>
            <a:ext cx="5737860" cy="8858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9914" indent="-228600">
              <a:lnSpc>
                <a:spcPct val="100000"/>
              </a:lnSpc>
              <a:spcBef>
                <a:spcPts val="100"/>
              </a:spcBef>
              <a:buSzPct val="83333"/>
              <a:buFont typeface="Courier New"/>
              <a:buChar char="o"/>
              <a:tabLst>
                <a:tab pos="1859914" algn="l"/>
              </a:tabLst>
            </a:pPr>
            <a:r>
              <a:rPr sz="1200" b="1" dirty="0">
                <a:latin typeface="Times New Roman"/>
                <a:cs typeface="Times New Roman"/>
              </a:rPr>
              <a:t>Canaux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physiques </a:t>
            </a:r>
            <a:r>
              <a:rPr sz="1200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840864" indent="-227965">
              <a:lnSpc>
                <a:spcPts val="1415"/>
              </a:lnSpc>
              <a:spcBef>
                <a:spcPts val="1320"/>
              </a:spcBef>
              <a:buFont typeface="Wingdings"/>
              <a:buChar char=""/>
              <a:tabLst>
                <a:tab pos="1840864" algn="l"/>
              </a:tabLst>
            </a:pPr>
            <a:r>
              <a:rPr sz="1200" dirty="0">
                <a:latin typeface="Times New Roman"/>
                <a:cs typeface="Times New Roman"/>
              </a:rPr>
              <a:t>Spot</a:t>
            </a:r>
            <a:r>
              <a:rPr sz="1200" spc="-10" dirty="0">
                <a:latin typeface="Times New Roman"/>
                <a:cs typeface="Times New Roman"/>
              </a:rPr>
              <a:t> publicitaire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(TV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Radio)</a:t>
            </a:r>
            <a:endParaRPr sz="1200">
              <a:latin typeface="Times New Roman"/>
              <a:cs typeface="Times New Roman"/>
            </a:endParaRPr>
          </a:p>
          <a:p>
            <a:pPr marL="1840864" indent="-227965">
              <a:lnSpc>
                <a:spcPts val="1415"/>
              </a:lnSpc>
              <a:buFont typeface="Wingdings"/>
              <a:buChar char=""/>
              <a:tabLst>
                <a:tab pos="1840864" algn="l"/>
              </a:tabLst>
            </a:pPr>
            <a:r>
              <a:rPr sz="1200" dirty="0">
                <a:latin typeface="Times New Roman"/>
                <a:cs typeface="Times New Roman"/>
              </a:rPr>
              <a:t>Salons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d’expositions</a:t>
            </a: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ts val="1405"/>
              </a:lnSpc>
              <a:spcBef>
                <a:spcPts val="1320"/>
              </a:spcBef>
              <a:buFont typeface="Wingdings"/>
              <a:buChar char="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Partenariats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stratégiques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881505" marR="5080" lvl="1" indent="-228600">
              <a:lnSpc>
                <a:spcPts val="1390"/>
              </a:lnSpc>
              <a:spcBef>
                <a:spcPts val="55"/>
              </a:spcBef>
              <a:buFont typeface="Wingdings"/>
              <a:buChar char=""/>
              <a:tabLst>
                <a:tab pos="1881505" algn="l"/>
              </a:tabLst>
            </a:pPr>
            <a:r>
              <a:rPr sz="1200" dirty="0">
                <a:latin typeface="Times New Roman"/>
                <a:cs typeface="Times New Roman"/>
              </a:rPr>
              <a:t>Collaborer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avec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</a:t>
            </a:r>
            <a:r>
              <a:rPr sz="1200" spc="-10" dirty="0">
                <a:latin typeface="Times New Roman"/>
                <a:cs typeface="Times New Roman"/>
              </a:rPr>
              <a:t> fournisseurs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d’énergie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pour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votre </a:t>
            </a:r>
            <a:r>
              <a:rPr sz="1200" dirty="0">
                <a:latin typeface="Times New Roman"/>
                <a:cs typeface="Times New Roman"/>
              </a:rPr>
              <a:t>produit</a:t>
            </a:r>
            <a:r>
              <a:rPr sz="1200" spc="-10" dirty="0">
                <a:latin typeface="Times New Roman"/>
                <a:cs typeface="Times New Roman"/>
              </a:rPr>
              <a:t> comme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complément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à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leurs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(ex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CIE)</a:t>
            </a:r>
            <a:endParaRPr sz="1200">
              <a:latin typeface="Times New Roman"/>
              <a:cs typeface="Times New Roman"/>
            </a:endParaRPr>
          </a:p>
          <a:p>
            <a:pPr marL="1880870" lvl="1" indent="-227965">
              <a:lnSpc>
                <a:spcPts val="1310"/>
              </a:lnSpc>
              <a:buFont typeface="Wingdings"/>
              <a:buChar char=""/>
              <a:tabLst>
                <a:tab pos="1880870" algn="l"/>
              </a:tabLst>
            </a:pPr>
            <a:r>
              <a:rPr sz="1200" spc="-10" dirty="0">
                <a:latin typeface="Times New Roman"/>
                <a:cs typeface="Times New Roman"/>
              </a:rPr>
              <a:t>Travailler </a:t>
            </a:r>
            <a:r>
              <a:rPr sz="1200" dirty="0">
                <a:latin typeface="Times New Roman"/>
                <a:cs typeface="Times New Roman"/>
              </a:rPr>
              <a:t>avec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 intégrateurs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solutions</a:t>
            </a:r>
            <a:r>
              <a:rPr sz="1200" spc="-20" dirty="0">
                <a:latin typeface="Times New Roman"/>
                <a:cs typeface="Times New Roman"/>
              </a:rPr>
              <a:t> IoT.</a:t>
            </a: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ts val="1380"/>
              </a:lnSpc>
              <a:buFont typeface="Wingdings"/>
              <a:buChar char="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Indicateurs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performance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stratégie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917700" lvl="1" indent="-228600">
              <a:lnSpc>
                <a:spcPts val="1370"/>
              </a:lnSpc>
              <a:buFont typeface="Wingdings"/>
              <a:buChar char=""/>
              <a:tabLst>
                <a:tab pos="1917700" algn="l"/>
              </a:tabLst>
            </a:pP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visibilité</a:t>
            </a:r>
            <a:endParaRPr sz="1200">
              <a:latin typeface="Times New Roman"/>
              <a:cs typeface="Times New Roman"/>
            </a:endParaRPr>
          </a:p>
          <a:p>
            <a:pPr marL="1917700" lvl="1" indent="-228600">
              <a:lnSpc>
                <a:spcPts val="1390"/>
              </a:lnSpc>
              <a:buFont typeface="Wingdings"/>
              <a:buChar char=""/>
              <a:tabLst>
                <a:tab pos="1917700" algn="l"/>
              </a:tabLst>
            </a:pPr>
            <a:r>
              <a:rPr sz="1200" spc="-10" dirty="0">
                <a:latin typeface="Times New Roman"/>
                <a:cs typeface="Times New Roman"/>
              </a:rPr>
              <a:t>L’engagement</a:t>
            </a:r>
            <a:endParaRPr sz="1200">
              <a:latin typeface="Times New Roman"/>
              <a:cs typeface="Times New Roman"/>
            </a:endParaRPr>
          </a:p>
          <a:p>
            <a:pPr marL="1917700" lvl="1" indent="-228600">
              <a:lnSpc>
                <a:spcPts val="1430"/>
              </a:lnSpc>
              <a:buFont typeface="Wingdings"/>
              <a:buChar char=""/>
              <a:tabLst>
                <a:tab pos="1917700" algn="l"/>
              </a:tabLst>
            </a:pP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conversion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0"/>
              </a:spcBef>
            </a:pPr>
            <a:endParaRPr sz="1200">
              <a:latin typeface="Times New Roman"/>
              <a:cs typeface="Times New Roman"/>
            </a:endParaRPr>
          </a:p>
          <a:p>
            <a:pPr marL="225425" indent="-170180">
              <a:lnSpc>
                <a:spcPct val="100000"/>
              </a:lnSpc>
              <a:buAutoNum type="arabicPeriod" startAt="3"/>
              <a:tabLst>
                <a:tab pos="225425" algn="l"/>
              </a:tabLst>
            </a:pPr>
            <a:r>
              <a:rPr sz="1350" b="1" dirty="0">
                <a:latin typeface="Times New Roman"/>
                <a:cs typeface="Times New Roman"/>
              </a:rPr>
              <a:t>Lancement</a:t>
            </a:r>
            <a:r>
              <a:rPr sz="1350" b="1" spc="-4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commercial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200" b="1" dirty="0">
                <a:latin typeface="Times New Roman"/>
                <a:cs typeface="Times New Roman"/>
              </a:rPr>
              <a:t>Durée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 3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mois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15"/>
              </a:lnSpc>
              <a:spcBef>
                <a:spcPts val="1295"/>
              </a:spcBef>
              <a:buFont typeface="Wingdings"/>
              <a:buChar char="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Stratégie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communication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et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lancement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872490" lvl="2" indent="-228600">
              <a:lnSpc>
                <a:spcPts val="1380"/>
              </a:lnSpc>
              <a:buSzPct val="83333"/>
              <a:buFont typeface="Courier New"/>
              <a:buChar char="o"/>
              <a:tabLst>
                <a:tab pos="872490" algn="l"/>
              </a:tabLst>
            </a:pPr>
            <a:r>
              <a:rPr sz="1200" b="1" dirty="0">
                <a:latin typeface="Times New Roman"/>
                <a:cs typeface="Times New Roman"/>
              </a:rPr>
              <a:t>Marketing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digital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384300" marR="8255" lvl="3" indent="-228600">
              <a:lnSpc>
                <a:spcPts val="1390"/>
              </a:lnSpc>
              <a:spcBef>
                <a:spcPts val="55"/>
              </a:spcBef>
              <a:buFont typeface="Wingdings"/>
              <a:buChar char=""/>
              <a:tabLst>
                <a:tab pos="1384300" algn="l"/>
              </a:tabLst>
            </a:pPr>
            <a:r>
              <a:rPr sz="1200" dirty="0">
                <a:latin typeface="Times New Roman"/>
                <a:cs typeface="Times New Roman"/>
              </a:rPr>
              <a:t>Campagnes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publicitaires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réseaux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sociaux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(Facebook,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Instagram, </a:t>
            </a:r>
            <a:r>
              <a:rPr sz="1200" dirty="0">
                <a:latin typeface="Times New Roman"/>
                <a:cs typeface="Times New Roman"/>
              </a:rPr>
              <a:t>LinkedIn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pour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professionnels).</a:t>
            </a:r>
            <a:endParaRPr sz="1200">
              <a:latin typeface="Times New Roman"/>
              <a:cs typeface="Times New Roman"/>
            </a:endParaRPr>
          </a:p>
          <a:p>
            <a:pPr marL="1383665" lvl="3" indent="-227965">
              <a:lnSpc>
                <a:spcPts val="1310"/>
              </a:lnSpc>
              <a:buFont typeface="Wingdings"/>
              <a:buChar char=""/>
              <a:tabLst>
                <a:tab pos="1383665" algn="l"/>
              </a:tabLst>
            </a:pPr>
            <a:r>
              <a:rPr sz="1200" dirty="0">
                <a:latin typeface="Times New Roman"/>
                <a:cs typeface="Times New Roman"/>
              </a:rPr>
              <a:t>Création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d’un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d’articles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avantages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 la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gestion</a:t>
            </a:r>
            <a:endParaRPr sz="1200">
              <a:latin typeface="Times New Roman"/>
              <a:cs typeface="Times New Roman"/>
            </a:endParaRPr>
          </a:p>
          <a:p>
            <a:pPr marL="1384300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énergétique.</a:t>
            </a:r>
            <a:endParaRPr sz="1200">
              <a:latin typeface="Times New Roman"/>
              <a:cs typeface="Times New Roman"/>
            </a:endParaRPr>
          </a:p>
          <a:p>
            <a:pPr marL="872490" lvl="2" indent="-228600">
              <a:lnSpc>
                <a:spcPts val="1380"/>
              </a:lnSpc>
              <a:buSzPct val="83333"/>
              <a:buFont typeface="Courier New"/>
              <a:buChar char="o"/>
              <a:tabLst>
                <a:tab pos="872490" algn="l"/>
              </a:tabLst>
            </a:pPr>
            <a:r>
              <a:rPr sz="1200" b="1" dirty="0">
                <a:latin typeface="Times New Roman"/>
                <a:cs typeface="Times New Roman"/>
              </a:rPr>
              <a:t>Relations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presse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383665" lvl="3" indent="-227965">
              <a:lnSpc>
                <a:spcPts val="1380"/>
              </a:lnSpc>
              <a:buFont typeface="Wingdings"/>
              <a:buChar char=""/>
              <a:tabLst>
                <a:tab pos="1383665" algn="l"/>
              </a:tabLst>
            </a:pPr>
            <a:r>
              <a:rPr sz="1200" dirty="0">
                <a:latin typeface="Times New Roman"/>
                <a:cs typeface="Times New Roman"/>
              </a:rPr>
              <a:t>Contacter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blogs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magazines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spécialisés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énergie</a:t>
            </a:r>
            <a:endParaRPr sz="1200">
              <a:latin typeface="Times New Roman"/>
              <a:cs typeface="Times New Roman"/>
            </a:endParaRPr>
          </a:p>
          <a:p>
            <a:pPr marL="1383665" lvl="3" indent="-227965">
              <a:lnSpc>
                <a:spcPts val="1380"/>
              </a:lnSpc>
              <a:buFont typeface="Wingdings"/>
              <a:buChar char=""/>
              <a:tabLst>
                <a:tab pos="1383665" algn="l"/>
              </a:tabLst>
            </a:pPr>
            <a:r>
              <a:rPr sz="1200" dirty="0">
                <a:latin typeface="Times New Roman"/>
                <a:cs typeface="Times New Roman"/>
              </a:rPr>
              <a:t>Organiser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communiqué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pour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annoncer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lancement.</a:t>
            </a:r>
            <a:endParaRPr sz="1200">
              <a:latin typeface="Times New Roman"/>
              <a:cs typeface="Times New Roman"/>
            </a:endParaRPr>
          </a:p>
          <a:p>
            <a:pPr marL="872490" lvl="2" indent="-228600">
              <a:lnSpc>
                <a:spcPts val="1380"/>
              </a:lnSpc>
              <a:buSzPct val="83333"/>
              <a:buFont typeface="Courier New"/>
              <a:buChar char="o"/>
              <a:tabLst>
                <a:tab pos="872490" algn="l"/>
              </a:tabLst>
            </a:pPr>
            <a:r>
              <a:rPr sz="1200" b="1" dirty="0">
                <a:latin typeface="Times New Roman"/>
                <a:cs typeface="Times New Roman"/>
              </a:rPr>
              <a:t>Stratégie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contenu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383665" lvl="3" indent="-227965">
              <a:lnSpc>
                <a:spcPts val="1380"/>
              </a:lnSpc>
              <a:buFont typeface="Wingdings"/>
              <a:buChar char=""/>
              <a:tabLst>
                <a:tab pos="1383665" algn="l"/>
              </a:tabLst>
            </a:pPr>
            <a:r>
              <a:rPr sz="1200" dirty="0">
                <a:latin typeface="Times New Roman"/>
                <a:cs typeface="Times New Roman"/>
              </a:rPr>
              <a:t>Créer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vidéos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démonstratives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YouTube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réseaux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sociaux.</a:t>
            </a:r>
            <a:endParaRPr sz="1200">
              <a:latin typeface="Times New Roman"/>
              <a:cs typeface="Times New Roman"/>
            </a:endParaRPr>
          </a:p>
          <a:p>
            <a:pPr marL="1383665" lvl="3" indent="-227965">
              <a:lnSpc>
                <a:spcPts val="1380"/>
              </a:lnSpc>
              <a:buFont typeface="Wingdings"/>
              <a:buChar char=""/>
              <a:tabLst>
                <a:tab pos="1383665" algn="l"/>
              </a:tabLst>
            </a:pPr>
            <a:r>
              <a:rPr sz="1200" dirty="0">
                <a:latin typeface="Times New Roman"/>
                <a:cs typeface="Times New Roman"/>
              </a:rPr>
              <a:t>Publier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témoignages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études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utilisateurs.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Wingdings"/>
              <a:buChar char=""/>
              <a:tabLst>
                <a:tab pos="46990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Déploiement </a:t>
            </a:r>
            <a:r>
              <a:rPr sz="1200" b="1" dirty="0">
                <a:latin typeface="Times New Roman"/>
                <a:cs typeface="Times New Roman"/>
              </a:rPr>
              <a:t>progressif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872490" lvl="2" indent="-228600">
              <a:lnSpc>
                <a:spcPts val="1380"/>
              </a:lnSpc>
              <a:buSzPct val="83333"/>
              <a:buFont typeface="Courier New"/>
              <a:buChar char="o"/>
              <a:tabLst>
                <a:tab pos="872490" algn="l"/>
              </a:tabLst>
            </a:pPr>
            <a:r>
              <a:rPr sz="1200" dirty="0">
                <a:latin typeface="Times New Roman"/>
                <a:cs typeface="Times New Roman"/>
              </a:rPr>
              <a:t>Démarrer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avec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précommande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pour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créer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l'engouement.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Wingdings"/>
              <a:buChar char="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Service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client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et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support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technique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872490" marR="222250" lvl="2" indent="-228600">
              <a:lnSpc>
                <a:spcPts val="1370"/>
              </a:lnSpc>
              <a:spcBef>
                <a:spcPts val="80"/>
              </a:spcBef>
              <a:buSzPct val="83333"/>
              <a:buFont typeface="Courier New"/>
              <a:buChar char="o"/>
              <a:tabLst>
                <a:tab pos="872490" algn="l"/>
              </a:tabLst>
            </a:pPr>
            <a:r>
              <a:rPr sz="1200" dirty="0">
                <a:latin typeface="Times New Roman"/>
                <a:cs typeface="Times New Roman"/>
              </a:rPr>
              <a:t>Mettre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équipe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pour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répondre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aux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questions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utilisateurs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(via </a:t>
            </a:r>
            <a:r>
              <a:rPr sz="1200" dirty="0">
                <a:latin typeface="Times New Roman"/>
                <a:cs typeface="Times New Roman"/>
              </a:rPr>
              <a:t>chat, </a:t>
            </a:r>
            <a:r>
              <a:rPr sz="1200" spc="-10" dirty="0">
                <a:latin typeface="Times New Roman"/>
                <a:cs typeface="Times New Roman"/>
              </a:rPr>
              <a:t>e-mail,</a:t>
            </a:r>
            <a:r>
              <a:rPr sz="1200" dirty="0">
                <a:latin typeface="Times New Roman"/>
                <a:cs typeface="Times New Roman"/>
              </a:rPr>
              <a:t> ou</a:t>
            </a:r>
            <a:r>
              <a:rPr sz="1200" spc="-10" dirty="0">
                <a:latin typeface="Times New Roman"/>
                <a:cs typeface="Times New Roman"/>
              </a:rPr>
              <a:t> hotline).</a:t>
            </a:r>
            <a:endParaRPr sz="1200">
              <a:latin typeface="Times New Roman"/>
              <a:cs typeface="Times New Roman"/>
            </a:endParaRPr>
          </a:p>
          <a:p>
            <a:pPr marL="872490" lvl="2" indent="-228600">
              <a:lnSpc>
                <a:spcPts val="1380"/>
              </a:lnSpc>
              <a:buSzPct val="83333"/>
              <a:buFont typeface="Courier New"/>
              <a:buChar char="o"/>
              <a:tabLst>
                <a:tab pos="872490" algn="l"/>
              </a:tabLst>
            </a:pPr>
            <a:r>
              <a:rPr sz="1200" dirty="0">
                <a:latin typeface="Times New Roman"/>
                <a:cs typeface="Times New Roman"/>
              </a:rPr>
              <a:t>Offrir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garantie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pour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rassurer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premiers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acheteurs.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350"/>
              </a:spcBef>
              <a:buFont typeface="Courier New"/>
              <a:buChar char="o"/>
            </a:pPr>
            <a:endParaRPr sz="1200">
              <a:latin typeface="Times New Roman"/>
              <a:cs typeface="Times New Roman"/>
            </a:endParaRPr>
          </a:p>
          <a:p>
            <a:pPr marL="182880" indent="-170180">
              <a:lnSpc>
                <a:spcPct val="100000"/>
              </a:lnSpc>
              <a:buAutoNum type="arabicPeriod" startAt="4"/>
              <a:tabLst>
                <a:tab pos="182880" algn="l"/>
              </a:tabLst>
            </a:pPr>
            <a:r>
              <a:rPr sz="1350" b="1" dirty="0">
                <a:latin typeface="Times New Roman"/>
                <a:cs typeface="Times New Roman"/>
              </a:rPr>
              <a:t>Expansion</a:t>
            </a:r>
            <a:r>
              <a:rPr sz="1350" b="1" spc="-3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et</a:t>
            </a:r>
            <a:r>
              <a:rPr sz="1350" b="1" spc="-2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croissance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200" b="1" dirty="0">
                <a:latin typeface="Times New Roman"/>
                <a:cs typeface="Times New Roman"/>
              </a:rPr>
              <a:t>Durée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6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à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12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mois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après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le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lancement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05"/>
              </a:lnSpc>
              <a:spcBef>
                <a:spcPts val="129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Élargissement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des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canaux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distribution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80"/>
              </a:lnSpc>
              <a:buSzPct val="83333"/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Intégrer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votre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réseaux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region.</a:t>
            </a:r>
            <a:endParaRPr sz="1200">
              <a:latin typeface="Times New Roman"/>
              <a:cs typeface="Times New Roman"/>
            </a:endParaRPr>
          </a:p>
          <a:p>
            <a:pPr marL="927100" marR="20320" lvl="1" indent="-228600">
              <a:lnSpc>
                <a:spcPts val="1370"/>
              </a:lnSpc>
              <a:spcBef>
                <a:spcPts val="80"/>
              </a:spcBef>
              <a:buSzPct val="83333"/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Négocier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contrats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avec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grandes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chaînes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distribution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(ex.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Boulanger, Fnac-Darty).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25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Stratégie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d'acquisition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et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fidélisation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des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clients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80"/>
              </a:lnSpc>
              <a:buSzPct val="83333"/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Lancer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programmes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fidélité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384300" lvl="2" indent="-228600">
              <a:lnSpc>
                <a:spcPts val="1415"/>
              </a:lnSpc>
              <a:buSzPct val="83333"/>
              <a:buFont typeface="Wingdings"/>
              <a:buChar char=""/>
              <a:tabLst>
                <a:tab pos="1384300" algn="l"/>
              </a:tabLst>
            </a:pPr>
            <a:r>
              <a:rPr sz="1200" dirty="0">
                <a:latin typeface="Times New Roman"/>
                <a:cs typeface="Times New Roman"/>
              </a:rPr>
              <a:t>Réductions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pour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abonnés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réguliers.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" y="3300729"/>
            <a:ext cx="5763260" cy="22860"/>
            <a:chOff x="899160" y="3300729"/>
            <a:chExt cx="5763260" cy="22860"/>
          </a:xfrm>
        </p:grpSpPr>
        <p:sp>
          <p:nvSpPr>
            <p:cNvPr id="3" name="object 3"/>
            <p:cNvSpPr/>
            <p:nvPr/>
          </p:nvSpPr>
          <p:spPr>
            <a:xfrm>
              <a:off x="899160" y="3300729"/>
              <a:ext cx="5760720" cy="21590"/>
            </a:xfrm>
            <a:custGeom>
              <a:avLst/>
              <a:gdLst/>
              <a:ahLst/>
              <a:cxnLst/>
              <a:rect l="l" t="t" r="r" b="b"/>
              <a:pathLst>
                <a:path w="5760720" h="21589">
                  <a:moveTo>
                    <a:pt x="576072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5760720" y="21590"/>
                  </a:lnTo>
                  <a:lnTo>
                    <a:pt x="576072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59244" y="330187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9464" y="3301885"/>
              <a:ext cx="5763260" cy="18415"/>
            </a:xfrm>
            <a:custGeom>
              <a:avLst/>
              <a:gdLst/>
              <a:ahLst/>
              <a:cxnLst/>
              <a:rect l="l" t="t" r="r" b="b"/>
              <a:pathLst>
                <a:path w="5763259" h="18414">
                  <a:moveTo>
                    <a:pt x="3048" y="3035"/>
                  </a:moveTo>
                  <a:lnTo>
                    <a:pt x="0" y="3035"/>
                  </a:lnTo>
                  <a:lnTo>
                    <a:pt x="0" y="18275"/>
                  </a:lnTo>
                  <a:lnTo>
                    <a:pt x="3048" y="18275"/>
                  </a:lnTo>
                  <a:lnTo>
                    <a:pt x="3048" y="3035"/>
                  </a:lnTo>
                  <a:close/>
                </a:path>
                <a:path w="5763259" h="18414">
                  <a:moveTo>
                    <a:pt x="5762815" y="0"/>
                  </a:moveTo>
                  <a:lnTo>
                    <a:pt x="5759780" y="0"/>
                  </a:lnTo>
                  <a:lnTo>
                    <a:pt x="5759780" y="3035"/>
                  </a:lnTo>
                  <a:lnTo>
                    <a:pt x="5762815" y="3035"/>
                  </a:lnTo>
                  <a:lnTo>
                    <a:pt x="5762815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59244" y="3304920"/>
              <a:ext cx="3175" cy="15240"/>
            </a:xfrm>
            <a:custGeom>
              <a:avLst/>
              <a:gdLst/>
              <a:ahLst/>
              <a:cxnLst/>
              <a:rect l="l" t="t" r="r" b="b"/>
              <a:pathLst>
                <a:path w="3175" h="15239">
                  <a:moveTo>
                    <a:pt x="3047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047" y="1524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9464" y="332016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8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8" y="3047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464" y="3320173"/>
              <a:ext cx="5763260" cy="3175"/>
            </a:xfrm>
            <a:custGeom>
              <a:avLst/>
              <a:gdLst/>
              <a:ahLst/>
              <a:cxnLst/>
              <a:rect l="l" t="t" r="r" b="b"/>
              <a:pathLst>
                <a:path w="5763259" h="3175">
                  <a:moveTo>
                    <a:pt x="5762815" y="0"/>
                  </a:moveTo>
                  <a:lnTo>
                    <a:pt x="5759831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59780" y="3035"/>
                  </a:lnTo>
                  <a:lnTo>
                    <a:pt x="5762815" y="3035"/>
                  </a:lnTo>
                  <a:lnTo>
                    <a:pt x="5762815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86764" y="871473"/>
            <a:ext cx="5753100" cy="4799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0" indent="-228600">
              <a:lnSpc>
                <a:spcPts val="1415"/>
              </a:lnSpc>
              <a:spcBef>
                <a:spcPts val="100"/>
              </a:spcBef>
              <a:buSzPct val="83333"/>
              <a:buFont typeface="Wingdings"/>
              <a:buChar char=""/>
              <a:tabLst>
                <a:tab pos="1384300" algn="l"/>
              </a:tabLst>
            </a:pPr>
            <a:r>
              <a:rPr sz="1200" dirty="0">
                <a:latin typeface="Times New Roman"/>
                <a:cs typeface="Times New Roman"/>
              </a:rPr>
              <a:t>Offres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spéciales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pour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recommandant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produit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à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d'autres.</a:t>
            </a:r>
            <a:endParaRPr sz="1200">
              <a:latin typeface="Times New Roman"/>
              <a:cs typeface="Times New Roman"/>
            </a:endParaRPr>
          </a:p>
          <a:p>
            <a:pPr marL="927100" marR="264795" indent="-228600">
              <a:lnSpc>
                <a:spcPts val="1370"/>
              </a:lnSpc>
              <a:spcBef>
                <a:spcPts val="80"/>
              </a:spcBef>
              <a:buSzPct val="83333"/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Utiliser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campagnes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d’e-mailing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pour</a:t>
            </a:r>
            <a:r>
              <a:rPr sz="1200" spc="-10" dirty="0">
                <a:latin typeface="Times New Roman"/>
                <a:cs typeface="Times New Roman"/>
              </a:rPr>
              <a:t> informer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nouvelles fonctionnalités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promotions.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20"/>
              </a:lnSpc>
              <a:buFont typeface="Times New Roman"/>
              <a:buAutoNum type="arabicPeriod" startAt="3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Amélioration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continue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927100" marR="457834" lvl="1" indent="-228600">
              <a:lnSpc>
                <a:spcPts val="1390"/>
              </a:lnSpc>
              <a:spcBef>
                <a:spcPts val="50"/>
              </a:spcBef>
              <a:buSzPct val="83333"/>
              <a:buFont typeface="Courier New"/>
              <a:buChar char="o"/>
              <a:tabLst>
                <a:tab pos="927100" algn="l"/>
              </a:tabLst>
            </a:pPr>
            <a:r>
              <a:rPr sz="1200" spc="-10" dirty="0">
                <a:latin typeface="Times New Roman"/>
                <a:cs typeface="Times New Roman"/>
              </a:rPr>
              <a:t>Recueillir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données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d’utilisation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pour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affiner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l’offre </a:t>
            </a:r>
            <a:r>
              <a:rPr sz="1200" dirty="0">
                <a:latin typeface="Times New Roman"/>
                <a:cs typeface="Times New Roman"/>
              </a:rPr>
              <a:t>(via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données </a:t>
            </a:r>
            <a:r>
              <a:rPr sz="1200" dirty="0">
                <a:latin typeface="Times New Roman"/>
                <a:cs typeface="Times New Roman"/>
              </a:rPr>
              <a:t>collectées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anonymement).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10"/>
              </a:lnSpc>
              <a:buSzPct val="83333"/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Proposer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à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logicielles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nouvelles </a:t>
            </a:r>
            <a:r>
              <a:rPr sz="1200" spc="-10" dirty="0">
                <a:latin typeface="Times New Roman"/>
                <a:cs typeface="Times New Roman"/>
              </a:rPr>
              <a:t>fonctionnalités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basées</a:t>
            </a:r>
            <a:r>
              <a:rPr sz="1200" spc="-25" dirty="0">
                <a:latin typeface="Times New Roman"/>
                <a:cs typeface="Times New Roman"/>
              </a:rPr>
              <a:t> sur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l’analyse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usages.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Times New Roman"/>
              <a:buAutoNum type="arabicPeriod" startAt="4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Expansion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B2B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927100" marR="167005" lvl="1" indent="-228600">
              <a:lnSpc>
                <a:spcPts val="1370"/>
              </a:lnSpc>
              <a:spcBef>
                <a:spcPts val="80"/>
              </a:spcBef>
              <a:buSzPct val="83333"/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Cibler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entreprises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souhaitant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optimiser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leur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consommation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d’énergie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(ex. </a:t>
            </a:r>
            <a:r>
              <a:rPr sz="1200" dirty="0">
                <a:latin typeface="Times New Roman"/>
                <a:cs typeface="Times New Roman"/>
              </a:rPr>
              <a:t>PME,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hôtels,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espaces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coworking).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80"/>
              </a:lnSpc>
              <a:buSzPct val="83333"/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Proposer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personnalisées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bâtiments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entiers.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350"/>
              </a:spcBef>
              <a:buFont typeface="Courier New"/>
              <a:buChar char="o"/>
            </a:pPr>
            <a:endParaRPr sz="1200">
              <a:latin typeface="Times New Roman"/>
              <a:cs typeface="Times New Roman"/>
            </a:endParaRPr>
          </a:p>
          <a:p>
            <a:pPr marL="182880" indent="-170180">
              <a:lnSpc>
                <a:spcPct val="100000"/>
              </a:lnSpc>
              <a:buFont typeface="Times New Roman"/>
              <a:buAutoNum type="arabicPeriod" startAt="4"/>
              <a:tabLst>
                <a:tab pos="182880" algn="l"/>
              </a:tabLst>
            </a:pPr>
            <a:r>
              <a:rPr sz="1350" b="1" dirty="0">
                <a:latin typeface="Times New Roman"/>
                <a:cs typeface="Times New Roman"/>
              </a:rPr>
              <a:t>Diversification</a:t>
            </a:r>
            <a:r>
              <a:rPr sz="1350" b="1" spc="-4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et</a:t>
            </a:r>
            <a:r>
              <a:rPr sz="1350" b="1" spc="-3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innovation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200" b="1" dirty="0">
                <a:latin typeface="Times New Roman"/>
                <a:cs typeface="Times New Roman"/>
              </a:rPr>
              <a:t>Durée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 1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à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après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le</a:t>
            </a:r>
            <a:r>
              <a:rPr sz="1200" b="1" spc="-10" dirty="0">
                <a:latin typeface="Times New Roman"/>
                <a:cs typeface="Times New Roman"/>
              </a:rPr>
              <a:t> lancement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05"/>
              </a:lnSpc>
              <a:spcBef>
                <a:spcPts val="129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Nouveaux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produits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ou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services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80"/>
              </a:lnSpc>
              <a:buSzPct val="83333"/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Développer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solutions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complémentaires,</a:t>
            </a:r>
            <a:r>
              <a:rPr sz="1200" dirty="0">
                <a:latin typeface="Times New Roman"/>
                <a:cs typeface="Times New Roman"/>
              </a:rPr>
              <a:t> comme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384300" lvl="2" indent="-228600">
              <a:lnSpc>
                <a:spcPts val="1380"/>
              </a:lnSpc>
              <a:buSzPct val="83333"/>
              <a:buFont typeface="Wingdings"/>
              <a:buChar char=""/>
              <a:tabLst>
                <a:tab pos="1384300" algn="l"/>
              </a:tabLst>
            </a:pPr>
            <a:r>
              <a:rPr sz="1200" dirty="0">
                <a:latin typeface="Times New Roman"/>
                <a:cs typeface="Times New Roman"/>
              </a:rPr>
              <a:t>Des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panneaux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solaires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connectés.</a:t>
            </a:r>
            <a:endParaRPr sz="1200">
              <a:latin typeface="Times New Roman"/>
              <a:cs typeface="Times New Roman"/>
            </a:endParaRPr>
          </a:p>
          <a:p>
            <a:pPr marL="1384300" lvl="2" indent="-228600">
              <a:lnSpc>
                <a:spcPts val="1380"/>
              </a:lnSpc>
              <a:buSzPct val="83333"/>
              <a:buFont typeface="Wingdings"/>
              <a:buChar char=""/>
              <a:tabLst>
                <a:tab pos="1384300" algn="l"/>
              </a:tabLst>
            </a:pPr>
            <a:r>
              <a:rPr sz="1200" dirty="0">
                <a:latin typeface="Times New Roman"/>
                <a:cs typeface="Times New Roman"/>
              </a:rPr>
              <a:t>Des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capteurs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pour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surveiller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d'autres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aspects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(eau,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gaz).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80"/>
              </a:lnSpc>
              <a:buSzPct val="83333"/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Intégrer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votre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dans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écosystème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domotique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complet</a:t>
            </a:r>
            <a:r>
              <a:rPr sz="1200" spc="-1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Renforcement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la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marque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927100" marR="702310" lvl="1" indent="-228600">
              <a:lnSpc>
                <a:spcPts val="1370"/>
              </a:lnSpc>
              <a:spcBef>
                <a:spcPts val="80"/>
              </a:spcBef>
              <a:buSzPct val="83333"/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Organiser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partenariats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pour</a:t>
            </a:r>
            <a:r>
              <a:rPr sz="1200" spc="-10" dirty="0">
                <a:latin typeface="Times New Roman"/>
                <a:cs typeface="Times New Roman"/>
              </a:rPr>
              <a:t> augmenter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votre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visibilité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(avec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des </a:t>
            </a:r>
            <a:r>
              <a:rPr sz="1200" spc="-10" dirty="0">
                <a:latin typeface="Times New Roman"/>
                <a:cs typeface="Times New Roman"/>
              </a:rPr>
              <a:t>influenceurs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 experts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énergie).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80"/>
              </a:lnSpc>
              <a:buSzPct val="83333"/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Sponsoriser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événements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liés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à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l'énergie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durable.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9160" y="5962014"/>
            <a:ext cx="5763260" cy="23495"/>
            <a:chOff x="899160" y="5962014"/>
            <a:chExt cx="5763260" cy="23495"/>
          </a:xfrm>
        </p:grpSpPr>
        <p:sp>
          <p:nvSpPr>
            <p:cNvPr id="11" name="object 11"/>
            <p:cNvSpPr/>
            <p:nvPr/>
          </p:nvSpPr>
          <p:spPr>
            <a:xfrm>
              <a:off x="899160" y="5962027"/>
              <a:ext cx="5760720" cy="20955"/>
            </a:xfrm>
            <a:custGeom>
              <a:avLst/>
              <a:gdLst/>
              <a:ahLst/>
              <a:cxnLst/>
              <a:rect l="l" t="t" r="r" b="b"/>
              <a:pathLst>
                <a:path w="5760720" h="20954">
                  <a:moveTo>
                    <a:pt x="5760720" y="0"/>
                  </a:moveTo>
                  <a:lnTo>
                    <a:pt x="0" y="0"/>
                  </a:lnTo>
                  <a:lnTo>
                    <a:pt x="0" y="20942"/>
                  </a:lnTo>
                  <a:lnTo>
                    <a:pt x="5760720" y="20942"/>
                  </a:lnTo>
                  <a:lnTo>
                    <a:pt x="576072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59244" y="596366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9464" y="5963678"/>
              <a:ext cx="5763260" cy="18415"/>
            </a:xfrm>
            <a:custGeom>
              <a:avLst/>
              <a:gdLst/>
              <a:ahLst/>
              <a:cxnLst/>
              <a:rect l="l" t="t" r="r" b="b"/>
              <a:pathLst>
                <a:path w="5763259" h="18414">
                  <a:moveTo>
                    <a:pt x="3048" y="3048"/>
                  </a:moveTo>
                  <a:lnTo>
                    <a:pt x="0" y="3048"/>
                  </a:lnTo>
                  <a:lnTo>
                    <a:pt x="0" y="18275"/>
                  </a:lnTo>
                  <a:lnTo>
                    <a:pt x="3048" y="18275"/>
                  </a:lnTo>
                  <a:lnTo>
                    <a:pt x="3048" y="3048"/>
                  </a:lnTo>
                  <a:close/>
                </a:path>
                <a:path w="5763259" h="18414">
                  <a:moveTo>
                    <a:pt x="5762815" y="0"/>
                  </a:moveTo>
                  <a:lnTo>
                    <a:pt x="5759780" y="0"/>
                  </a:lnTo>
                  <a:lnTo>
                    <a:pt x="5759780" y="3035"/>
                  </a:lnTo>
                  <a:lnTo>
                    <a:pt x="5762815" y="3035"/>
                  </a:lnTo>
                  <a:lnTo>
                    <a:pt x="5762815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59244" y="5966713"/>
              <a:ext cx="3175" cy="15240"/>
            </a:xfrm>
            <a:custGeom>
              <a:avLst/>
              <a:gdLst/>
              <a:ahLst/>
              <a:cxnLst/>
              <a:rect l="l" t="t" r="r" b="b"/>
              <a:pathLst>
                <a:path w="3175" h="15239">
                  <a:moveTo>
                    <a:pt x="3047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047" y="15239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9464" y="598195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8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8" y="3047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9464" y="5981966"/>
              <a:ext cx="5763260" cy="3175"/>
            </a:xfrm>
            <a:custGeom>
              <a:avLst/>
              <a:gdLst/>
              <a:ahLst/>
              <a:cxnLst/>
              <a:rect l="l" t="t" r="r" b="b"/>
              <a:pathLst>
                <a:path w="5763259" h="3175">
                  <a:moveTo>
                    <a:pt x="5762815" y="0"/>
                  </a:moveTo>
                  <a:lnTo>
                    <a:pt x="5759831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59780" y="3035"/>
                  </a:lnTo>
                  <a:lnTo>
                    <a:pt x="5762815" y="3035"/>
                  </a:lnTo>
                  <a:lnTo>
                    <a:pt x="5762815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86764" y="6167373"/>
            <a:ext cx="5668645" cy="1525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140">
              <a:lnSpc>
                <a:spcPct val="100000"/>
              </a:lnSpc>
              <a:spcBef>
                <a:spcPts val="100"/>
              </a:spcBef>
              <a:buSzPct val="150000"/>
              <a:buFont typeface="Times New Roman"/>
              <a:buAutoNum type="arabicPeriod" startAt="6"/>
              <a:tabLst>
                <a:tab pos="24384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Indicateurs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performance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15"/>
              </a:lnSpc>
              <a:spcBef>
                <a:spcPts val="1295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Chiffre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d’affaires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mensuel</a:t>
            </a:r>
            <a:r>
              <a:rPr sz="1200" spc="-1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Nombre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d’unités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vendues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(par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segment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B2B).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Coût d’acquisition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client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(CAC)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10" dirty="0">
                <a:latin typeface="Times New Roman"/>
                <a:cs typeface="Times New Roman"/>
              </a:rPr>
              <a:t> combien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coûte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l'acquisition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d'un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nouveau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?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Taux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rétention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pourcentage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récurrents.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Feedback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client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10" dirty="0">
                <a:latin typeface="Times New Roman"/>
                <a:cs typeface="Times New Roman"/>
              </a:rPr>
              <a:t> satisfaction,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 </a:t>
            </a:r>
            <a:r>
              <a:rPr sz="1200" spc="-10" dirty="0">
                <a:latin typeface="Times New Roman"/>
                <a:cs typeface="Times New Roman"/>
              </a:rPr>
              <a:t>marketplaces,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reçus.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15"/>
              </a:lnSpc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Croissance</a:t>
            </a:r>
            <a:r>
              <a:rPr sz="1200" b="1" dirty="0">
                <a:latin typeface="Times New Roman"/>
                <a:cs typeface="Times New Roman"/>
              </a:rPr>
              <a:t> de la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base </a:t>
            </a:r>
            <a:r>
              <a:rPr sz="1200" b="1" spc="-10" dirty="0">
                <a:latin typeface="Times New Roman"/>
                <a:cs typeface="Times New Roman"/>
              </a:rPr>
              <a:t>d’utilisateurs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actifs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votre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mobile.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</TotalTime>
  <Words>850</Words>
  <Application>Microsoft Office PowerPoint</Application>
  <PresentationFormat>Personnalisé</PresentationFormat>
  <Paragraphs>113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Courier New</vt:lpstr>
      <vt:lpstr>Symbol</vt:lpstr>
      <vt:lpstr>Times New Roman</vt:lpstr>
      <vt:lpstr>Tw Cen MT</vt:lpstr>
      <vt:lpstr>Verdana</vt:lpstr>
      <vt:lpstr>Wingdings</vt:lpstr>
      <vt:lpstr>Circuit</vt:lpstr>
      <vt:lpstr>PHASE 3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3</dc:title>
  <dc:creator>Ibrahim OUATTARA</dc:creator>
  <cp:lastModifiedBy>Techlab</cp:lastModifiedBy>
  <cp:revision>1</cp:revision>
  <dcterms:created xsi:type="dcterms:W3CDTF">2025-01-22T17:48:08Z</dcterms:created>
  <dcterms:modified xsi:type="dcterms:W3CDTF">2025-01-22T17:53:46Z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2025-01-22T00:00:00Z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2025-01-22T00:00:00Z</vt:filetime>
  </property>
  <property fmtid="{D5CDD505-2E9C-101B-9397-08002B2CF9AE}" pid="5" name="Producer">
    <vt:lpwstr>www.ilovepdf.com</vt:lpwstr>
  </property>
</Properties>
</file>