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68" r:id="rId4"/>
    <p:sldId id="257" r:id="rId5"/>
    <p:sldId id="264" r:id="rId6"/>
    <p:sldId id="262" r:id="rId7"/>
    <p:sldId id="261" r:id="rId8"/>
    <p:sldId id="263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olan Jr" initials="MDJ" lastIdx="2" clrIdx="0">
    <p:extLst>
      <p:ext uri="{19B8F6BF-5375-455C-9EA6-DF929625EA0E}">
        <p15:presenceInfo xmlns:p15="http://schemas.microsoft.com/office/powerpoint/2012/main" userId="0e86fe83bc39b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A7B"/>
    <a:srgbClr val="E7E0EC"/>
    <a:srgbClr val="EBF3DF"/>
    <a:srgbClr val="EAF2E0"/>
    <a:srgbClr val="5F4A7A"/>
    <a:srgbClr val="C6D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0"/>
    <p:restoredTop sz="95827"/>
  </p:normalViewPr>
  <p:slideViewPr>
    <p:cSldViewPr snapToGrid="0" snapToObjects="1">
      <p:cViewPr>
        <p:scale>
          <a:sx n="142" d="100"/>
          <a:sy n="142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273844"/>
            <a:ext cx="8200415" cy="701756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1" y="1001316"/>
            <a:ext cx="8200415" cy="3263504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2799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8EA-B993-FD47-AFDF-D51540CA8FA6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77020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747011" y="3377020"/>
            <a:ext cx="775617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808439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747012" y="3963584"/>
            <a:ext cx="77407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510621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201628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3592614" y="1017183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608038" y="1233695"/>
            <a:ext cx="1862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59330" y="1626257"/>
            <a:ext cx="1019090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902008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969977" y="214626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464037" y="1724667"/>
            <a:ext cx="77850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708169" y="1706874"/>
            <a:ext cx="78140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6475357" y="1459238"/>
            <a:ext cx="0" cy="104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445739" y="22408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6" y="2468496"/>
            <a:ext cx="2022641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B850D-BF11-3841-A35C-657C3F16F12C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</p:spTree>
    <p:extLst>
      <p:ext uri="{BB962C8B-B14F-4D97-AF65-F5344CB8AC3E}">
        <p14:creationId xmlns:p14="http://schemas.microsoft.com/office/powerpoint/2010/main" val="300194172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707340" y="335560"/>
            <a:ext cx="3872753" cy="171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</p:cNvCxnSpPr>
          <p:nvPr/>
        </p:nvCxnSpPr>
        <p:spPr>
          <a:xfrm flipH="1">
            <a:off x="3334743" y="1898970"/>
            <a:ext cx="914530" cy="906983"/>
          </a:xfrm>
          <a:prstGeom prst="line">
            <a:avLst/>
          </a:prstGeom>
          <a:ln w="28575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</p:cNvCxnSpPr>
          <p:nvPr/>
        </p:nvCxnSpPr>
        <p:spPr>
          <a:xfrm>
            <a:off x="4894729" y="1898970"/>
            <a:ext cx="948022" cy="90698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BE2B7-FCDB-BC42-805D-95BFB1F6D121}"/>
              </a:ext>
            </a:extLst>
          </p:cNvPr>
          <p:cNvSpPr/>
          <p:nvPr/>
        </p:nvSpPr>
        <p:spPr>
          <a:xfrm>
            <a:off x="537883" y="2869739"/>
            <a:ext cx="3571256" cy="1827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LF Projects LLC</a:t>
            </a:r>
          </a:p>
          <a:p>
            <a:r>
              <a:rPr lang="en-US" sz="1200" dirty="0"/>
              <a:t>Delaware Series LLC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3" y="3397872"/>
            <a:ext cx="2966755" cy="1138101"/>
          </a:xfrm>
          <a:prstGeom prst="roundRect">
            <a:avLst/>
          </a:prstGeom>
          <a:solidFill>
            <a:srgbClr val="EBF3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Technical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LF Projects LLC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798FC8-8D36-A544-A5BD-E3A55431A383}"/>
              </a:ext>
            </a:extLst>
          </p:cNvPr>
          <p:cNvSpPr/>
          <p:nvPr/>
        </p:nvSpPr>
        <p:spPr>
          <a:xfrm>
            <a:off x="5034862" y="2869739"/>
            <a:ext cx="3571255" cy="1827855"/>
          </a:xfrm>
          <a:prstGeom prst="rect">
            <a:avLst/>
          </a:prstGeom>
          <a:solidFill>
            <a:srgbClr val="5E4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LF Governance Networks, Inc</a:t>
            </a:r>
            <a:r>
              <a:rPr lang="en-US" sz="1600" dirty="0"/>
              <a:t>. </a:t>
            </a:r>
          </a:p>
          <a:p>
            <a:r>
              <a:rPr lang="en-US" sz="1200" dirty="0"/>
              <a:t>Delaware Nonprofit Corp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LF Governance Networks, Inc.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Nonprofit Corp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Utility DID Root Namespace:  </a:t>
            </a:r>
            <a:r>
              <a:rPr lang="en-US" sz="1100" dirty="0">
                <a:solidFill>
                  <a:schemeClr val="tx1"/>
                </a:solidFill>
              </a:rPr>
              <a:t>did:bbu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3003175" y="883467"/>
            <a:ext cx="3245225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01281-82FD-384E-AF7B-768C4516131D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E5EC8-2F3B-844C-9079-4C75BA64B7A3}"/>
              </a:ext>
            </a:extLst>
          </p:cNvPr>
          <p:cNvSpPr txBox="1"/>
          <p:nvPr/>
        </p:nvSpPr>
        <p:spPr>
          <a:xfrm>
            <a:off x="5591739" y="2202418"/>
            <a:ext cx="15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Enables the legal governance structure of a Utility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7D5BA-FC03-6A48-B53D-590912B487A4}"/>
              </a:ext>
            </a:extLst>
          </p:cNvPr>
          <p:cNvSpPr txBox="1"/>
          <p:nvPr/>
        </p:nvSpPr>
        <p:spPr>
          <a:xfrm>
            <a:off x="2340173" y="22098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Supports Collaboration </a:t>
            </a:r>
          </a:p>
          <a:p>
            <a:r>
              <a:rPr lang="en-US" sz="900" b="1" dirty="0"/>
              <a:t>of Utility Software</a:t>
            </a:r>
          </a:p>
        </p:txBody>
      </p:sp>
    </p:spTree>
    <p:extLst>
      <p:ext uri="{BB962C8B-B14F-4D97-AF65-F5344CB8AC3E}">
        <p14:creationId xmlns:p14="http://schemas.microsoft.com/office/powerpoint/2010/main" val="42818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107CFF-1AD6-3642-A1D6-11286423A424}"/>
              </a:ext>
            </a:extLst>
          </p:cNvPr>
          <p:cNvSpPr/>
          <p:nvPr/>
        </p:nvSpPr>
        <p:spPr>
          <a:xfrm>
            <a:off x="257604" y="3867084"/>
            <a:ext cx="1934605" cy="111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LF Projects LLC</a:t>
            </a:r>
          </a:p>
          <a:p>
            <a:r>
              <a:rPr lang="en-US" sz="1000" i="1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1950129" y="1870507"/>
            <a:ext cx="0" cy="201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906846" cy="132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362905" y="1274884"/>
            <a:ext cx="171489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362905" y="4348318"/>
            <a:ext cx="1714883" cy="445035"/>
          </a:xfrm>
          <a:prstGeom prst="rect">
            <a:avLst/>
          </a:prstGeom>
          <a:solidFill>
            <a:srgbClr val="EAF2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Technical Project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Series LLC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923974" y="547447"/>
            <a:ext cx="351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996890" y="2935671"/>
            <a:ext cx="387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Utility is represented by a collection of legal instruments specified under a governance framework.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996890" y="2327274"/>
            <a:ext cx="400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Non-Profit entity that enables the legal governance structure of one or more utilities.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5002306" y="1227801"/>
            <a:ext cx="400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governance and customized utility agreements (hosted by LF Governance Networks, Inc.)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992524" y="3850699"/>
            <a:ext cx="3693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Linux Foundation affiliate entity that hosts open source projects.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992524" y="4365220"/>
            <a:ext cx="4079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specific technical project associated with a Technical Charter setup as its own Series LLC under the LF Projects LLC. A project  may require a CLA. 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3124631" y="1267923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337733" y="4392202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912167" y="1267886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337733" y="1280769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192210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17362" y="212262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Anyone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86223-2BC0-BC4D-BCCD-22A39773B330}"/>
              </a:ext>
            </a:extLst>
          </p:cNvPr>
          <p:cNvSpPr txBox="1"/>
          <p:nvPr/>
        </p:nvSpPr>
        <p:spPr>
          <a:xfrm>
            <a:off x="8274423" y="0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21D87-4AE9-4C43-8025-0F0E39FCFC93}"/>
              </a:ext>
            </a:extLst>
          </p:cNvPr>
          <p:cNvSpPr/>
          <p:nvPr/>
        </p:nvSpPr>
        <p:spPr>
          <a:xfrm>
            <a:off x="269689" y="2446116"/>
            <a:ext cx="1906847" cy="11007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LF Governance Networks, Inc. </a:t>
            </a:r>
            <a:r>
              <a:rPr lang="en-US" sz="1000" i="1" dirty="0"/>
              <a:t>(Delaware Nonprofit Corp)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D0890F-1369-5C4B-A01B-143E7FC0F1BF}"/>
              </a:ext>
            </a:extLst>
          </p:cNvPr>
          <p:cNvSpPr/>
          <p:nvPr/>
        </p:nvSpPr>
        <p:spPr>
          <a:xfrm>
            <a:off x="362906" y="3007856"/>
            <a:ext cx="1714885" cy="405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867343" y="3004604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Utility Agreements (non-member)</a:t>
            </a:r>
          </a:p>
        </p:txBody>
      </p:sp>
    </p:spTree>
    <p:extLst>
      <p:ext uri="{BB962C8B-B14F-4D97-AF65-F5344CB8AC3E}">
        <p14:creationId xmlns:p14="http://schemas.microsoft.com/office/powerpoint/2010/main" val="140285383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756747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1164351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874611" y="21630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79535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70966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2F794-F527-2F45-9498-8B9822E71E33}"/>
              </a:ext>
            </a:extLst>
          </p:cNvPr>
          <p:cNvSpPr/>
          <p:nvPr/>
        </p:nvSpPr>
        <p:spPr>
          <a:xfrm>
            <a:off x="5475616" y="3220094"/>
            <a:ext cx="1895987" cy="5932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413209" y="1626257"/>
            <a:ext cx="10401" cy="15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615849" y="22010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5478300" y="3900588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A9BC4-0982-CB4D-A740-AF61E0FBD49F}"/>
              </a:ext>
            </a:extLst>
          </p:cNvPr>
          <p:cNvSpPr/>
          <p:nvPr/>
        </p:nvSpPr>
        <p:spPr>
          <a:xfrm>
            <a:off x="6499680" y="3897280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5478300" y="4483845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E906E-9771-264D-AAAE-18ECCBAC52D0}"/>
              </a:ext>
            </a:extLst>
          </p:cNvPr>
          <p:cNvSpPr/>
          <p:nvPr/>
        </p:nvSpPr>
        <p:spPr>
          <a:xfrm>
            <a:off x="6490716" y="4483845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7" y="2414509"/>
            <a:ext cx="1895987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5638F-3D5E-794A-A51B-38EC76FEC8D9}"/>
              </a:ext>
            </a:extLst>
          </p:cNvPr>
          <p:cNvSpPr txBox="1"/>
          <p:nvPr/>
        </p:nvSpPr>
        <p:spPr>
          <a:xfrm>
            <a:off x="5381320" y="2983985"/>
            <a:ext cx="817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</p:spTree>
    <p:extLst>
      <p:ext uri="{BB962C8B-B14F-4D97-AF65-F5344CB8AC3E}">
        <p14:creationId xmlns:p14="http://schemas.microsoft.com/office/powerpoint/2010/main" val="56639463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8255" y="4937760"/>
            <a:ext cx="275746" cy="20574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25" b="0" i="0" kern="120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86CF49-6971-4508-8862-A2909EA0DB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20595" y="2461913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858888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719148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71914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820883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585903" y="1626257"/>
            <a:ext cx="1235770" cy="83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2421061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1366209" y="196565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40560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31991" y="1701468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413209" y="1626257"/>
            <a:ext cx="0" cy="94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5937892" y="2164826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312925" y="2355845"/>
            <a:ext cx="2200568" cy="5822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Governance Networks, Inc.</a:t>
            </a:r>
          </a:p>
          <a:p>
            <a:pPr algn="ctr"/>
            <a:r>
              <a:rPr lang="en-US" sz="1200" dirty="0"/>
              <a:t>(Delaware Nonprofit Corp)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B1907-8F53-6446-B071-515725F1AADA}"/>
              </a:ext>
            </a:extLst>
          </p:cNvPr>
          <p:cNvSpPr/>
          <p:nvPr/>
        </p:nvSpPr>
        <p:spPr>
          <a:xfrm>
            <a:off x="2711822" y="3377021"/>
            <a:ext cx="876064" cy="4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34D64-72DB-DB46-8B54-F7AE33105ED3}"/>
              </a:ext>
            </a:extLst>
          </p:cNvPr>
          <p:cNvSpPr/>
          <p:nvPr/>
        </p:nvSpPr>
        <p:spPr>
          <a:xfrm>
            <a:off x="2711823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175705986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231025" y="1425105"/>
            <a:ext cx="849236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Utility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169982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Technical Governance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Project 1,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169982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33F06-F77A-CB40-B4DB-0D6D87456465}"/>
              </a:ext>
            </a:extLst>
          </p:cNvPr>
          <p:cNvSpPr/>
          <p:nvPr/>
        </p:nvSpPr>
        <p:spPr>
          <a:xfrm>
            <a:off x="1187729" y="1434075"/>
            <a:ext cx="81257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Ecosystem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</p:spTree>
    <p:extLst>
      <p:ext uri="{BB962C8B-B14F-4D97-AF65-F5344CB8AC3E}">
        <p14:creationId xmlns:p14="http://schemas.microsoft.com/office/powerpoint/2010/main" val="4179639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60787013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A8BAFB-B89A-574F-AC3D-93B1255FE2C5}"/>
              </a:ext>
            </a:extLst>
          </p:cNvPr>
          <p:cNvSpPr/>
          <p:nvPr/>
        </p:nvSpPr>
        <p:spPr>
          <a:xfrm>
            <a:off x="2833060" y="335560"/>
            <a:ext cx="3338542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Linux Foundation</a:t>
            </a:r>
          </a:p>
          <a:p>
            <a:pPr algn="ctr"/>
            <a:r>
              <a:rPr lang="en-US" sz="1200" dirty="0"/>
              <a:t>Oregon Mutual Benefit Corporation, 501(c)6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C6700-C4CA-DA47-B6F6-3E09647153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1120684"/>
            <a:ext cx="0" cy="653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2242B-9923-9E49-BDEA-A2B3A0682B4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7662" y="2785042"/>
            <a:ext cx="1354687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E51B0-5061-0F46-8C79-07B284A8E2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86699" y="2785042"/>
            <a:ext cx="1172735" cy="657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DA2-E025-F447-9944-A6F11813979E}"/>
              </a:ext>
            </a:extLst>
          </p:cNvPr>
          <p:cNvSpPr/>
          <p:nvPr/>
        </p:nvSpPr>
        <p:spPr>
          <a:xfrm>
            <a:off x="794284" y="3442607"/>
            <a:ext cx="2966755" cy="1138101"/>
          </a:xfrm>
          <a:prstGeom prst="roundRect">
            <a:avLst/>
          </a:prstGeom>
          <a:solidFill>
            <a:srgbClr val="E7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Consortium Project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Technical Project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Delaware Series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bedrock-consortium/tsc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85FF17-1A64-B148-A447-5A467571FDE6}"/>
              </a:ext>
            </a:extLst>
          </p:cNvPr>
          <p:cNvSpPr/>
          <p:nvPr/>
        </p:nvSpPr>
        <p:spPr>
          <a:xfrm>
            <a:off x="5376056" y="3442607"/>
            <a:ext cx="2966755" cy="1138101"/>
          </a:xfrm>
          <a:prstGeom prst="roundRect">
            <a:avLst/>
          </a:prstGeom>
          <a:solidFill>
            <a:srgbClr val="5F4A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IBM Plex Sans Condensed Text" panose="020B0506050203000203" pitchFamily="34" charset="77"/>
              </a:rPr>
              <a:t>Bedrock Business Utility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merican Typewriter" panose="02090604020004020304" pitchFamily="18" charset="77"/>
              </a:rPr>
              <a:t>Operational Project</a:t>
            </a:r>
          </a:p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American Typewriter" panose="02090604020004020304" pitchFamily="18" charset="77"/>
              </a:rPr>
              <a:t>Delaware LLC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IBM Plex Sans Condensed Text" panose="020B0506050203000203" pitchFamily="34" charset="77"/>
              </a:rPr>
              <a:t>Utility DID Root Namespace</a:t>
            </a:r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:  </a:t>
            </a:r>
            <a:r>
              <a:rPr lang="en-US" sz="1100" dirty="0">
                <a:solidFill>
                  <a:srgbClr val="FFFF00"/>
                </a:solidFill>
              </a:rPr>
              <a:t>did:bbu</a:t>
            </a:r>
            <a:endParaRPr lang="en-US" sz="1100" b="1" dirty="0">
              <a:solidFill>
                <a:srgbClr val="FFFF00"/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487B8C-A7B3-0049-96C4-F8406214B0FA}"/>
              </a:ext>
            </a:extLst>
          </p:cNvPr>
          <p:cNvSpPr/>
          <p:nvPr/>
        </p:nvSpPr>
        <p:spPr>
          <a:xfrm>
            <a:off x="2535043" y="1773894"/>
            <a:ext cx="4073914" cy="1015503"/>
          </a:xfrm>
          <a:prstGeom prst="roundRect">
            <a:avLst/>
          </a:prstGeom>
          <a:solidFill>
            <a:srgbClr val="C6DA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Bedrock Business Utility Fund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Directed Fund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IBM Plex Sans Condensed Text" panose="020B0506050203000203" pitchFamily="34" charset="77"/>
              </a:rPr>
              <a:t>GitHub Repo:  </a:t>
            </a:r>
            <a:r>
              <a:rPr lang="en-US" sz="1100" dirty="0">
                <a:solidFill>
                  <a:schemeClr val="tx1"/>
                </a:solidFill>
              </a:rPr>
              <a:t>bedrock-consortium/bbu-gf</a:t>
            </a:r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4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367612499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20028</TotalTime>
  <Words>1155</Words>
  <Application>Microsoft Macintosh PowerPoint</Application>
  <PresentationFormat>On-screen Show (16:9)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Typewriter</vt:lpstr>
      <vt:lpstr>Arial</vt:lpstr>
      <vt:lpstr>Calibri</vt:lpstr>
      <vt:lpstr>IBM Plex Sans Condensed Text</vt:lpstr>
      <vt:lpstr>Office Theme</vt:lpstr>
      <vt:lpstr>Entity Structure</vt:lpstr>
      <vt:lpstr>PowerPoint Presentation</vt:lpstr>
      <vt:lpstr>Entity</vt:lpstr>
      <vt:lpstr>Entity Structure</vt:lpstr>
      <vt:lpstr>Entity Structure</vt:lpstr>
      <vt:lpstr>Entity</vt:lpstr>
      <vt:lpstr>Entity</vt:lpstr>
      <vt:lpstr>PowerPoint Presentation</vt:lpstr>
      <vt:lpstr>Entity</vt:lpstr>
    </vt:vector>
  </TitlesOfParts>
  <Company>The Linux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Structure</dc:title>
  <dc:creator>Scott Nicholas</dc:creator>
  <cp:lastModifiedBy>Dan Gisolfi</cp:lastModifiedBy>
  <cp:revision>44</cp:revision>
  <dcterms:created xsi:type="dcterms:W3CDTF">2019-06-27T13:52:11Z</dcterms:created>
  <dcterms:modified xsi:type="dcterms:W3CDTF">2020-06-22T21:03:54Z</dcterms:modified>
</cp:coreProperties>
</file>