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Dolan Jr" initials="MDJ" lastIdx="2" clrIdx="0">
    <p:extLst>
      <p:ext uri="{19B8F6BF-5375-455C-9EA6-DF929625EA0E}">
        <p15:presenceInfo xmlns:p15="http://schemas.microsoft.com/office/powerpoint/2012/main" userId="0e86fe83bc39b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3"/>
    <p:restoredTop sz="95827"/>
  </p:normalViewPr>
  <p:slideViewPr>
    <p:cSldViewPr snapToGrid="0" snapToObjects="1">
      <p:cViewPr varScale="1">
        <p:scale>
          <a:sx n="171" d="100"/>
          <a:sy n="171" d="100"/>
        </p:scale>
        <p:origin x="68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5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6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1" y="273844"/>
            <a:ext cx="8200415" cy="701756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1" y="1001316"/>
            <a:ext cx="8200415" cy="3263504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650"/>
            </a:lvl4pPr>
            <a:lvl5pPr>
              <a:defRPr sz="15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27998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7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78EA-B993-FD47-AFDF-D51540CA8FA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78EA-B993-FD47-AFDF-D51540CA8FA6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DED4-486A-7449-997B-66F2680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92" y="139377"/>
            <a:ext cx="8200415" cy="567235"/>
          </a:xfrm>
        </p:spPr>
        <p:txBody>
          <a:bodyPr>
            <a:normAutofit/>
          </a:bodyPr>
          <a:lstStyle/>
          <a:p>
            <a:r>
              <a:rPr lang="en-US" sz="2400" dirty="0"/>
              <a:t>Entity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D4ED3-F1A7-DA40-BBF0-5008037507DB}"/>
              </a:ext>
            </a:extLst>
          </p:cNvPr>
          <p:cNvSpPr/>
          <p:nvPr/>
        </p:nvSpPr>
        <p:spPr>
          <a:xfrm>
            <a:off x="792014" y="2461914"/>
            <a:ext cx="1730615" cy="7838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008A7-39AF-7341-8497-2F75401E301D}"/>
              </a:ext>
            </a:extLst>
          </p:cNvPr>
          <p:cNvSpPr/>
          <p:nvPr/>
        </p:nvSpPr>
        <p:spPr>
          <a:xfrm>
            <a:off x="792014" y="3380327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99048-E26B-644A-8166-3A7DC18A1C32}"/>
              </a:ext>
            </a:extLst>
          </p:cNvPr>
          <p:cNvSpPr/>
          <p:nvPr/>
        </p:nvSpPr>
        <p:spPr>
          <a:xfrm>
            <a:off x="1634153" y="3377020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DC0CE-1E25-1340-AC2A-DBB52130B9C0}"/>
              </a:ext>
            </a:extLst>
          </p:cNvPr>
          <p:cNvSpPr/>
          <p:nvPr/>
        </p:nvSpPr>
        <p:spPr>
          <a:xfrm>
            <a:off x="792014" y="3963584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6CCB6A-0380-3740-A55F-1F3C37C456D8}"/>
              </a:ext>
            </a:extLst>
          </p:cNvPr>
          <p:cNvSpPr/>
          <p:nvPr/>
        </p:nvSpPr>
        <p:spPr>
          <a:xfrm>
            <a:off x="1634154" y="3963584"/>
            <a:ext cx="736251" cy="445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48B8B4-14C1-DF47-8B5F-2F0A30138798}"/>
              </a:ext>
            </a:extLst>
          </p:cNvPr>
          <p:cNvSpPr/>
          <p:nvPr/>
        </p:nvSpPr>
        <p:spPr>
          <a:xfrm>
            <a:off x="1772964" y="841133"/>
            <a:ext cx="2097417" cy="7851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Joint Development Foundation</a:t>
            </a:r>
          </a:p>
          <a:p>
            <a:pPr algn="ctr"/>
            <a:r>
              <a:rPr lang="en-US" sz="1200" dirty="0"/>
              <a:t>(Washington Nonprofit Corp, 501(c)6)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69BFE-BE37-C444-81F3-3AAC5BEDD27C}"/>
              </a:ext>
            </a:extLst>
          </p:cNvPr>
          <p:cNvSpPr/>
          <p:nvPr/>
        </p:nvSpPr>
        <p:spPr>
          <a:xfrm>
            <a:off x="2713112" y="2461914"/>
            <a:ext cx="1730615" cy="783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46024-BD3E-F04D-8DE0-0C48013D16E2}"/>
              </a:ext>
            </a:extLst>
          </p:cNvPr>
          <p:cNvSpPr/>
          <p:nvPr/>
        </p:nvSpPr>
        <p:spPr>
          <a:xfrm>
            <a:off x="2721440" y="3377020"/>
            <a:ext cx="808439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9DD98-33ED-5444-AA38-04F26AD49EF2}"/>
              </a:ext>
            </a:extLst>
          </p:cNvPr>
          <p:cNvSpPr/>
          <p:nvPr/>
        </p:nvSpPr>
        <p:spPr>
          <a:xfrm>
            <a:off x="3624339" y="3377020"/>
            <a:ext cx="819388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522A15-33B6-8749-A761-D55118D8BC62}"/>
              </a:ext>
            </a:extLst>
          </p:cNvPr>
          <p:cNvSpPr/>
          <p:nvPr/>
        </p:nvSpPr>
        <p:spPr>
          <a:xfrm>
            <a:off x="2739830" y="3963584"/>
            <a:ext cx="808439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632D33-FBEE-F848-BABA-41858DCA864A}"/>
              </a:ext>
            </a:extLst>
          </p:cNvPr>
          <p:cNvSpPr/>
          <p:nvPr/>
        </p:nvSpPr>
        <p:spPr>
          <a:xfrm>
            <a:off x="3624339" y="3963584"/>
            <a:ext cx="852851" cy="445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5470396" y="841133"/>
            <a:ext cx="1885626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59E8A-6483-3C41-9431-51A4E360E730}"/>
              </a:ext>
            </a:extLst>
          </p:cNvPr>
          <p:cNvSpPr txBox="1"/>
          <p:nvPr/>
        </p:nvSpPr>
        <p:spPr>
          <a:xfrm>
            <a:off x="4466939" y="1024451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Sole Member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2017F-6963-714C-8566-2F767DA06DC4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3870381" y="1233695"/>
            <a:ext cx="1600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CBC2EA-0A59-4745-9DF4-59B89F5951D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821673" y="1626257"/>
            <a:ext cx="756747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CC41A6-5572-2440-8B66-678965363842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1657322" y="1626257"/>
            <a:ext cx="1164351" cy="8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693885-C5B3-3341-91B2-F968F9A0B131}"/>
              </a:ext>
            </a:extLst>
          </p:cNvPr>
          <p:cNvSpPr txBox="1"/>
          <p:nvPr/>
        </p:nvSpPr>
        <p:spPr>
          <a:xfrm>
            <a:off x="3421214" y="2151909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0133F-C0A8-924E-B8F2-8883EE1E5408}"/>
              </a:ext>
            </a:extLst>
          </p:cNvPr>
          <p:cNvSpPr txBox="1"/>
          <p:nvPr/>
        </p:nvSpPr>
        <p:spPr>
          <a:xfrm>
            <a:off x="874611" y="2163083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5579535" y="1710175"/>
            <a:ext cx="73625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0C5177-DB65-B648-92BC-CD94D9DDB5DE}"/>
              </a:ext>
            </a:extLst>
          </p:cNvPr>
          <p:cNvSpPr/>
          <p:nvPr/>
        </p:nvSpPr>
        <p:spPr>
          <a:xfrm>
            <a:off x="6570966" y="1710175"/>
            <a:ext cx="736251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Directed Fund …n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F2F794-F527-2F45-9498-8B9822E71E33}"/>
              </a:ext>
            </a:extLst>
          </p:cNvPr>
          <p:cNvSpPr/>
          <p:nvPr/>
        </p:nvSpPr>
        <p:spPr>
          <a:xfrm>
            <a:off x="5475616" y="3220094"/>
            <a:ext cx="1895987" cy="5932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413209" y="1626257"/>
            <a:ext cx="10401" cy="159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D41668-435D-444B-84BD-7752AD3CEB72}"/>
              </a:ext>
            </a:extLst>
          </p:cNvPr>
          <p:cNvSpPr txBox="1"/>
          <p:nvPr/>
        </p:nvSpPr>
        <p:spPr>
          <a:xfrm>
            <a:off x="6615849" y="2201010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5478300" y="3900588"/>
            <a:ext cx="945310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5A9BC4-0982-CB4D-A740-AF61E0FBD49F}"/>
              </a:ext>
            </a:extLst>
          </p:cNvPr>
          <p:cNvSpPr/>
          <p:nvPr/>
        </p:nvSpPr>
        <p:spPr>
          <a:xfrm>
            <a:off x="6499680" y="3897280"/>
            <a:ext cx="865306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Series …n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5478300" y="4483845"/>
            <a:ext cx="945310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2E906E-9771-264D-AAAE-18ECCBAC52D0}"/>
              </a:ext>
            </a:extLst>
          </p:cNvPr>
          <p:cNvSpPr/>
          <p:nvPr/>
        </p:nvSpPr>
        <p:spPr>
          <a:xfrm>
            <a:off x="6490716" y="4483845"/>
            <a:ext cx="865306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B42254-1D34-AE4E-A9CB-064C2E5EF755}"/>
              </a:ext>
            </a:extLst>
          </p:cNvPr>
          <p:cNvSpPr/>
          <p:nvPr/>
        </p:nvSpPr>
        <p:spPr>
          <a:xfrm>
            <a:off x="5464037" y="2414509"/>
            <a:ext cx="1895987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25638F-3D5E-794A-A51B-38EC76FEC8D9}"/>
              </a:ext>
            </a:extLst>
          </p:cNvPr>
          <p:cNvSpPr txBox="1"/>
          <p:nvPr/>
        </p:nvSpPr>
        <p:spPr>
          <a:xfrm>
            <a:off x="5381320" y="2983985"/>
            <a:ext cx="817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Sole Member</a:t>
            </a:r>
          </a:p>
        </p:txBody>
      </p:sp>
    </p:spTree>
    <p:extLst>
      <p:ext uri="{BB962C8B-B14F-4D97-AF65-F5344CB8AC3E}">
        <p14:creationId xmlns:p14="http://schemas.microsoft.com/office/powerpoint/2010/main" val="56639463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75" y="46794"/>
            <a:ext cx="1133339" cy="435392"/>
          </a:xfrm>
        </p:spPr>
        <p:txBody>
          <a:bodyPr>
            <a:noAutofit/>
          </a:bodyPr>
          <a:lstStyle/>
          <a:p>
            <a:r>
              <a:rPr lang="en-US" sz="2000" dirty="0"/>
              <a:t>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730615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231025" y="1425105"/>
            <a:ext cx="849236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Utility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Directed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Fund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134997" y="1335637"/>
            <a:ext cx="0" cy="16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230979" y="3628183"/>
            <a:ext cx="1169982" cy="46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Technical Governance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Project 1, Series LLC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225072" y="4169636"/>
            <a:ext cx="1169982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562739" y="789474"/>
            <a:ext cx="30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562737" y="3049949"/>
            <a:ext cx="31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 trademark assets for series entities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562737" y="2225779"/>
            <a:ext cx="45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entity (e.g. transaction fees), adopts and publishes core agreements for the network (e.g. steward agreement, policies, etc.)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4562738" y="1374395"/>
            <a:ext cx="452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network agreements (hosted by LF Data Networks, LLC)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562738" y="3688023"/>
            <a:ext cx="4123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Technical Charter for open source project, plus CLA for capturing IP commitments to open source projects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562738" y="4198671"/>
            <a:ext cx="3998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Anyone can contribute to the technical project or use the code under the open source license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2964072" y="1420838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174829" y="365902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751608" y="1420801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176536" y="143409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706784" y="2256708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 (non-member)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D1966-A1DC-A74A-AFBE-97F006D0E996}"/>
              </a:ext>
            </a:extLst>
          </p:cNvPr>
          <p:cNvSpPr txBox="1"/>
          <p:nvPr/>
        </p:nvSpPr>
        <p:spPr>
          <a:xfrm>
            <a:off x="3917576" y="1895216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</a:t>
            </a:r>
          </a:p>
        </p:txBody>
      </p:sp>
      <p:sp>
        <p:nvSpPr>
          <p:cNvPr id="54" name="Title 7">
            <a:extLst>
              <a:ext uri="{FF2B5EF4-FFF2-40B4-BE49-F238E27FC236}">
                <a16:creationId xmlns:a16="http://schemas.microsoft.com/office/drawing/2014/main" id="{1A2A3853-C3E3-B54C-ADF5-2D994B3CFBDB}"/>
              </a:ext>
            </a:extLst>
          </p:cNvPr>
          <p:cNvSpPr txBox="1">
            <a:spLocks/>
          </p:cNvSpPr>
          <p:nvPr/>
        </p:nvSpPr>
        <p:spPr>
          <a:xfrm>
            <a:off x="2031651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55" name="Title 7">
            <a:extLst>
              <a:ext uri="{FF2B5EF4-FFF2-40B4-BE49-F238E27FC236}">
                <a16:creationId xmlns:a16="http://schemas.microsoft.com/office/drawing/2014/main" id="{6748F80D-5D4F-DC4E-BD58-EC7D7AECE51E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6418" y="210496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Non-Members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3D409-F987-8444-AE22-9780785EA6A8}"/>
              </a:ext>
            </a:extLst>
          </p:cNvPr>
          <p:cNvSpPr/>
          <p:nvPr/>
        </p:nvSpPr>
        <p:spPr>
          <a:xfrm>
            <a:off x="230979" y="2932630"/>
            <a:ext cx="1769325" cy="5991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B63B45-1E46-CC40-AB43-213A1C3D9B5A}"/>
              </a:ext>
            </a:extLst>
          </p:cNvPr>
          <p:cNvSpPr/>
          <p:nvPr/>
        </p:nvSpPr>
        <p:spPr>
          <a:xfrm>
            <a:off x="247339" y="2391178"/>
            <a:ext cx="1752966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A33F06-F77A-CB40-B4DB-0D6D87456465}"/>
              </a:ext>
            </a:extLst>
          </p:cNvPr>
          <p:cNvSpPr/>
          <p:nvPr/>
        </p:nvSpPr>
        <p:spPr>
          <a:xfrm>
            <a:off x="1187729" y="1434075"/>
            <a:ext cx="812575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Ecosystem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Directed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Fund 1</a:t>
            </a:r>
          </a:p>
        </p:txBody>
      </p:sp>
    </p:spTree>
    <p:extLst>
      <p:ext uri="{BB962C8B-B14F-4D97-AF65-F5344CB8AC3E}">
        <p14:creationId xmlns:p14="http://schemas.microsoft.com/office/powerpoint/2010/main" val="4179639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A13F5-C6F4-46C1-838A-EC69FC41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75" y="46794"/>
            <a:ext cx="1133339" cy="435392"/>
          </a:xfrm>
        </p:spPr>
        <p:txBody>
          <a:bodyPr>
            <a:noAutofit/>
          </a:bodyPr>
          <a:lstStyle/>
          <a:p>
            <a:r>
              <a:rPr lang="en-US" sz="2000" dirty="0"/>
              <a:t>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730615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1035972" y="1419700"/>
            <a:ext cx="964332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Business Utility Directed Fund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</p:cNvCxnSpPr>
          <p:nvPr/>
        </p:nvCxnSpPr>
        <p:spPr>
          <a:xfrm>
            <a:off x="964012" y="1349320"/>
            <a:ext cx="0" cy="16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230979" y="3628183"/>
            <a:ext cx="1694465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Bedrock Consortium Project Series LLC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225072" y="4169636"/>
            <a:ext cx="1694464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562739" y="789474"/>
            <a:ext cx="30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562737" y="3049949"/>
            <a:ext cx="31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 trademark assets for series entities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562737" y="2225779"/>
            <a:ext cx="45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entity (e.g. transaction fees), adopts and publishes core agreements for the network (e.g. steward agreement, policies, etc.)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4562738" y="1374395"/>
            <a:ext cx="452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network agreements (hosted by LF Data Networks, LLC)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562738" y="3688023"/>
            <a:ext cx="4123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Technical Charter for open source project, plus CLA for capturing IP commitments to open source projects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562738" y="4198671"/>
            <a:ext cx="3998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Anyone can contribute to the technical project or use the code under the open source license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2964072" y="1420838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174829" y="365902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751608" y="1420801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176536" y="143409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706784" y="2256708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 (non-member)</a:t>
            </a:r>
          </a:p>
        </p:txBody>
      </p:sp>
      <p:sp>
        <p:nvSpPr>
          <p:cNvPr id="54" name="Title 7">
            <a:extLst>
              <a:ext uri="{FF2B5EF4-FFF2-40B4-BE49-F238E27FC236}">
                <a16:creationId xmlns:a16="http://schemas.microsoft.com/office/drawing/2014/main" id="{1A2A3853-C3E3-B54C-ADF5-2D994B3CFBDB}"/>
              </a:ext>
            </a:extLst>
          </p:cNvPr>
          <p:cNvSpPr txBox="1">
            <a:spLocks/>
          </p:cNvSpPr>
          <p:nvPr/>
        </p:nvSpPr>
        <p:spPr>
          <a:xfrm>
            <a:off x="2031651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55" name="Title 7">
            <a:extLst>
              <a:ext uri="{FF2B5EF4-FFF2-40B4-BE49-F238E27FC236}">
                <a16:creationId xmlns:a16="http://schemas.microsoft.com/office/drawing/2014/main" id="{6748F80D-5D4F-DC4E-BD58-EC7D7AECE51E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6418" y="210496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Non-Members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3D409-F987-8444-AE22-9780785EA6A8}"/>
              </a:ext>
            </a:extLst>
          </p:cNvPr>
          <p:cNvSpPr/>
          <p:nvPr/>
        </p:nvSpPr>
        <p:spPr>
          <a:xfrm>
            <a:off x="230979" y="2932630"/>
            <a:ext cx="1769325" cy="5991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B63B45-1E46-CC40-AB43-213A1C3D9B5A}"/>
              </a:ext>
            </a:extLst>
          </p:cNvPr>
          <p:cNvSpPr/>
          <p:nvPr/>
        </p:nvSpPr>
        <p:spPr>
          <a:xfrm>
            <a:off x="247339" y="2391178"/>
            <a:ext cx="1752966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</p:spTree>
    <p:extLst>
      <p:ext uri="{BB962C8B-B14F-4D97-AF65-F5344CB8AC3E}">
        <p14:creationId xmlns:p14="http://schemas.microsoft.com/office/powerpoint/2010/main" val="60787013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9BB-401E-4CDB-A1AD-CE0F2D418B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68255" y="4937760"/>
            <a:ext cx="275746" cy="205740"/>
          </a:xfrm>
        </p:spPr>
        <p:txBody>
          <a:bodyPr/>
          <a:lstStyle/>
          <a:p>
            <a:fld id="{AD86CF49-6971-4508-8862-A2909EA0DB5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5FEA2-1CD5-8C4F-A004-71C4DAA92698}"/>
              </a:ext>
            </a:extLst>
          </p:cNvPr>
          <p:cNvSpPr/>
          <p:nvPr/>
        </p:nvSpPr>
        <p:spPr>
          <a:xfrm>
            <a:off x="269689" y="550513"/>
            <a:ext cx="1730615" cy="78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Linux Foundation</a:t>
            </a:r>
          </a:p>
          <a:p>
            <a:pPr algn="ctr"/>
            <a:r>
              <a:rPr lang="en-US" sz="1200" dirty="0"/>
              <a:t>(Oregon Mutual Benefit Corporation, 501(c)6)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C32AE8-5F7E-1044-AC13-644AB626F69C}"/>
              </a:ext>
            </a:extLst>
          </p:cNvPr>
          <p:cNvSpPr/>
          <p:nvPr/>
        </p:nvSpPr>
        <p:spPr>
          <a:xfrm>
            <a:off x="187889" y="1425713"/>
            <a:ext cx="852678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Sovrin Public Utility Directed Fund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DAF085-0225-6E42-80EC-35DB671179D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134997" y="1335637"/>
            <a:ext cx="0" cy="16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D403882-CAE1-2748-8B79-DE4E2C78E440}"/>
              </a:ext>
            </a:extLst>
          </p:cNvPr>
          <p:cNvSpPr/>
          <p:nvPr/>
        </p:nvSpPr>
        <p:spPr>
          <a:xfrm>
            <a:off x="230979" y="3628183"/>
            <a:ext cx="1047731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Sovrin Technical Governance,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Series LLC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C8FA4-2C91-794A-9E9A-BB5DDE3ADADF}"/>
              </a:ext>
            </a:extLst>
          </p:cNvPr>
          <p:cNvSpPr/>
          <p:nvPr/>
        </p:nvSpPr>
        <p:spPr>
          <a:xfrm>
            <a:off x="225072" y="4169636"/>
            <a:ext cx="1047730" cy="44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Contributors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097A2-E146-2048-86E5-1DFEA643AEF6}"/>
              </a:ext>
            </a:extLst>
          </p:cNvPr>
          <p:cNvSpPr txBox="1"/>
          <p:nvPr/>
        </p:nvSpPr>
        <p:spPr>
          <a:xfrm>
            <a:off x="4562739" y="789474"/>
            <a:ext cx="309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Legal membership entity for the Directed Fund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593EC-5665-D440-B020-876D718708A9}"/>
              </a:ext>
            </a:extLst>
          </p:cNvPr>
          <p:cNvSpPr txBox="1"/>
          <p:nvPr/>
        </p:nvSpPr>
        <p:spPr>
          <a:xfrm>
            <a:off x="4562737" y="3049949"/>
            <a:ext cx="31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 trademark assets for series entities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005F5-7701-CB45-A5C7-10D0623147A7}"/>
              </a:ext>
            </a:extLst>
          </p:cNvPr>
          <p:cNvSpPr txBox="1"/>
          <p:nvPr/>
        </p:nvSpPr>
        <p:spPr>
          <a:xfrm>
            <a:off x="4562737" y="2225779"/>
            <a:ext cx="45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 entity (e.g. transaction fees), adopts and publishes core agreements for the network (e.g. steward agreement, policies, etc.)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BFA241-B877-6745-B708-A48C4A32F0A9}"/>
              </a:ext>
            </a:extLst>
          </p:cNvPr>
          <p:cNvSpPr txBox="1"/>
          <p:nvPr/>
        </p:nvSpPr>
        <p:spPr>
          <a:xfrm>
            <a:off x="4562738" y="1374395"/>
            <a:ext cx="452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Project Participation Agreement, binds member to project funding commitments, policies, etc. Governance of directed fund and customized network agreements (hosted by LF Data Networks, LLC)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EDA97-D236-C049-942A-9F0559210A53}"/>
              </a:ext>
            </a:extLst>
          </p:cNvPr>
          <p:cNvSpPr/>
          <p:nvPr/>
        </p:nvSpPr>
        <p:spPr>
          <a:xfrm>
            <a:off x="4562738" y="3688023"/>
            <a:ext cx="4123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Technical Charter for open source project, plus CLA for capturing IP commitments to open source projects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88B30D-4020-DC4B-A5AA-72934B573516}"/>
              </a:ext>
            </a:extLst>
          </p:cNvPr>
          <p:cNvSpPr/>
          <p:nvPr/>
        </p:nvSpPr>
        <p:spPr>
          <a:xfrm>
            <a:off x="4562738" y="4198671"/>
            <a:ext cx="3998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Anyone can contribute to the technical project or use the code under the open source license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9FA2F98-85EF-264E-8BCA-31BAD91AA600}"/>
              </a:ext>
            </a:extLst>
          </p:cNvPr>
          <p:cNvSpPr/>
          <p:nvPr/>
        </p:nvSpPr>
        <p:spPr>
          <a:xfrm>
            <a:off x="2964072" y="1420838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Participation Agreement</a:t>
            </a:r>
          </a:p>
        </p:txBody>
      </p:sp>
      <p:sp>
        <p:nvSpPr>
          <p:cNvPr id="49" name="Document 48">
            <a:extLst>
              <a:ext uri="{FF2B5EF4-FFF2-40B4-BE49-F238E27FC236}">
                <a16:creationId xmlns:a16="http://schemas.microsoft.com/office/drawing/2014/main" id="{1B1ADC89-8433-8C4F-8918-7DA05E714AE6}"/>
              </a:ext>
            </a:extLst>
          </p:cNvPr>
          <p:cNvSpPr/>
          <p:nvPr/>
        </p:nvSpPr>
        <p:spPr>
          <a:xfrm>
            <a:off x="2174829" y="365902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CLA (optional)</a:t>
            </a:r>
          </a:p>
        </p:txBody>
      </p:sp>
      <p:sp>
        <p:nvSpPr>
          <p:cNvPr id="51" name="Document 50">
            <a:extLst>
              <a:ext uri="{FF2B5EF4-FFF2-40B4-BE49-F238E27FC236}">
                <a16:creationId xmlns:a16="http://schemas.microsoft.com/office/drawing/2014/main" id="{645ED636-825B-3446-A49B-A84D4372CA3F}"/>
              </a:ext>
            </a:extLst>
          </p:cNvPr>
          <p:cNvSpPr/>
          <p:nvPr/>
        </p:nvSpPr>
        <p:spPr>
          <a:xfrm>
            <a:off x="3751608" y="1420801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</a:t>
            </a:r>
          </a:p>
        </p:txBody>
      </p:sp>
      <p:sp>
        <p:nvSpPr>
          <p:cNvPr id="52" name="Document 51">
            <a:extLst>
              <a:ext uri="{FF2B5EF4-FFF2-40B4-BE49-F238E27FC236}">
                <a16:creationId xmlns:a16="http://schemas.microsoft.com/office/drawing/2014/main" id="{D7DFF022-7A09-7B46-A0B3-F27800F5B065}"/>
              </a:ext>
            </a:extLst>
          </p:cNvPr>
          <p:cNvSpPr/>
          <p:nvPr/>
        </p:nvSpPr>
        <p:spPr>
          <a:xfrm>
            <a:off x="2176536" y="1434094"/>
            <a:ext cx="732800" cy="444998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LF Membership Agreement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00DCAF59-8396-2C4C-AC6D-8DB5FBFDA796}"/>
              </a:ext>
            </a:extLst>
          </p:cNvPr>
          <p:cNvSpPr/>
          <p:nvPr/>
        </p:nvSpPr>
        <p:spPr>
          <a:xfrm>
            <a:off x="3706784" y="2256708"/>
            <a:ext cx="777624" cy="48490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Sign Network Agreements (non-member)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D1966-A1DC-A74A-AFBE-97F006D0E996}"/>
              </a:ext>
            </a:extLst>
          </p:cNvPr>
          <p:cNvSpPr txBox="1"/>
          <p:nvPr/>
        </p:nvSpPr>
        <p:spPr>
          <a:xfrm>
            <a:off x="3917576" y="1895216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5BF887-0E05-C846-8F69-19810619390B}"/>
              </a:ext>
            </a:extLst>
          </p:cNvPr>
          <p:cNvSpPr/>
          <p:nvPr/>
        </p:nvSpPr>
        <p:spPr>
          <a:xfrm>
            <a:off x="1178973" y="1410699"/>
            <a:ext cx="852678" cy="445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Sovrin Ecosystem Directed Fund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2C39-A761-D24F-AFB9-DDF72398E8D6}"/>
              </a:ext>
            </a:extLst>
          </p:cNvPr>
          <p:cNvCxnSpPr>
            <a:cxnSpLocks/>
          </p:cNvCxnSpPr>
          <p:nvPr/>
        </p:nvCxnSpPr>
        <p:spPr>
          <a:xfrm>
            <a:off x="109057" y="2104961"/>
            <a:ext cx="8759198" cy="35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ED3-2250-3449-AED9-D159D4807A20}"/>
              </a:ext>
            </a:extLst>
          </p:cNvPr>
          <p:cNvSpPr txBox="1"/>
          <p:nvPr/>
        </p:nvSpPr>
        <p:spPr>
          <a:xfrm>
            <a:off x="17362" y="18705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EB88E-10A1-564F-A390-38EF37B9F96F}"/>
              </a:ext>
            </a:extLst>
          </p:cNvPr>
          <p:cNvSpPr txBox="1"/>
          <p:nvPr/>
        </p:nvSpPr>
        <p:spPr>
          <a:xfrm>
            <a:off x="6418" y="210496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Non-Members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3D409-F987-8444-AE22-9780785EA6A8}"/>
              </a:ext>
            </a:extLst>
          </p:cNvPr>
          <p:cNvSpPr/>
          <p:nvPr/>
        </p:nvSpPr>
        <p:spPr>
          <a:xfrm>
            <a:off x="230979" y="2932630"/>
            <a:ext cx="1769325" cy="5991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Network Projects LLC</a:t>
            </a:r>
          </a:p>
          <a:p>
            <a:pPr algn="ctr"/>
            <a:r>
              <a:rPr lang="en-US" sz="1200" dirty="0"/>
              <a:t>(Delaware Series LLC)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B63B45-1E46-CC40-AB43-213A1C3D9B5A}"/>
              </a:ext>
            </a:extLst>
          </p:cNvPr>
          <p:cNvSpPr/>
          <p:nvPr/>
        </p:nvSpPr>
        <p:spPr>
          <a:xfrm>
            <a:off x="247339" y="2391178"/>
            <a:ext cx="1752966" cy="44503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LF Operational Projects LLC (Delaware LLC)</a:t>
            </a:r>
          </a:p>
        </p:txBody>
      </p:sp>
      <p:sp>
        <p:nvSpPr>
          <p:cNvPr id="36" name="Title 7">
            <a:extLst>
              <a:ext uri="{FF2B5EF4-FFF2-40B4-BE49-F238E27FC236}">
                <a16:creationId xmlns:a16="http://schemas.microsoft.com/office/drawing/2014/main" id="{C47EBF97-42E3-C94D-B0F5-D2881892970A}"/>
              </a:ext>
            </a:extLst>
          </p:cNvPr>
          <p:cNvSpPr txBox="1">
            <a:spLocks/>
          </p:cNvSpPr>
          <p:nvPr/>
        </p:nvSpPr>
        <p:spPr>
          <a:xfrm>
            <a:off x="591875" y="46794"/>
            <a:ext cx="1133339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Entity</a:t>
            </a:r>
            <a:endParaRPr lang="en-US" sz="2000" dirty="0"/>
          </a:p>
        </p:txBody>
      </p:sp>
      <p:sp>
        <p:nvSpPr>
          <p:cNvPr id="38" name="Title 7">
            <a:extLst>
              <a:ext uri="{FF2B5EF4-FFF2-40B4-BE49-F238E27FC236}">
                <a16:creationId xmlns:a16="http://schemas.microsoft.com/office/drawing/2014/main" id="{002B1D64-8AF1-5140-90AB-AF078ADF4B2F}"/>
              </a:ext>
            </a:extLst>
          </p:cNvPr>
          <p:cNvSpPr txBox="1">
            <a:spLocks/>
          </p:cNvSpPr>
          <p:nvPr/>
        </p:nvSpPr>
        <p:spPr>
          <a:xfrm>
            <a:off x="2031651" y="45859"/>
            <a:ext cx="2531086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Signing Requirements</a:t>
            </a:r>
          </a:p>
        </p:txBody>
      </p:sp>
      <p:sp>
        <p:nvSpPr>
          <p:cNvPr id="40" name="Title 7">
            <a:extLst>
              <a:ext uri="{FF2B5EF4-FFF2-40B4-BE49-F238E27FC236}">
                <a16:creationId xmlns:a16="http://schemas.microsoft.com/office/drawing/2014/main" id="{555D2329-D53F-AB4D-96A4-8714542E5836}"/>
              </a:ext>
            </a:extLst>
          </p:cNvPr>
          <p:cNvSpPr txBox="1">
            <a:spLocks/>
          </p:cNvSpPr>
          <p:nvPr/>
        </p:nvSpPr>
        <p:spPr>
          <a:xfrm>
            <a:off x="4484408" y="45859"/>
            <a:ext cx="3093091" cy="43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rgbClr val="168FD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/ Role</a:t>
            </a:r>
          </a:p>
        </p:txBody>
      </p:sp>
    </p:spTree>
    <p:extLst>
      <p:ext uri="{BB962C8B-B14F-4D97-AF65-F5344CB8AC3E}">
        <p14:creationId xmlns:p14="http://schemas.microsoft.com/office/powerpoint/2010/main" val="1213828607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19764</TotalTime>
  <Words>660</Words>
  <Application>Microsoft Macintosh PowerPoint</Application>
  <PresentationFormat>On-screen Show (16:9)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Entity Structure</vt:lpstr>
      <vt:lpstr>Entity</vt:lpstr>
      <vt:lpstr>Entity</vt:lpstr>
      <vt:lpstr>PowerPoint Presentation</vt:lpstr>
    </vt:vector>
  </TitlesOfParts>
  <Company>The Linux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Structure</dc:title>
  <dc:creator>Scott Nicholas</dc:creator>
  <cp:lastModifiedBy>Dan Gisolfi</cp:lastModifiedBy>
  <cp:revision>29</cp:revision>
  <dcterms:created xsi:type="dcterms:W3CDTF">2019-06-27T13:52:11Z</dcterms:created>
  <dcterms:modified xsi:type="dcterms:W3CDTF">2020-04-22T14:42:29Z</dcterms:modified>
</cp:coreProperties>
</file>